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5" r:id="rId4"/>
    <p:sldId id="258" r:id="rId5"/>
    <p:sldId id="273" r:id="rId6"/>
    <p:sldId id="260" r:id="rId7"/>
    <p:sldId id="261" r:id="rId8"/>
    <p:sldId id="259" r:id="rId9"/>
    <p:sldId id="263" r:id="rId10"/>
    <p:sldId id="264" r:id="rId11"/>
    <p:sldId id="265" r:id="rId12"/>
    <p:sldId id="268" r:id="rId13"/>
    <p:sldId id="266" r:id="rId14"/>
    <p:sldId id="267" r:id="rId15"/>
    <p:sldId id="271" r:id="rId16"/>
    <p:sldId id="272" r:id="rId17"/>
    <p:sldId id="262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39FA638-6F76-426A-B4C4-47948928096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D9EB742-337C-42C5-A741-4B1B735EDB4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Edlmannuv_palac_portal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855402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413853"/>
              </p:ext>
            </p:extLst>
          </p:nvPr>
        </p:nvGraphicFramePr>
        <p:xfrm>
          <a:off x="899592" y="2706837"/>
          <a:ext cx="7488831" cy="32119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6822"/>
                <a:gridCol w="5672009"/>
              </a:tblGrid>
              <a:tr h="517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 školy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ZÁKLADNÍ ŠKOLA PODBOŘANY, HUSOVA 276, OKR LOUNY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88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Autor: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MGR. OLGA FILÍPKOVÁ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79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effectLst/>
                        </a:rPr>
                        <a:t>VY_32_INOVACE_466_RENESANCE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88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Téma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Renesance v architektuře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655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CZ.1.07/1.4.00/21. </a:t>
                      </a:r>
                      <a:r>
                        <a:rPr lang="cs-CZ" sz="1600" b="1" dirty="0">
                          <a:effectLst/>
                        </a:rPr>
                        <a:t>2975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6408712" cy="144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10656888" y="3559175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3766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8338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98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616"/>
          </a:xfrm>
        </p:spPr>
        <p:txBody>
          <a:bodyPr/>
          <a:lstStyle/>
          <a:p>
            <a:r>
              <a:rPr lang="cs-CZ" dirty="0" smtClean="0"/>
              <a:t>Prezentace je určena k výkladu látky v předmětu člověk a jeho svět ve 4. ročníku.</a:t>
            </a:r>
          </a:p>
          <a:p>
            <a:r>
              <a:rPr lang="cs-CZ" dirty="0" smtClean="0"/>
              <a:t>Žáci se seznámí s renesančním slohem obecně, se změnami ve světě i u nás, s typickými znaky renesančního slohu v architektuře.</a:t>
            </a:r>
          </a:p>
          <a:p>
            <a:r>
              <a:rPr lang="cs-CZ" dirty="0" smtClean="0"/>
              <a:t>Žáci uvidí několik ukázek typických renesančních staveb u nás.</a:t>
            </a:r>
          </a:p>
          <a:p>
            <a:r>
              <a:rPr lang="cs-CZ" dirty="0" smtClean="0"/>
              <a:t>Seznámí se s novými vynálezy z tohoto období, které přispěly k obohacení života i rozvoji vzdělanosti.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24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08720"/>
            <a:ext cx="820891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Datum vytvoření</a:t>
            </a:r>
            <a:r>
              <a:rPr lang="cs-CZ" sz="2800" dirty="0"/>
              <a:t>:  28.1.2012</a:t>
            </a:r>
          </a:p>
          <a:p>
            <a:endParaRPr lang="cs-CZ" sz="2800" dirty="0"/>
          </a:p>
          <a:p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Klíčová slova</a:t>
            </a:r>
            <a:r>
              <a:rPr lang="cs-CZ" sz="2800" dirty="0"/>
              <a:t>:  </a:t>
            </a:r>
            <a:r>
              <a:rPr lang="cs-CZ" sz="2800" dirty="0" smtClean="0"/>
              <a:t>umělecký sloh, renesance</a:t>
            </a:r>
            <a:r>
              <a:rPr lang="cs-CZ" sz="2800" dirty="0"/>
              <a:t>, středověk, novověk</a:t>
            </a:r>
            <a:r>
              <a:rPr lang="cs-CZ" sz="2800" dirty="0" smtClean="0"/>
              <a:t>, architektura</a:t>
            </a:r>
            <a:r>
              <a:rPr lang="cs-CZ" sz="2800" dirty="0"/>
              <a:t>, malířství, sochařství,  kašna, nádvoří, </a:t>
            </a:r>
            <a:r>
              <a:rPr lang="cs-CZ" sz="2800" dirty="0" smtClean="0"/>
              <a:t>arkády, fasády domů, sgrafito, obory se zvěří, štíty domů, vstupní portál, kašna, tolary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718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dirty="0" smtClean="0">
                <a:latin typeface="AR CENA" pitchFamily="2" charset="0"/>
              </a:rPr>
              <a:t>RENESANCE</a:t>
            </a:r>
            <a:endParaRPr lang="cs-CZ" sz="7200" dirty="0">
              <a:latin typeface="AR CENA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30963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AR CENA" pitchFamily="2" charset="0"/>
              </a:rPr>
              <a:t>Středověk se chýlí ke konci a nastává období </a:t>
            </a:r>
          </a:p>
          <a:p>
            <a:pPr>
              <a:buFont typeface="Wingdings" pitchFamily="2" charset="2"/>
              <a:buChar char="v"/>
            </a:pPr>
            <a:endParaRPr lang="cs-CZ" sz="3600" dirty="0">
              <a:solidFill>
                <a:srgbClr val="FFFF00"/>
              </a:solidFill>
              <a:latin typeface="AR CENA" pitchFamily="2" charset="0"/>
            </a:endParaRPr>
          </a:p>
          <a:p>
            <a:pPr marL="137160" indent="0">
              <a:buNone/>
            </a:pPr>
            <a:r>
              <a:rPr lang="cs-CZ" sz="3600" dirty="0" smtClean="0">
                <a:solidFill>
                  <a:srgbClr val="FFFF00"/>
                </a:solidFill>
                <a:latin typeface="AR CENA" pitchFamily="2" charset="0"/>
              </a:rPr>
              <a:t>		     </a:t>
            </a:r>
            <a:r>
              <a:rPr lang="cs-CZ" sz="5400" dirty="0" smtClean="0">
                <a:solidFill>
                  <a:srgbClr val="FFFF00"/>
                </a:solidFill>
                <a:latin typeface="AR CENA" pitchFamily="2" charset="0"/>
              </a:rPr>
              <a:t>NOVOVĚKU</a:t>
            </a:r>
          </a:p>
          <a:p>
            <a:pPr marL="137160" indent="0">
              <a:buNone/>
            </a:pPr>
            <a:endParaRPr lang="cs-CZ" sz="3600" dirty="0" smtClean="0">
              <a:solidFill>
                <a:srgbClr val="FFFF00"/>
              </a:solidFill>
              <a:latin typeface="AR CENA" pitchFamily="2" charset="0"/>
            </a:endParaRPr>
          </a:p>
          <a:p>
            <a:pPr marL="137160" indent="0">
              <a:buNone/>
            </a:pPr>
            <a:endParaRPr lang="cs-CZ" sz="3600" dirty="0" smtClean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51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908720"/>
            <a:ext cx="8229600" cy="5256212"/>
          </a:xfrm>
        </p:spPr>
        <p:txBody>
          <a:bodyPr/>
          <a:lstStyle/>
          <a:p>
            <a:r>
              <a:rPr lang="cs-CZ" dirty="0" smtClean="0"/>
              <a:t>Renesance je umělecký sloh a historická epocha trvající ve světě od 14. do 17. stol. </a:t>
            </a:r>
          </a:p>
          <a:p>
            <a:endParaRPr lang="cs-CZ" dirty="0" smtClean="0"/>
          </a:p>
          <a:p>
            <a:r>
              <a:rPr lang="cs-CZ" dirty="0" smtClean="0"/>
              <a:t>Do Čech začala renesance  pronikat až nástupem Habsburků na český trůn – v 16. stol.</a:t>
            </a:r>
          </a:p>
          <a:p>
            <a:endParaRPr lang="cs-CZ" dirty="0" smtClean="0"/>
          </a:p>
          <a:p>
            <a:r>
              <a:rPr lang="cs-CZ" dirty="0" smtClean="0"/>
              <a:t>Renesanční změny se začaly projevovat v oblasti </a:t>
            </a:r>
            <a:r>
              <a:rPr lang="cs-CZ" dirty="0" smtClean="0">
                <a:solidFill>
                  <a:srgbClr val="FFFF00"/>
                </a:solidFill>
              </a:rPr>
              <a:t>malířství, sochařství, architektuře, hudbě i filosofii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57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6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>
                <a:latin typeface="AR CENA" pitchFamily="2" charset="0"/>
              </a:rPr>
              <a:t>objevení Ameriky r. 1492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>
                <a:latin typeface="AR CENA" pitchFamily="2" charset="0"/>
              </a:rPr>
              <a:t>sestrojen první dalekohled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>
                <a:latin typeface="AR CENA" pitchFamily="2" charset="0"/>
              </a:rPr>
              <a:t>hvězdáři začali zkoumat Slunce, Měsíc a planety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>
                <a:latin typeface="AR CENA" pitchFamily="2" charset="0"/>
              </a:rPr>
              <a:t>Učenec </a:t>
            </a:r>
            <a:r>
              <a:rPr lang="cs-CZ" sz="3200" dirty="0">
                <a:solidFill>
                  <a:srgbClr val="FFFF00"/>
                </a:solidFill>
                <a:latin typeface="AR CENA" pitchFamily="2" charset="0"/>
              </a:rPr>
              <a:t>Mikoláš Koperník </a:t>
            </a:r>
            <a:r>
              <a:rPr lang="cs-CZ" sz="3200" dirty="0">
                <a:latin typeface="AR CENA" pitchFamily="2" charset="0"/>
              </a:rPr>
              <a:t>a po něm další učenci vyvraceli teorii, že Země je placatá a Slunce obíhá kolem </a:t>
            </a:r>
            <a:r>
              <a:rPr lang="cs-CZ" sz="3200" dirty="0" smtClean="0">
                <a:latin typeface="AR CENA" pitchFamily="2" charset="0"/>
              </a:rPr>
              <a:t>Země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Lidé stavěli paláce a zámky, aby měli kde vystavovat své obrazy a sochy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Je to období návratu ke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starověké řecké a římské kultuře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Panstvo si začalo přestavovat svá sídla v pohodlné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zámky</a:t>
            </a:r>
            <a:endParaRPr lang="cs-CZ" sz="3200" dirty="0">
              <a:solidFill>
                <a:srgbClr val="FFFF00"/>
              </a:solidFill>
              <a:latin typeface="AR CENA" pitchFamily="2" charset="0"/>
            </a:endParaRPr>
          </a:p>
          <a:p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AR CENA" pitchFamily="2" charset="0"/>
              </a:rPr>
              <a:t>Nastává období změn ve světě</a:t>
            </a:r>
            <a:endParaRPr lang="cs-CZ" sz="4800" dirty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70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AR CENA" pitchFamily="2" charset="0"/>
              </a:rPr>
              <a:t>Typické znaky renesančních staveb</a:t>
            </a:r>
            <a:endParaRPr lang="cs-CZ" sz="4800" dirty="0">
              <a:latin typeface="AR CENA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 CENA" pitchFamily="2" charset="0"/>
              </a:rPr>
              <a:t>Domy jsou zakončeny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ozdobnými štíty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 CENA" pitchFamily="2" charset="0"/>
              </a:rPr>
              <a:t>Okna, dveře i věžičky jsou pravidelné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 CENA" pitchFamily="2" charset="0"/>
              </a:rPr>
              <a:t>Okna i dveře mají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kamenné orámování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Fasády</a:t>
            </a:r>
            <a:r>
              <a:rPr lang="cs-CZ" sz="3200" dirty="0" smtClean="0">
                <a:latin typeface="AR CENA" pitchFamily="2" charset="0"/>
              </a:rPr>
              <a:t> domů mívají 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ozdobnou omítku </a:t>
            </a:r>
            <a:r>
              <a:rPr lang="cs-CZ" sz="3200" dirty="0" smtClean="0">
                <a:latin typeface="AR CENA" pitchFamily="2" charset="0"/>
              </a:rPr>
              <a:t>zvanou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 sgrafito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 CENA" pitchFamily="2" charset="0"/>
              </a:rPr>
              <a:t>Uprostřed náměstí obvykle stála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kašna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 CENA" pitchFamily="2" charset="0"/>
              </a:rPr>
              <a:t>Uvnitř zámků bývalo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nádvoří s arkádami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AR CENA" pitchFamily="2" charset="0"/>
              </a:rPr>
              <a:t>Zámky obklopovaly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šlechtěné zahrady a obory se zvěří</a:t>
            </a:r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15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7620000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80299" y="5686443"/>
            <a:ext cx="717055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 CENA" pitchFamily="2" charset="0"/>
              </a:rPr>
              <a:t>Renesanční zámek v Litomyšli s ozdobou omítky </a:t>
            </a:r>
          </a:p>
          <a:p>
            <a:r>
              <a:rPr lang="cs-CZ" sz="3200" dirty="0" smtClean="0">
                <a:latin typeface="AR CENA" pitchFamily="2" charset="0"/>
              </a:rPr>
              <a:t>zvanou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sgrafito</a:t>
            </a:r>
            <a:r>
              <a:rPr lang="cs-CZ" sz="3200" dirty="0" smtClean="0">
                <a:latin typeface="AR CENA" pitchFamily="2" charset="0"/>
              </a:rPr>
              <a:t>.</a:t>
            </a:r>
            <a:endParaRPr lang="cs-CZ" sz="3200" dirty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537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32656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5683682"/>
            <a:ext cx="68098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 CENA" pitchFamily="2" charset="0"/>
              </a:rPr>
              <a:t>Letohrádek královny Anny nazývaný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Belvedér. </a:t>
            </a:r>
          </a:p>
          <a:p>
            <a:r>
              <a:rPr lang="cs-CZ" sz="3200" dirty="0" smtClean="0">
                <a:latin typeface="AR CENA" pitchFamily="2" charset="0"/>
              </a:rPr>
              <a:t>Byl určený hlavně ke královským účelům.</a:t>
            </a:r>
            <a:endParaRPr lang="cs-CZ" sz="3200" dirty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648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6632"/>
            <a:ext cx="7620000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1032" y="5057873"/>
            <a:ext cx="87129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</a:t>
            </a:r>
            <a:r>
              <a:rPr lang="cs-CZ" sz="2800" dirty="0" smtClean="0">
                <a:latin typeface="AR CENA" pitchFamily="2" charset="0"/>
              </a:rPr>
              <a:t>Severní stěna zámku </a:t>
            </a:r>
            <a:r>
              <a:rPr lang="cs-CZ" sz="2800" dirty="0">
                <a:latin typeface="AR CENA" pitchFamily="2" charset="0"/>
              </a:rPr>
              <a:t> </a:t>
            </a:r>
            <a:r>
              <a:rPr lang="cs-CZ" sz="2800" dirty="0" smtClean="0">
                <a:latin typeface="AR CENA" pitchFamily="2" charset="0"/>
              </a:rPr>
              <a:t>Nelahozeves</a:t>
            </a:r>
          </a:p>
          <a:p>
            <a:r>
              <a:rPr lang="cs-CZ" sz="2800" dirty="0" smtClean="0">
                <a:latin typeface="AR CENA" pitchFamily="2" charset="0"/>
              </a:rPr>
              <a:t>Je zde uložena největší zámecká knihovna v Čechách</a:t>
            </a:r>
          </a:p>
          <a:p>
            <a:r>
              <a:rPr lang="cs-CZ" sz="2800" dirty="0" smtClean="0">
                <a:latin typeface="AR CENA" pitchFamily="2" charset="0"/>
              </a:rPr>
              <a:t>a největší z českých sbírek španělského malířství z přelomu 16. a 17. stol.</a:t>
            </a:r>
            <a:endParaRPr lang="cs-CZ" sz="2800" dirty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465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4873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7412" y="5589240"/>
            <a:ext cx="728917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 CENA" pitchFamily="2" charset="0"/>
              </a:rPr>
              <a:t>Renesanční domy ve Slavonicích s typickými štíty</a:t>
            </a:r>
          </a:p>
          <a:p>
            <a:r>
              <a:rPr lang="cs-CZ" sz="3200" dirty="0">
                <a:latin typeface="AR CENA" pitchFamily="2" charset="0"/>
              </a:rPr>
              <a:t> </a:t>
            </a:r>
            <a:r>
              <a:rPr lang="cs-CZ" sz="3200" dirty="0" smtClean="0">
                <a:latin typeface="AR CENA" pitchFamily="2" charset="0"/>
              </a:rPr>
              <a:t>             na domech a ozdobou omítky.</a:t>
            </a:r>
            <a:endParaRPr lang="cs-CZ" sz="3200" dirty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04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8568951" cy="40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27663" y="4725144"/>
            <a:ext cx="70166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 CENA" pitchFamily="2" charset="0"/>
              </a:rPr>
              <a:t>Renesanční domy v </a:t>
            </a:r>
            <a:r>
              <a:rPr lang="cs-CZ" sz="3200" dirty="0">
                <a:latin typeface="AR CENA" pitchFamily="2" charset="0"/>
              </a:rPr>
              <a:t>T</a:t>
            </a:r>
            <a:r>
              <a:rPr lang="cs-CZ" sz="3200" dirty="0" smtClean="0">
                <a:latin typeface="AR CENA" pitchFamily="2" charset="0"/>
              </a:rPr>
              <a:t>elči  s kašnou. </a:t>
            </a:r>
          </a:p>
          <a:p>
            <a:r>
              <a:rPr lang="cs-CZ" sz="3200" dirty="0" smtClean="0">
                <a:latin typeface="AR CENA" pitchFamily="2" charset="0"/>
              </a:rPr>
              <a:t>Historické jádro města bylo zapsáno na </a:t>
            </a:r>
          </a:p>
          <a:p>
            <a:r>
              <a:rPr lang="cs-CZ" sz="3200" dirty="0" smtClean="0">
                <a:latin typeface="AR CENA" pitchFamily="2" charset="0"/>
              </a:rPr>
              <a:t>Seznam světového kulturního dědictví UNESCO</a:t>
            </a:r>
            <a:r>
              <a:rPr lang="cs-CZ" sz="2800" dirty="0" smtClean="0">
                <a:latin typeface="AR CENA" pitchFamily="2" charset="0"/>
              </a:rPr>
              <a:t>.</a:t>
            </a:r>
            <a:endParaRPr lang="cs-CZ" sz="2800" dirty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4015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2" y="188640"/>
            <a:ext cx="5369307" cy="646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25549" y="1262369"/>
            <a:ext cx="340830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Kašna</a:t>
            </a:r>
            <a:r>
              <a:rPr lang="cs-CZ" sz="3200" dirty="0" smtClean="0">
                <a:latin typeface="AR CENA" pitchFamily="2" charset="0"/>
              </a:rPr>
              <a:t> na renesančním</a:t>
            </a:r>
          </a:p>
          <a:p>
            <a:r>
              <a:rPr lang="cs-CZ" sz="3200" dirty="0" smtClean="0">
                <a:latin typeface="AR CENA" pitchFamily="2" charset="0"/>
              </a:rPr>
              <a:t>zámku v Bučovicích </a:t>
            </a:r>
          </a:p>
          <a:p>
            <a:r>
              <a:rPr lang="cs-CZ" sz="3200" dirty="0" smtClean="0">
                <a:latin typeface="AR CENA" pitchFamily="2" charset="0"/>
              </a:rPr>
              <a:t>a krytými chodbami</a:t>
            </a:r>
          </a:p>
          <a:p>
            <a:r>
              <a:rPr lang="cs-CZ" sz="3200" dirty="0" smtClean="0">
                <a:latin typeface="AR CENA" pitchFamily="2" charset="0"/>
              </a:rPr>
              <a:t> -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arkádami</a:t>
            </a:r>
            <a:endParaRPr lang="cs-CZ" sz="3200" dirty="0">
              <a:solidFill>
                <a:srgbClr val="FFFF00"/>
              </a:solidFill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664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916832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err="1" smtClean="0">
                <a:latin typeface="AR CENA" pitchFamily="2" charset="0"/>
              </a:rPr>
              <a:t>Edelmannův</a:t>
            </a:r>
            <a:r>
              <a:rPr lang="cs-CZ" sz="3200" dirty="0" smtClean="0">
                <a:latin typeface="AR CENA" pitchFamily="2" charset="0"/>
              </a:rPr>
              <a:t> </a:t>
            </a:r>
            <a:r>
              <a:rPr lang="cs-CZ" sz="3200" dirty="0">
                <a:latin typeface="AR CENA" pitchFamily="2" charset="0"/>
              </a:rPr>
              <a:t>palác </a:t>
            </a:r>
            <a:endParaRPr lang="cs-CZ" sz="3200" dirty="0" smtClean="0">
              <a:latin typeface="AR CENA" pitchFamily="2" charset="0"/>
            </a:endParaRPr>
          </a:p>
          <a:p>
            <a:r>
              <a:rPr lang="cs-CZ" sz="3200" dirty="0" smtClean="0">
                <a:latin typeface="AR CENA" pitchFamily="2" charset="0"/>
              </a:rPr>
              <a:t>na </a:t>
            </a:r>
            <a:r>
              <a:rPr lang="cs-CZ" sz="3200" dirty="0">
                <a:latin typeface="AR CENA" pitchFamily="2" charset="0"/>
              </a:rPr>
              <a:t>Horním náměstí v </a:t>
            </a:r>
            <a:r>
              <a:rPr lang="cs-CZ" sz="3200" dirty="0" smtClean="0">
                <a:latin typeface="AR CENA" pitchFamily="2" charset="0"/>
              </a:rPr>
              <a:t>Olomouci-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vstupní portál.</a:t>
            </a:r>
            <a:endParaRPr lang="cs-CZ" sz="3200" dirty="0">
              <a:solidFill>
                <a:srgbClr val="FFFF00"/>
              </a:solidFill>
              <a:latin typeface="AR CENA" pitchFamily="2" charset="0"/>
            </a:endParaRPr>
          </a:p>
        </p:txBody>
      </p:sp>
      <p:pic>
        <p:nvPicPr>
          <p:cNvPr id="1026" name="Picture 2" descr="http://upload.wikimedia.org/wikipedia/commons/thumb/e/ea/Edlmannuv_palac_portal.jpg/220px-Edlmannuv_palac_porta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12" y="260830"/>
            <a:ext cx="4066737" cy="645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65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892899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V období renesance šlechta zakládala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pivovary, 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     mlýny, sklárny.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Rod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Rožmberků </a:t>
            </a:r>
            <a:r>
              <a:rPr lang="cs-CZ" sz="3200" dirty="0" smtClean="0">
                <a:latin typeface="AR CENA" pitchFamily="2" charset="0"/>
              </a:rPr>
              <a:t>v jižních Čechách proslul </a:t>
            </a:r>
          </a:p>
          <a:p>
            <a:r>
              <a:rPr lang="cs-CZ" sz="3200" dirty="0" smtClean="0">
                <a:latin typeface="AR CENA" pitchFamily="2" charset="0"/>
              </a:rPr>
              <a:t>     budováním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rybníků</a:t>
            </a:r>
            <a:r>
              <a:rPr lang="cs-CZ" sz="3200" dirty="0" smtClean="0">
                <a:latin typeface="AR CENA" pitchFamily="2" charset="0"/>
              </a:rPr>
              <a:t>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Díky bohatým nalezištím stříbra se mohly razit </a:t>
            </a:r>
          </a:p>
          <a:p>
            <a:r>
              <a:rPr lang="cs-CZ" sz="3200" dirty="0">
                <a:latin typeface="AR CENA" pitchFamily="2" charset="0"/>
              </a:rPr>
              <a:t> </a:t>
            </a:r>
            <a:r>
              <a:rPr lang="cs-CZ" sz="3200" dirty="0" smtClean="0">
                <a:latin typeface="AR CENA" pitchFamily="2" charset="0"/>
              </a:rPr>
              <a:t>    stříbrné mince –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tolary.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Řemeslníci se soustřeďovali do měst a sdružovali </a:t>
            </a:r>
          </a:p>
          <a:p>
            <a:r>
              <a:rPr lang="cs-CZ" sz="3200" dirty="0">
                <a:latin typeface="AR CENA" pitchFamily="2" charset="0"/>
              </a:rPr>
              <a:t> </a:t>
            </a:r>
            <a:r>
              <a:rPr lang="cs-CZ" sz="3200" dirty="0" smtClean="0">
                <a:latin typeface="AR CENA" pitchFamily="2" charset="0"/>
              </a:rPr>
              <a:t>    se do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cechů.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latin typeface="AR CENA" pitchFamily="2" charset="0"/>
              </a:rPr>
              <a:t>Začal se zdůrazňovat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význam vzdělání </a:t>
            </a:r>
            <a:r>
              <a:rPr lang="cs-CZ" sz="3200" dirty="0" smtClean="0">
                <a:latin typeface="AR CENA" pitchFamily="2" charset="0"/>
              </a:rPr>
              <a:t>– největší význam měly školy městské – dobrou úroveň měly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školy </a:t>
            </a:r>
            <a:r>
              <a:rPr lang="cs-CZ" sz="3200" dirty="0">
                <a:solidFill>
                  <a:srgbClr val="FFFF00"/>
                </a:solidFill>
                <a:latin typeface="AR CENA" pitchFamily="2" charset="0"/>
              </a:rPr>
              <a:t>J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ednoty bratrské</a:t>
            </a:r>
            <a:r>
              <a:rPr lang="cs-CZ" sz="3200" dirty="0" smtClean="0">
                <a:latin typeface="AR CENA" pitchFamily="2" charset="0"/>
              </a:rPr>
              <a:t>.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9584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0633" y="188640"/>
            <a:ext cx="713047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 CENA" pitchFamily="2" charset="0"/>
              </a:rPr>
              <a:t>Roku 1445 vynalezl  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Johannes </a:t>
            </a:r>
            <a:r>
              <a:rPr lang="cs-CZ" sz="3200" dirty="0" err="1" smtClean="0">
                <a:solidFill>
                  <a:srgbClr val="FFFF00"/>
                </a:solidFill>
                <a:latin typeface="AR CENA" pitchFamily="2" charset="0"/>
              </a:rPr>
              <a:t>Gutenberg</a:t>
            </a:r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 </a:t>
            </a:r>
            <a:r>
              <a:rPr lang="cs-CZ" sz="3200" dirty="0" smtClean="0">
                <a:latin typeface="AR CENA" pitchFamily="2" charset="0"/>
              </a:rPr>
              <a:t>ruční 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AR CENA" pitchFamily="2" charset="0"/>
              </a:rPr>
              <a:t>tiskařský lis. </a:t>
            </a:r>
            <a:r>
              <a:rPr lang="cs-CZ" sz="3200" dirty="0" smtClean="0">
                <a:latin typeface="AR CENA" pitchFamily="2" charset="0"/>
              </a:rPr>
              <a:t>Knihy byly levnější a dostupnější, </a:t>
            </a:r>
          </a:p>
          <a:p>
            <a:r>
              <a:rPr lang="cs-CZ" sz="3200" dirty="0" smtClean="0">
                <a:latin typeface="AR CENA" pitchFamily="2" charset="0"/>
              </a:rPr>
              <a:t>což napomáhalo rozvoji </a:t>
            </a:r>
          </a:p>
          <a:p>
            <a:r>
              <a:rPr lang="cs-CZ" sz="3200" dirty="0" smtClean="0">
                <a:latin typeface="AR CENA" pitchFamily="2" charset="0"/>
              </a:rPr>
              <a:t>vzdělanosti.</a:t>
            </a:r>
            <a:endParaRPr lang="cs-CZ" sz="3200" dirty="0">
              <a:latin typeface="AR CENA" pitchFamily="2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73519"/>
            <a:ext cx="3997077" cy="5148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445224"/>
            <a:ext cx="34163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 CENA" pitchFamily="2" charset="0"/>
              </a:rPr>
              <a:t>Tiskařská dílna kolem </a:t>
            </a:r>
          </a:p>
          <a:p>
            <a:r>
              <a:rPr lang="cs-CZ" sz="3200" dirty="0" smtClean="0">
                <a:latin typeface="AR CENA" pitchFamily="2" charset="0"/>
              </a:rPr>
              <a:t>roku 1568.</a:t>
            </a:r>
            <a:endParaRPr lang="cs-CZ" sz="3200" dirty="0">
              <a:latin typeface="AR CEN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2469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>
            <a:normAutofit/>
          </a:bodyPr>
          <a:lstStyle/>
          <a:p>
            <a:r>
              <a:rPr lang="cs-CZ" sz="1600" dirty="0"/>
              <a:t>Soubor:Litomysl3.jpg.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3.7.2006 [cit. 2012-01-28]. Dostupné z: http://cs.wikipedia.org/wiki/Soubor:Litomysl3.jpg </a:t>
            </a:r>
          </a:p>
          <a:p>
            <a:r>
              <a:rPr lang="cs-CZ" sz="1400" dirty="0" err="1"/>
              <a:t>Soubor:Pražský</a:t>
            </a:r>
            <a:r>
              <a:rPr lang="cs-CZ" sz="1400" dirty="0"/>
              <a:t> hrad, Letohrádek královny Anny 02.jpg.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28. 12. 2008, 11:06 [cit. 2012-01-28]. Dostupné z: http://cs.wikipedia.org/wiki/Soubor:Pra%C5%BEsk%C3%BD_hrad,_Letohr%C3%A1dek_kr%C3%A1lovny_Anny_02.jpg </a:t>
            </a:r>
          </a:p>
          <a:p>
            <a:r>
              <a:rPr lang="cs-CZ" sz="1400" dirty="0" err="1"/>
              <a:t>Soubor:Zámek</a:t>
            </a:r>
            <a:r>
              <a:rPr lang="cs-CZ" sz="1400" dirty="0"/>
              <a:t> Nelahozeves.jpg.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2. května 2006(2006-05-02), 17. 2. 2008, 19:00 [cit. 2012-01-28]. Dostupné z: http://cs.wikipedia.org/wiki/Soubor:Z%C3%A1mek_Nelahozeves.jpg </a:t>
            </a:r>
          </a:p>
          <a:p>
            <a:r>
              <a:rPr lang="cs-CZ" sz="1500" dirty="0" err="1"/>
              <a:t>Soubor:Slavonice</a:t>
            </a:r>
            <a:r>
              <a:rPr lang="cs-CZ" sz="1500" dirty="0"/>
              <a:t>, Horní náměstí 02.jpg.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30. srpna 2010(2010-08-30), 26. 12. 2010, 17:54 [cit. 2012-01-28]. Dostupné z: http://cs.wikipedia.org/wiki/Soubor:Slavonice,_Horn%C3%AD_n%C3%A1m%C4%9Bst%C3%AD_02.jpg </a:t>
            </a:r>
          </a:p>
          <a:p>
            <a:r>
              <a:rPr lang="cs-CZ" sz="1600" dirty="0"/>
              <a:t>. </a:t>
            </a:r>
            <a:r>
              <a:rPr lang="cs-CZ" sz="1600" dirty="0" err="1"/>
              <a:t>Soubor:Kašna</a:t>
            </a:r>
            <a:r>
              <a:rPr lang="cs-CZ" sz="1600" dirty="0"/>
              <a:t> na nádvoří zámku.jpg.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24. srpna 2006(2006-08-24), 20. 1. 2011, 15:32 [cit. 2012-01-28]. Dostupné z: http://cs.wikipedia.org/wiki/Soubor:Ka%C5%A1na_na_n%C3%A1dvo%C5%99%C3%AD_z%C3%A1mku.jpg 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76537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9275"/>
            <a:ext cx="8229600" cy="5759450"/>
          </a:xfrm>
        </p:spPr>
        <p:txBody>
          <a:bodyPr/>
          <a:lstStyle/>
          <a:p>
            <a:r>
              <a:rPr lang="cs-CZ" dirty="0"/>
              <a:t>. </a:t>
            </a:r>
            <a:r>
              <a:rPr lang="cs-CZ" sz="1400" dirty="0"/>
              <a:t>Soubor:Telc109.jpg.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16. 7. 2009, 08:48 [cit. 2012-01-28]. Dostupné z: http://cs.wikipedia.org/wiki/Soubor:Telc109.jpg </a:t>
            </a:r>
          </a:p>
          <a:p>
            <a:r>
              <a:rPr lang="cs-CZ" sz="1400" dirty="0" err="1"/>
              <a:t>Soubor:Edlmannuv</a:t>
            </a:r>
            <a:r>
              <a:rPr lang="cs-CZ" sz="1400" dirty="0"/>
              <a:t> </a:t>
            </a:r>
            <a:r>
              <a:rPr lang="cs-CZ" sz="1400" dirty="0" err="1"/>
              <a:t>palac</a:t>
            </a:r>
            <a:r>
              <a:rPr lang="cs-CZ" sz="1400" dirty="0"/>
              <a:t> portal.jpg.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20. 3. 2006, 17:34 [cit. 2012-01-28]. Dostupné z: http://cs.wikipedia.org/wiki/Soubor:Edlmannuv_palac_portal.jpg </a:t>
            </a:r>
          </a:p>
          <a:p>
            <a:r>
              <a:rPr lang="cs-CZ" sz="1400" dirty="0"/>
              <a:t> </a:t>
            </a:r>
            <a:r>
              <a:rPr lang="cs-CZ" sz="1400" dirty="0" err="1"/>
              <a:t>Soubor:Printer</a:t>
            </a:r>
            <a:r>
              <a:rPr lang="cs-CZ" sz="1400" dirty="0"/>
              <a:t> in 1568-ce.png.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19. 9. 2007, 09:16 [cit. 2012-01-28]. Dostupné z: http://cs.wikipedia.org/wiki/Soubor:Printer_in_1568-ce.png </a:t>
            </a:r>
          </a:p>
          <a:p>
            <a:r>
              <a:rPr lang="cs-CZ" sz="1400" dirty="0" smtClean="0"/>
              <a:t>PaedDr. Iva Stříbrná a kol. VLASTIVĚDA 4 učebnice pro 4. ročník základní školy HLAVNÍ UDÁLOSTI NEJSTARŠÍCH ČESKÝCH DĚJIN, vyd. NOVÁ ŠKOLA, s.r.o. 2005, str. 43,44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0810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194</TotalTime>
  <Words>909</Words>
  <Application>Microsoft Office PowerPoint</Application>
  <PresentationFormat>Předvádění na obrazovce (4:3)</PresentationFormat>
  <Paragraphs>90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Vrchol</vt:lpstr>
      <vt:lpstr>Prezentace aplikace PowerPoint</vt:lpstr>
      <vt:lpstr>Anotace</vt:lpstr>
      <vt:lpstr>Prezentace aplikace PowerPoint</vt:lpstr>
      <vt:lpstr>RENESANCE</vt:lpstr>
      <vt:lpstr>Prezentace aplikace PowerPoint</vt:lpstr>
      <vt:lpstr>Nastává období změn ve světě</vt:lpstr>
      <vt:lpstr>Typické znaky renesančních staveb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Ucitel</cp:lastModifiedBy>
  <cp:revision>26</cp:revision>
  <dcterms:created xsi:type="dcterms:W3CDTF">2012-01-28T09:38:25Z</dcterms:created>
  <dcterms:modified xsi:type="dcterms:W3CDTF">2012-03-27T11:17:52Z</dcterms:modified>
</cp:coreProperties>
</file>