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Algebr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259756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VY_32_INOVACE_1824_LINEÁRNÍ_ROVNICE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Řešení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lineárních rovnic, určení kořene a provedení zkoušky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Prezentace je určena žákům 8. tříd, </a:t>
            </a:r>
            <a:r>
              <a:rPr lang="cs-CZ" sz="3600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6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Je zaměřena na procvičení úprav mnohočlenů a řešení jednoduchých lineárních rovnic, využití ekvivalentních úprav, určení kořene, provedení zkoušky dosazením a výpočtem levé a pravé strany rovnice.</a:t>
            </a:r>
          </a:p>
          <a:p>
            <a:pPr marL="0" indent="0" algn="ctr">
              <a:buNone/>
            </a:pPr>
            <a:r>
              <a:rPr lang="cs-CZ" sz="3600" b="1" dirty="0" smtClean="0">
                <a:solidFill>
                  <a:schemeClr val="tx2"/>
                </a:solidFill>
              </a:rPr>
              <a:t> 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24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13. 5. 2013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lineární rovnice</a:t>
            </a:r>
            <a:r>
              <a:rPr lang="cs-CZ" sz="3600" dirty="0"/>
              <a:t>,</a:t>
            </a:r>
            <a:r>
              <a:rPr lang="cs-CZ" sz="3600" dirty="0" smtClean="0"/>
              <a:t> mnohočlen, kořen rovnice, zkouška, ekvivalentní úprava, algebra</a:t>
            </a:r>
          </a:p>
          <a:p>
            <a:pPr marL="0" indent="0">
              <a:buNone/>
            </a:pP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Řeš rovnice, proveď zkoušku: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472608"/>
          </a:xfrm>
        </p:spPr>
        <p:txBody>
          <a:bodyPr>
            <a:normAutofit lnSpcReduction="10000"/>
          </a:bodyPr>
          <a:lstStyle/>
          <a:p>
            <a:pPr algn="ctr">
              <a:buFont typeface="Wingdings" pitchFamily="2" charset="2"/>
              <a:buChar char="q"/>
            </a:pPr>
            <a:r>
              <a:rPr lang="cs-CZ" sz="4400" b="1" dirty="0" smtClean="0"/>
              <a:t>  7B – 5 = 2B + 25</a:t>
            </a:r>
          </a:p>
          <a:p>
            <a:pPr marL="0" indent="0" algn="ctr">
              <a:buNone/>
            </a:pPr>
            <a:endParaRPr lang="cs-CZ" sz="4400" b="1" dirty="0" smtClean="0"/>
          </a:p>
          <a:p>
            <a:pPr algn="ctr">
              <a:buFont typeface="Wingdings" pitchFamily="2" charset="2"/>
              <a:buChar char="q"/>
            </a:pPr>
            <a:r>
              <a:rPr lang="cs-CZ" sz="4400" b="1" dirty="0" smtClean="0"/>
              <a:t>  8R + 10 = 5R + 31</a:t>
            </a:r>
          </a:p>
          <a:p>
            <a:pPr marL="0" indent="0" algn="ctr">
              <a:buNone/>
            </a:pPr>
            <a:endParaRPr lang="cs-CZ" sz="4400" b="1" dirty="0" smtClean="0"/>
          </a:p>
          <a:p>
            <a:pPr algn="ctr">
              <a:buFont typeface="Wingdings" pitchFamily="2" charset="2"/>
              <a:buChar char="q"/>
            </a:pPr>
            <a:r>
              <a:rPr lang="cs-CZ" sz="4400" b="1" dirty="0" smtClean="0"/>
              <a:t>  9G + 14 = 5G + 34</a:t>
            </a:r>
          </a:p>
          <a:p>
            <a:pPr marL="0" indent="0" algn="ctr">
              <a:buNone/>
            </a:pPr>
            <a:endParaRPr lang="cs-CZ" sz="4400" b="1" dirty="0" smtClean="0"/>
          </a:p>
          <a:p>
            <a:pPr algn="ctr">
              <a:buFont typeface="Wingdings" pitchFamily="2" charset="2"/>
              <a:buChar char="q"/>
            </a:pPr>
            <a:r>
              <a:rPr lang="cs-CZ" sz="4400" b="1" dirty="0" smtClean="0"/>
              <a:t>  4L – 6 = 15 – 3L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59199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548680"/>
            <a:ext cx="5832648" cy="576064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7B </a:t>
            </a:r>
            <a:r>
              <a:rPr lang="cs-CZ" b="1" dirty="0"/>
              <a:t>– 5 = 2B + </a:t>
            </a:r>
            <a:r>
              <a:rPr lang="cs-CZ" b="1" dirty="0" smtClean="0"/>
              <a:t>25</a:t>
            </a:r>
            <a:r>
              <a:rPr lang="cs-CZ" dirty="0" smtClean="0"/>
              <a:t>   / +5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</a:t>
            </a:r>
            <a:r>
              <a:rPr lang="cs-CZ" dirty="0" smtClean="0"/>
              <a:t>7B = 2B +30   / - 2B </a:t>
            </a:r>
          </a:p>
          <a:p>
            <a:pPr marL="0" indent="0">
              <a:buNone/>
            </a:pPr>
            <a:r>
              <a:rPr lang="cs-CZ" dirty="0" smtClean="0"/>
              <a:t>7B – 2B = 30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5B = 30         / : 5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u="sng" dirty="0" smtClean="0"/>
              <a:t>B = 6</a:t>
            </a:r>
          </a:p>
          <a:p>
            <a:pPr marL="0" indent="0">
              <a:buNone/>
            </a:pPr>
            <a:r>
              <a:rPr lang="cs-CZ" dirty="0" err="1" smtClean="0"/>
              <a:t>Zk</a:t>
            </a:r>
            <a:r>
              <a:rPr lang="cs-CZ" dirty="0" smtClean="0"/>
              <a:t>.: L = 7.6 – 5 = 42 – 5 = 37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P = 2.6 + 25 = 12 + 25 = 37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L = P                   </a:t>
            </a:r>
          </a:p>
          <a:p>
            <a:pPr marL="0" indent="0">
              <a:buNone/>
            </a:pPr>
            <a:r>
              <a:rPr lang="cs-CZ" i="1" dirty="0"/>
              <a:t> </a:t>
            </a:r>
            <a:r>
              <a:rPr lang="cs-CZ" i="1" dirty="0" smtClean="0"/>
              <a:t>                             K ={6}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7355160" y="5170062"/>
            <a:ext cx="1249288" cy="113925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87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404664"/>
            <a:ext cx="7056784" cy="6192688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8R + 10 = 5R + </a:t>
            </a:r>
            <a:r>
              <a:rPr lang="cs-CZ" b="1" dirty="0" smtClean="0"/>
              <a:t>31</a:t>
            </a:r>
            <a:r>
              <a:rPr lang="cs-CZ" dirty="0" smtClean="0"/>
              <a:t>         / -10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8R = 5R + 21         / - 5R</a:t>
            </a:r>
          </a:p>
          <a:p>
            <a:pPr marL="0" indent="0">
              <a:buNone/>
            </a:pPr>
            <a:r>
              <a:rPr lang="cs-CZ" dirty="0" smtClean="0"/>
              <a:t>8R – 5R = 21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3R = 21                  / : 3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u="sng" dirty="0" smtClean="0"/>
              <a:t>R = 7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Zk</a:t>
            </a:r>
            <a:r>
              <a:rPr lang="cs-CZ" dirty="0" smtClean="0"/>
              <a:t>.: L = 8.7 + 10 = 56 + 10 = 66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P = 5.7 + 31 = 35 + 31 = 66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L = P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</a:t>
            </a:r>
            <a:r>
              <a:rPr lang="cs-CZ" i="1" dirty="0"/>
              <a:t>K </a:t>
            </a:r>
            <a:r>
              <a:rPr lang="cs-CZ" i="1" dirty="0" smtClean="0"/>
              <a:t>={7}                     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7355160" y="5170062"/>
            <a:ext cx="1249288" cy="113925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26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260648"/>
            <a:ext cx="6264696" cy="5760640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9G + 14 = 5G + </a:t>
            </a:r>
            <a:r>
              <a:rPr lang="cs-CZ" b="1" dirty="0" smtClean="0"/>
              <a:t>34</a:t>
            </a:r>
            <a:r>
              <a:rPr lang="cs-CZ" dirty="0" smtClean="0"/>
              <a:t>           / - 14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9G = 5G + 20          / - 5G</a:t>
            </a:r>
          </a:p>
          <a:p>
            <a:pPr marL="0" indent="0">
              <a:buNone/>
            </a:pPr>
            <a:r>
              <a:rPr lang="cs-CZ" dirty="0" smtClean="0"/>
              <a:t>9G – 5G = 20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4G = 20                  / : 4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u="sng" dirty="0" smtClean="0"/>
              <a:t>G = 5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Zk</a:t>
            </a:r>
            <a:r>
              <a:rPr lang="cs-CZ" dirty="0" smtClean="0"/>
              <a:t>.: L = 9.5 + 14 = 45 + 14 = 59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P = 5.5 + 34 = 25 + 34 = 59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L = P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</a:t>
            </a:r>
            <a:r>
              <a:rPr lang="cs-CZ" i="1" dirty="0" smtClean="0"/>
              <a:t>K </a:t>
            </a:r>
            <a:r>
              <a:rPr lang="cs-CZ" i="1" dirty="0"/>
              <a:t>={7</a:t>
            </a:r>
            <a:r>
              <a:rPr lang="cs-CZ" i="1" dirty="0" smtClean="0"/>
              <a:t>}             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7355160" y="5170062"/>
            <a:ext cx="1249288" cy="113925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40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260648"/>
            <a:ext cx="5976664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  4L </a:t>
            </a:r>
            <a:r>
              <a:rPr lang="cs-CZ" b="1" dirty="0"/>
              <a:t>– 6 = 15 – </a:t>
            </a:r>
            <a:r>
              <a:rPr lang="cs-CZ" b="1" dirty="0" smtClean="0"/>
              <a:t>3L</a:t>
            </a:r>
            <a:r>
              <a:rPr lang="cs-CZ" dirty="0" smtClean="0"/>
              <a:t>             / + 6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</a:t>
            </a:r>
            <a:r>
              <a:rPr lang="cs-CZ" dirty="0" smtClean="0"/>
              <a:t>4L = 21 – 3L             / + 3L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dirty="0" smtClean="0"/>
              <a:t>4L + 3L = 21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7L = 21                     / : 7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</a:t>
            </a:r>
            <a:r>
              <a:rPr lang="cs-CZ" u="sng" dirty="0" smtClean="0"/>
              <a:t>L = 3</a:t>
            </a:r>
            <a:endParaRPr lang="cs-CZ" dirty="0" smtClean="0"/>
          </a:p>
          <a:p>
            <a:pPr marL="0" indent="0">
              <a:buNone/>
            </a:pPr>
            <a:endParaRPr lang="cs-CZ" u="sng" dirty="0"/>
          </a:p>
          <a:p>
            <a:pPr marL="0" indent="0">
              <a:buNone/>
            </a:pPr>
            <a:r>
              <a:rPr lang="cs-CZ" dirty="0" err="1" smtClean="0"/>
              <a:t>Zk</a:t>
            </a:r>
            <a:r>
              <a:rPr lang="cs-CZ" dirty="0" smtClean="0"/>
              <a:t>.: L = 4.3 – 6 = 12 – 6 = 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P = 15 – 3.3 = 15 – 9 = 6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L = P 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</a:t>
            </a:r>
            <a:r>
              <a:rPr lang="cs-CZ" i="1" dirty="0" smtClean="0"/>
              <a:t>K ={3}</a:t>
            </a:r>
            <a:r>
              <a:rPr lang="cs-CZ" dirty="0" smtClean="0"/>
              <a:t>                                               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7355160" y="5170062"/>
            <a:ext cx="1249288" cy="113925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73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Zjednoduš dané mnohočleny: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4400" dirty="0" smtClean="0"/>
              <a:t> </a:t>
            </a:r>
            <a:r>
              <a:rPr lang="cs-CZ" sz="4400" b="1" dirty="0" smtClean="0"/>
              <a:t>(a</a:t>
            </a:r>
            <a:r>
              <a:rPr lang="cs-CZ" sz="4400" b="1" baseline="30000" dirty="0" smtClean="0"/>
              <a:t>2</a:t>
            </a:r>
            <a:r>
              <a:rPr lang="cs-CZ" sz="4400" b="1" dirty="0" smtClean="0"/>
              <a:t> – 5a + 2) – ( + a</a:t>
            </a:r>
            <a:r>
              <a:rPr lang="cs-CZ" sz="4400" b="1" baseline="30000" dirty="0" smtClean="0"/>
              <a:t>2</a:t>
            </a:r>
            <a:r>
              <a:rPr lang="cs-CZ" sz="4400" b="1" dirty="0" smtClean="0"/>
              <a:t> - 6a -2) – 4</a:t>
            </a:r>
          </a:p>
          <a:p>
            <a:pPr marL="0" indent="0">
              <a:buNone/>
            </a:pPr>
            <a:endParaRPr lang="cs-CZ" sz="4400" b="1" dirty="0" smtClean="0"/>
          </a:p>
          <a:p>
            <a:pPr>
              <a:buFont typeface="Wingdings" pitchFamily="2" charset="2"/>
              <a:buChar char="v"/>
            </a:pPr>
            <a:r>
              <a:rPr lang="cs-CZ" sz="4400" b="1" dirty="0"/>
              <a:t> </a:t>
            </a:r>
            <a:r>
              <a:rPr lang="cs-CZ" sz="4400" b="1" dirty="0" smtClean="0"/>
              <a:t>2. ( 5 – e) + 4e – (5 + e) . 2 – (-e)</a:t>
            </a:r>
          </a:p>
          <a:p>
            <a:pPr marL="0" indent="0">
              <a:buNone/>
            </a:pPr>
            <a:endParaRPr lang="cs-CZ" sz="4400" b="1" dirty="0" smtClean="0"/>
          </a:p>
          <a:p>
            <a:pPr>
              <a:buFont typeface="Wingdings" pitchFamily="2" charset="2"/>
              <a:buChar char="v"/>
            </a:pPr>
            <a:r>
              <a:rPr lang="cs-CZ" sz="4400" b="1" dirty="0" smtClean="0"/>
              <a:t> 5ab</a:t>
            </a:r>
            <a:r>
              <a:rPr lang="cs-CZ" sz="4400" b="1" baseline="30000" dirty="0" smtClean="0"/>
              <a:t>2</a:t>
            </a:r>
            <a:r>
              <a:rPr lang="cs-CZ" sz="4400" b="1" dirty="0" smtClean="0"/>
              <a:t> : b</a:t>
            </a:r>
            <a:r>
              <a:rPr lang="cs-CZ" sz="4400" b="1" baseline="30000" dirty="0" smtClean="0"/>
              <a:t>2</a:t>
            </a:r>
            <a:r>
              <a:rPr lang="cs-CZ" sz="4400" b="1" dirty="0" smtClean="0"/>
              <a:t> – 2. (2a – b) + 2. (- b)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404881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472608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b="1" dirty="0"/>
              <a:t>(a</a:t>
            </a:r>
            <a:r>
              <a:rPr lang="cs-CZ" b="1" baseline="30000" dirty="0"/>
              <a:t>2</a:t>
            </a:r>
            <a:r>
              <a:rPr lang="cs-CZ" b="1" dirty="0"/>
              <a:t> – 5a + 2) – ( + a</a:t>
            </a:r>
            <a:r>
              <a:rPr lang="cs-CZ" b="1" baseline="30000" dirty="0"/>
              <a:t>2</a:t>
            </a:r>
            <a:r>
              <a:rPr lang="cs-CZ" b="1" dirty="0"/>
              <a:t> - 6a -2) – </a:t>
            </a:r>
            <a:r>
              <a:rPr lang="cs-CZ" b="1" dirty="0" smtClean="0"/>
              <a:t>4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= a</a:t>
            </a:r>
            <a:r>
              <a:rPr lang="cs-CZ" baseline="30000" dirty="0" smtClean="0"/>
              <a:t>2 </a:t>
            </a:r>
            <a:r>
              <a:rPr lang="cs-CZ" dirty="0" smtClean="0"/>
              <a:t>– 5a + 2 - a</a:t>
            </a:r>
            <a:r>
              <a:rPr lang="cs-CZ" baseline="30000" dirty="0" smtClean="0"/>
              <a:t>2 </a:t>
            </a:r>
            <a:r>
              <a:rPr lang="cs-CZ" dirty="0" smtClean="0"/>
              <a:t>+ 6a + 2 – 4 = 6a – 5a + 4 – 4 = </a:t>
            </a:r>
            <a:r>
              <a:rPr lang="cs-CZ" u="sng" dirty="0" smtClean="0"/>
              <a:t>a</a:t>
            </a:r>
          </a:p>
          <a:p>
            <a:pPr marL="0" indent="0">
              <a:buNone/>
            </a:pPr>
            <a:endParaRPr lang="cs-CZ" u="sng" dirty="0"/>
          </a:p>
          <a:p>
            <a:pPr>
              <a:buFont typeface="Wingdings" pitchFamily="2" charset="2"/>
              <a:buChar char="v"/>
            </a:pPr>
            <a:r>
              <a:rPr lang="cs-CZ" b="1" dirty="0"/>
              <a:t> 2. ( 5 – e) + 4e – (5 + e) . 2 – (-e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= 10 – 2e + 4e – 10 – 2e + e = - 4e + 4e + e = </a:t>
            </a:r>
            <a:r>
              <a:rPr lang="cs-CZ" u="sng" dirty="0" smtClean="0"/>
              <a:t>e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b="1" dirty="0"/>
              <a:t> 5ab</a:t>
            </a:r>
            <a:r>
              <a:rPr lang="cs-CZ" b="1" baseline="30000" dirty="0"/>
              <a:t>2</a:t>
            </a:r>
            <a:r>
              <a:rPr lang="cs-CZ" b="1" dirty="0"/>
              <a:t> : b</a:t>
            </a:r>
            <a:r>
              <a:rPr lang="cs-CZ" b="1" baseline="30000" dirty="0"/>
              <a:t>2</a:t>
            </a:r>
            <a:r>
              <a:rPr lang="cs-CZ" b="1" dirty="0"/>
              <a:t> – 2. (2a – b) + 2. (- b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dirty="0" smtClean="0"/>
              <a:t>= 5a – 4a + 2b – 2b = </a:t>
            </a:r>
            <a:r>
              <a:rPr lang="cs-CZ" u="sng" dirty="0" smtClean="0"/>
              <a:t>a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576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832648"/>
          </a:xfrm>
        </p:spPr>
        <p:txBody>
          <a:bodyPr/>
          <a:lstStyle/>
          <a:p>
            <a:r>
              <a:rPr lang="cs-CZ" b="1" dirty="0" smtClean="0"/>
              <a:t>SEŘAĎ KOŘENY ROVNIC PODLE VELIKOSTI</a:t>
            </a:r>
          </a:p>
          <a:p>
            <a:endParaRPr lang="cs-CZ" b="1" dirty="0"/>
          </a:p>
          <a:p>
            <a:r>
              <a:rPr lang="cs-CZ" b="1" dirty="0" smtClean="0"/>
              <a:t>DOPLŇ MEZI SOUHLÁSKY HODNOTY VÝSLEDKŮ ÚPRAV MNOHOČLENŮ</a:t>
            </a:r>
          </a:p>
          <a:p>
            <a:endParaRPr lang="cs-CZ" b="1" dirty="0"/>
          </a:p>
          <a:p>
            <a:r>
              <a:rPr lang="cs-CZ" b="1" dirty="0" smtClean="0"/>
              <a:t>SESTAV ZE SOUHLÁSEK A SAMOHLÁSEK SLOVO</a:t>
            </a:r>
          </a:p>
          <a:p>
            <a:endParaRPr lang="cs-CZ" b="1" dirty="0"/>
          </a:p>
          <a:p>
            <a:r>
              <a:rPr lang="cs-CZ" b="1" dirty="0" smtClean="0"/>
              <a:t>CO TÍMTO SLOVEM OZNAČUJEME?</a:t>
            </a:r>
          </a:p>
          <a:p>
            <a:endParaRPr lang="cs-CZ" b="1" dirty="0"/>
          </a:p>
          <a:p>
            <a:endParaRPr lang="cs-CZ" b="1" dirty="0"/>
          </a:p>
        </p:txBody>
      </p:sp>
      <p:pic>
        <p:nvPicPr>
          <p:cNvPr id="1028" name="Picture 4" descr="C:\Users\profesor\AppData\Local\Microsoft\Windows\Temporary Internet Files\Content.IE5\D6DDB9C5\MP90039008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077072"/>
            <a:ext cx="1664584" cy="25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74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87824" y="1556792"/>
            <a:ext cx="5544616" cy="4525963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/>
              <a:t>3     </a:t>
            </a:r>
            <a:r>
              <a:rPr lang="cs-CZ" sz="4800" dirty="0" smtClean="0">
                <a:sym typeface="Wingdings" pitchFamily="2" charset="2"/>
              </a:rPr>
              <a:t>     L</a:t>
            </a:r>
          </a:p>
          <a:p>
            <a:pPr algn="ctr"/>
            <a:r>
              <a:rPr lang="cs-CZ" sz="4800" dirty="0" smtClean="0">
                <a:sym typeface="Wingdings" pitchFamily="2" charset="2"/>
              </a:rPr>
              <a:t>5          G</a:t>
            </a:r>
          </a:p>
          <a:p>
            <a:pPr algn="ctr"/>
            <a:r>
              <a:rPr lang="cs-CZ" sz="4800" dirty="0" smtClean="0">
                <a:sym typeface="Wingdings" pitchFamily="2" charset="2"/>
              </a:rPr>
              <a:t>6          B</a:t>
            </a:r>
          </a:p>
          <a:p>
            <a:pPr algn="ctr"/>
            <a:r>
              <a:rPr lang="cs-CZ" sz="4800" dirty="0" smtClean="0">
                <a:sym typeface="Wingdings" pitchFamily="2" charset="2"/>
              </a:rPr>
              <a:t>7          R</a:t>
            </a:r>
            <a:endParaRPr lang="cs-CZ" sz="4800" dirty="0"/>
          </a:p>
        </p:txBody>
      </p:sp>
      <p:pic>
        <p:nvPicPr>
          <p:cNvPr id="2050" name="Picture 2" descr="C:\Users\profesor\AppData\Local\Microsoft\Windows\Temporary Internet Files\Content.IE5\JRWZ0DEL\MP90043873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290398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fesor\AppData\Local\Microsoft\Windows\Temporary Internet Files\Content.IE5\J70ZEOE5\MP9004090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92" y="3140968"/>
            <a:ext cx="277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64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42386" y="908720"/>
            <a:ext cx="5544616" cy="5328592"/>
          </a:xfrm>
        </p:spPr>
        <p:txBody>
          <a:bodyPr/>
          <a:lstStyle/>
          <a:p>
            <a:pPr algn="ctr"/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                 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endParaRPr lang="cs-CZ" dirty="0"/>
          </a:p>
          <a:p>
            <a:pPr algn="ctr"/>
            <a:r>
              <a:rPr lang="cs-CZ" dirty="0" smtClean="0"/>
              <a:t>3     </a:t>
            </a:r>
            <a:r>
              <a:rPr lang="cs-CZ" dirty="0">
                <a:sym typeface="Wingdings" pitchFamily="2" charset="2"/>
              </a:rPr>
              <a:t>     L</a:t>
            </a:r>
          </a:p>
          <a:p>
            <a:pPr algn="ctr"/>
            <a:r>
              <a:rPr lang="cs-CZ" dirty="0">
                <a:sym typeface="Wingdings" pitchFamily="2" charset="2"/>
              </a:rPr>
              <a:t>5          </a:t>
            </a:r>
            <a:r>
              <a:rPr lang="cs-CZ" dirty="0" smtClean="0">
                <a:sym typeface="Wingdings" pitchFamily="2" charset="2"/>
              </a:rPr>
              <a:t>G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  <a:sym typeface="Wingdings" pitchFamily="2" charset="2"/>
              </a:rPr>
              <a:t>                     E</a:t>
            </a:r>
            <a:endParaRPr lang="cs-CZ" dirty="0">
              <a:solidFill>
                <a:srgbClr val="FF0000"/>
              </a:solidFill>
              <a:sym typeface="Wingdings" pitchFamily="2" charset="2"/>
            </a:endParaRPr>
          </a:p>
          <a:p>
            <a:pPr algn="ctr"/>
            <a:r>
              <a:rPr lang="cs-CZ" dirty="0">
                <a:sym typeface="Wingdings" pitchFamily="2" charset="2"/>
              </a:rPr>
              <a:t>6          B</a:t>
            </a:r>
          </a:p>
          <a:p>
            <a:pPr algn="ctr"/>
            <a:r>
              <a:rPr lang="cs-CZ" dirty="0">
                <a:sym typeface="Wingdings" pitchFamily="2" charset="2"/>
              </a:rPr>
              <a:t>7          </a:t>
            </a:r>
            <a:r>
              <a:rPr lang="cs-CZ" dirty="0" smtClean="0">
                <a:sym typeface="Wingdings" pitchFamily="2" charset="2"/>
              </a:rPr>
              <a:t>R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  <a:sym typeface="Wingdings" pitchFamily="2" charset="2"/>
              </a:rPr>
              <a:t>                    A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6" name="Picture 4" descr="C:\Users\profesor\AppData\Local\Microsoft\Windows\Temporary Internet Files\Content.IE5\J70ZEOE5\MP9004387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216084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rofesor\AppData\Local\Microsoft\Windows\Temporary Internet Files\Content.IE5\01E36VII\MP90040096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343" y="3645024"/>
            <a:ext cx="1752212" cy="235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87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95936" y="465265"/>
            <a:ext cx="4546848" cy="1512168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ALGEBRA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5"/>
            <a:ext cx="8229600" cy="4104456"/>
          </a:xfrm>
        </p:spPr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dvětví matematiky zabývající se abstrakcí pojmů a vlastností elementárních matematických objektů, jako jsou čísla, polynomy ….</a:t>
            </a:r>
          </a:p>
          <a:p>
            <a:r>
              <a:rPr lang="cs-CZ" dirty="0"/>
              <a:t>h</a:t>
            </a:r>
            <a:r>
              <a:rPr lang="cs-CZ" dirty="0" smtClean="0"/>
              <a:t>istoricky se dělí na: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1. </a:t>
            </a:r>
            <a:r>
              <a:rPr lang="cs-CZ" u="sng" dirty="0" smtClean="0"/>
              <a:t>elementární algebru</a:t>
            </a:r>
            <a:r>
              <a:rPr lang="cs-CZ" dirty="0" smtClean="0"/>
              <a:t> (výrazy, rovnice)</a:t>
            </a:r>
          </a:p>
          <a:p>
            <a:pPr marL="0" indent="0">
              <a:buNone/>
            </a:pPr>
            <a:r>
              <a:rPr lang="cs-CZ" dirty="0" smtClean="0"/>
              <a:t>    2. </a:t>
            </a:r>
            <a:r>
              <a:rPr lang="cs-CZ" u="sng" dirty="0" smtClean="0"/>
              <a:t>abstraktní algebru</a:t>
            </a:r>
            <a:r>
              <a:rPr lang="cs-CZ" dirty="0" smtClean="0"/>
              <a:t> (obecné </a:t>
            </a:r>
            <a:r>
              <a:rPr lang="cs-CZ" dirty="0" err="1" smtClean="0"/>
              <a:t>alg.struktury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4098" name="Picture 2" descr="C:\Users\profesor\AppData\Local\Microsoft\Windows\Temporary Internet Files\Content.IE5\A2O82191\MP9004089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8406"/>
            <a:ext cx="338437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10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Program Microsoft Office 2010, Klipart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cs.wikipedia.org/wiki/Algebra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1071</TotalTime>
  <Words>690</Words>
  <Application>Microsoft Office PowerPoint</Application>
  <PresentationFormat>Předvádění na obrazovce (4:3)</PresentationFormat>
  <Paragraphs>108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ANOTACE</vt:lpstr>
      <vt:lpstr>Prezentace aplikace PowerPoint</vt:lpstr>
      <vt:lpstr>Řeš rovnice, proveď zkoušku:</vt:lpstr>
      <vt:lpstr>Prezentace aplikace PowerPoint</vt:lpstr>
      <vt:lpstr>Prezentace aplikace PowerPoint</vt:lpstr>
      <vt:lpstr>Prezentace aplikace PowerPoint</vt:lpstr>
      <vt:lpstr>Prezentace aplikace PowerPoint</vt:lpstr>
      <vt:lpstr>Zjednoduš dané mnohočleny:</vt:lpstr>
      <vt:lpstr>Prezentace aplikace PowerPoint</vt:lpstr>
      <vt:lpstr>Prezentace aplikace PowerPoint</vt:lpstr>
      <vt:lpstr>Prezentace aplikace PowerPoint</vt:lpstr>
      <vt:lpstr>Prezentace aplikace PowerPoint</vt:lpstr>
      <vt:lpstr>ALGEBRA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122</cp:revision>
  <dcterms:created xsi:type="dcterms:W3CDTF">2013-03-11T16:19:20Z</dcterms:created>
  <dcterms:modified xsi:type="dcterms:W3CDTF">2013-12-12T20:29:59Z</dcterms:modified>
</cp:coreProperties>
</file>