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5" r:id="rId8"/>
    <p:sldId id="277" r:id="rId9"/>
    <p:sldId id="278" r:id="rId10"/>
    <p:sldId id="279" r:id="rId11"/>
    <p:sldId id="266" r:id="rId12"/>
    <p:sldId id="267" r:id="rId13"/>
    <p:sldId id="280" r:id="rId14"/>
    <p:sldId id="263" r:id="rId15"/>
    <p:sldId id="268" r:id="rId16"/>
    <p:sldId id="270" r:id="rId17"/>
    <p:sldId id="281" r:id="rId18"/>
    <p:sldId id="272" r:id="rId19"/>
    <p:sldId id="282" r:id="rId20"/>
    <p:sldId id="271" r:id="rId21"/>
    <p:sldId id="273" r:id="rId22"/>
    <p:sldId id="274" r:id="rId23"/>
    <p:sldId id="275" r:id="rId24"/>
    <p:sldId id="283" r:id="rId25"/>
    <p:sldId id="284" r:id="rId26"/>
    <p:sldId id="276" r:id="rId27"/>
    <p:sldId id="262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701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D85F9-0B39-49C1-8D86-1176DBF3973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1FC2D28-AF47-454A-B53B-BD04A571B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D85F9-0B39-49C1-8D86-1176DBF3973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1FC2D28-AF47-454A-B53B-BD04A571B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D85F9-0B39-49C1-8D86-1176DBF3973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C2D28-AF47-454A-B53B-BD04A571BE2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D85F9-0B39-49C1-8D86-1176DBF3973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C2D28-AF47-454A-B53B-BD04A571B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D85F9-0B39-49C1-8D86-1176DBF3973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1FC2D28-AF47-454A-B53B-BD04A571BE2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D85F9-0B39-49C1-8D86-1176DBF3973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C2D28-AF47-454A-B53B-BD04A571B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D85F9-0B39-49C1-8D86-1176DBF3973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C2D28-AF47-454A-B53B-BD04A571B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D85F9-0B39-49C1-8D86-1176DBF3973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C2D28-AF47-454A-B53B-BD04A571B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D85F9-0B39-49C1-8D86-1176DBF3973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C2D28-AF47-454A-B53B-BD04A571BE2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D85F9-0B39-49C1-8D86-1176DBF3973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C2D28-AF47-454A-B53B-BD04A571B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D85F9-0B39-49C1-8D86-1176DBF3973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C2D28-AF47-454A-B53B-BD04A571BE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CD85F9-0B39-49C1-8D86-1176DBF3973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1FC2D28-AF47-454A-B53B-BD04A571BE2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6/6d/Forest_on_Barro_Colorado.pn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Amazon_rainforest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hyperlink" Target="http://cs.wikipedia.org/wiki/Soubor:Ulluk-2.jpg" TargetMode="Externa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cs.wikipedia.org/wiki/Soubor:MC_GruenerLegua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openxmlformats.org/officeDocument/2006/relationships/hyperlink" Target="http://cs.wikipedia.org/wiki/Soubor:Neofelis_nebulosa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irkvdM_red_flat_epiphyte.jpg" TargetMode="External"/><Relationship Id="rId3" Type="http://schemas.openxmlformats.org/officeDocument/2006/relationships/image" Target="../media/image18.jpeg"/><Relationship Id="rId7" Type="http://schemas.openxmlformats.org/officeDocument/2006/relationships/image" Target="../media/image20.jpeg"/><Relationship Id="rId2" Type="http://schemas.openxmlformats.org/officeDocument/2006/relationships/hyperlink" Target="http://cs.wikipedia.org/wiki/Soubor:Starr_020630-0025_Mangifera_indic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LianaIndia.jpg" TargetMode="External"/><Relationship Id="rId5" Type="http://schemas.openxmlformats.org/officeDocument/2006/relationships/image" Target="../media/image19.jpeg"/><Relationship Id="rId4" Type="http://schemas.openxmlformats.org/officeDocument/2006/relationships/hyperlink" Target="http://cs.wikipedia.org/wiki/Soubor:Ficus_in_Bang_Pa_In.jpg" TargetMode="External"/><Relationship Id="rId9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://cs.wikipedia.org/wiki/Soubor:Tarangire-Natpark800600.jpg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http://cs.wikipedia.org/wiki/Soubor:Panthera_onc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hyperlink" Target="http://cs.wikipedia.org/wiki/Soubor:SriLankaLeopard-ZOO-Jihlava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7" Type="http://schemas.openxmlformats.org/officeDocument/2006/relationships/image" Target="../media/image38.jpeg"/><Relationship Id="rId2" Type="http://schemas.openxmlformats.org/officeDocument/2006/relationships/hyperlink" Target="http://cs.wikipedia.org/wiki/Soubor:Coffee_tree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eanut_9417.jpg" TargetMode="External"/><Relationship Id="rId5" Type="http://schemas.openxmlformats.org/officeDocument/2006/relationships/image" Target="../media/image37.jpeg"/><Relationship Id="rId4" Type="http://schemas.openxmlformats.org/officeDocument/2006/relationships/hyperlink" Target="http://cs.wikipedia.org/wiki/Soubor:Feld_mit_reifer_Baumwolle.jpeg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7" Type="http://schemas.openxmlformats.org/officeDocument/2006/relationships/image" Target="../media/image42.jpeg"/><Relationship Id="rId2" Type="http://schemas.openxmlformats.org/officeDocument/2006/relationships/hyperlink" Target="http://cs.wikipedia.org/wiki/Soubor:Black_scorpion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3/35/Cerastes-cerastes_head.jpg" TargetMode="External"/><Relationship Id="rId5" Type="http://schemas.openxmlformats.org/officeDocument/2006/relationships/image" Target="../media/image41.jpeg"/><Relationship Id="rId4" Type="http://schemas.openxmlformats.org/officeDocument/2006/relationships/hyperlink" Target="http://cs.wikipedia.org/wiki/Soubor:Fennec_Fox_@_Africa_Alive,_Lowestoft_3.jp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hyperlink" Target="//upload.wikimedia.org/wikipedia/commons/6/62/Astrophytum_capricorn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48.jpeg"/><Relationship Id="rId4" Type="http://schemas.openxmlformats.org/officeDocument/2006/relationships/hyperlink" Target="//upload.wikimedia.org/wikipedia/commons/a/aa/Gregory_Tree.JPG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Ulluk-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96752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3152159"/>
              </p:ext>
            </p:extLst>
          </p:nvPr>
        </p:nvGraphicFramePr>
        <p:xfrm>
          <a:off x="1187624" y="3212976"/>
          <a:ext cx="6984776" cy="252028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535"/>
                <a:gridCol w="5290241"/>
              </a:tblGrid>
              <a:tr h="5526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Mgr. Petra Pláničková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VY_32_INOVACE_1195_TROPICKÝ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</a:rPr>
                        <a:t> PODNEBNÝ PÁS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 ROSTLINSTVO A ŽIVOČICHOVÉ, DEŠTNÉ PRALESY, SAVANY A POUŠTĚ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5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47178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110676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ANOTACE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Wingdings" pitchFamily="2" charset="2"/>
              <a:buChar char="Ø"/>
            </a:pP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Tato prezentace je určena žákům 5. tříd jako výkladová v hodinách </a:t>
            </a:r>
            <a:r>
              <a:rPr lang="cs-CZ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přírodověda.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dokáží popsat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tropický </a:t>
            </a: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pás.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Rozdělí pás na tři druhy krajin.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Samostatně zařadí jednotlivé rostlinstvo a živočichy do správného biotopu.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5815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980728"/>
            <a:ext cx="8686800" cy="4680520"/>
          </a:xfrm>
        </p:spPr>
        <p:txBody>
          <a:bodyPr>
            <a:normAutofit/>
          </a:bodyPr>
          <a:lstStyle/>
          <a:p>
            <a:pPr algn="ctr"/>
            <a:r>
              <a:rPr lang="cs-CZ" sz="96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tropický </a:t>
            </a:r>
            <a:br>
              <a:rPr lang="cs-CZ" sz="96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sz="96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PÁS</a:t>
            </a:r>
            <a:endParaRPr lang="cs-CZ" sz="96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50320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1008112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TROPICKÝ PÁS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988840"/>
            <a:ext cx="8686800" cy="4395118"/>
          </a:xfrm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Pás obepínající Zemi kolem rovníku.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Nejteplejší oblast na Zemi.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sem: </a:t>
            </a:r>
          </a:p>
          <a:p>
            <a:r>
              <a:rPr lang="cs-CZ" b="1" dirty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eštné pralesy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savany   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pouště.</a:t>
            </a:r>
            <a:endParaRPr lang="cs-CZ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00194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Forest on Barro Colorado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06800"/>
            <a:ext cx="5184576" cy="6053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68144" y="4997152"/>
            <a:ext cx="2987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Lesy v oblasti tropického pásu</a:t>
            </a:r>
            <a:endParaRPr lang="cs-CZ" sz="28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01174" y="48491"/>
            <a:ext cx="8686800" cy="1106760"/>
          </a:xfrm>
          <a:prstGeom prst="rect">
            <a:avLst/>
          </a:prstGeom>
        </p:spPr>
        <p:txBody>
          <a:bodyPr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Deštné pralesy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21581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110676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Deštné pralesy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772816"/>
            <a:ext cx="8686800" cy="4307309"/>
          </a:xfrm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Trvale teplé a vlhké prostředí.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Nejrozsáhlejší je Amazonský deštný prales.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Výskyt největšího počtu organismů.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Nazývány: klenoty Země, plíce Země, největší lékárna na světě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současnosti  tyto lesy ubývají.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poloviny 20. století zmizela jejich polovina.</a:t>
            </a:r>
          </a:p>
          <a:p>
            <a:endParaRPr lang="cs-CZ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3353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thumb/f/f6/Amazon_rainforest.jpg/300px-Amazon_rainfores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94766"/>
            <a:ext cx="4612207" cy="3797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103475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Amazonský deštný prales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56997" y="1710100"/>
            <a:ext cx="4199882" cy="4971182"/>
          </a:xfrm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Zabírá 7 milionů km.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než 100 000 druhů savců, plazů a ptáků.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270 000 druhů hmyzu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Protéká jím největší řeka světa -Amazonka</a:t>
            </a:r>
          </a:p>
          <a:p>
            <a:endParaRPr lang="cs-CZ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596839" y="152543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9247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3934663" cy="25233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2741" y="1003573"/>
            <a:ext cx="3837731" cy="2461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05064"/>
            <a:ext cx="3705263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 descr="http://upload.wikimedia.org/wikipedia/commons/thumb/e/e2/Ulluk-2.jpg/220px-Ulluk-2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73016"/>
            <a:ext cx="3359468" cy="2458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78691" y="6031537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gibon</a:t>
            </a:r>
            <a:endParaRPr lang="cs-CZ" sz="24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3543399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gibon</a:t>
            </a:r>
            <a:endParaRPr lang="cs-CZ" sz="24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89438" y="541908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gorila</a:t>
            </a:r>
            <a:endParaRPr lang="cs-CZ" sz="24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99427" y="2928047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orangutan</a:t>
            </a:r>
            <a:endParaRPr lang="cs-CZ" sz="24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94470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66070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apoušci </a:t>
            </a:r>
            <a:r>
              <a:rPr lang="cs-CZ" sz="3200" b="1" dirty="0" err="1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ara</a:t>
            </a:r>
            <a:endParaRPr lang="cs-CZ" sz="32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719" y="191344"/>
            <a:ext cx="3046163" cy="4749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44824"/>
            <a:ext cx="2953386" cy="4605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9423" y="1490697"/>
            <a:ext cx="2745879" cy="4281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1897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C:\Program Files (x86)\Clipart-I\Content - 10kPhotosV2\Nature\Wild Animals\Group 2\P065B06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764704"/>
            <a:ext cx="3548965" cy="5611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20888"/>
            <a:ext cx="4942521" cy="3169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1772816"/>
            <a:ext cx="13888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tukan</a:t>
            </a:r>
            <a:endParaRPr lang="cs-CZ" sz="32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30907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leguán zelený (Iguana iguana)">
            <a:hlinkClick r:id="rId2" tooltip="leguán zelený (Iguana iguana)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62777"/>
            <a:ext cx="3384376" cy="2256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82635" y="2619028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leguán</a:t>
            </a:r>
            <a:endParaRPr lang="cs-CZ" sz="24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02" name="Picture 6" descr="Levhart obláčkový">
            <a:hlinkClick r:id="rId4" tooltip="Levhart obláčkový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892" y="3607690"/>
            <a:ext cx="4451647" cy="2591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42927" y="6235072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ardál obláčkový</a:t>
            </a:r>
            <a:endParaRPr lang="cs-CZ" sz="24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66699"/>
            <a:ext cx="4464496" cy="2863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6134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mangovník indický">
            <a:hlinkClick r:id="rId2" tooltip="mangovník indický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08" y="692695"/>
            <a:ext cx="3530313" cy="2654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188640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mangovník</a:t>
            </a:r>
            <a:endParaRPr lang="cs-CZ" sz="24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4" name="Picture 4" descr="Fíkovník Ficus sp.">
            <a:hlinkClick r:id="rId4" tooltip="Fíkovník Ficus sp.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68749"/>
            <a:ext cx="2571750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546268" y="4965516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bromélie</a:t>
            </a:r>
            <a:endParaRPr lang="cs-CZ" sz="24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034" y="6281937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liány</a:t>
            </a:r>
            <a:endParaRPr lang="cs-CZ" sz="24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06941" y="110207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fíkovník</a:t>
            </a:r>
            <a:endParaRPr lang="cs-CZ" sz="24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6" name="Picture 6" descr="http://upload.wikimedia.org/wikipedia/commons/thumb/f/f7/LianaIndia.jpg/220px-LianaIndia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397" y="3828555"/>
            <a:ext cx="3311252" cy="2483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Bromélie často rostou epifytně, přisedlé na stromech">
            <a:hlinkClick r:id="rId8" tooltip="Bromélie často rostou epifytně, přisedlé na stromech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616" y="1688915"/>
            <a:ext cx="2457450" cy="3276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7598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28800"/>
            <a:ext cx="5277193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3340" y="476504"/>
            <a:ext cx="3815964" cy="5950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4092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http://upload.wikimedia.org/wikipedia/commons/thumb/5/5a/Tarangire-Natpark800600.jpg/300px-Tarangire-Natpark800600.jpg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1028700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3528" y="260648"/>
            <a:ext cx="8686800" cy="1034752"/>
          </a:xfrm>
          <a:prstGeom prst="rect">
            <a:avLst/>
          </a:prstGeom>
        </p:spPr>
        <p:txBody>
          <a:bodyPr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savany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146" y="1134561"/>
            <a:ext cx="8245563" cy="5432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6325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1034752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savany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Rozkládají se v tropickém i subtropickém pásu.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zde časté požáry.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Rovné otevřené plochy pokryté travinami a keři.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Střídá se zde období sucha (zimní období) a  období dešťů (letní období).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Amerika, Indie, západ a východ Austrálie</a:t>
            </a:r>
          </a:p>
          <a:p>
            <a:endParaRPr lang="cs-CZ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83353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420635" y="230525"/>
            <a:ext cx="43074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AFRICKÉ SAVANY</a:t>
            </a: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2" descr="C:\Program Files (x86)\Clipart-I\Content - 10kPhotosV2\Nature\Wild Animals\Group 1\P063B07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0471" y="2537432"/>
            <a:ext cx="6202224" cy="4086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9" descr="C:\Program Files (x86)\Clipart-I\Content - 10kPhotosV2\Nature\Wild Animals\Group 1\P064A01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476" y="1085706"/>
            <a:ext cx="4288318" cy="2825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8315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C:\Program Files (x86)\Clipart-I\Content - 10kPhotosV2\Nature\Wild Animals\Group 1\P063B08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07472"/>
            <a:ext cx="4608512" cy="3036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:\Program Files (x86)\Clipart-I\Content - 10kPhotosV2\Nature\Wild Animals\Group 2\P065A03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4532968" cy="2986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C:\Program Files (x86)\Clipart-I\Content - 10kPhotosV2\Nature\Wild Animals\Group 1\P063B07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636912"/>
            <a:ext cx="4536504" cy="2988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3710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86871" y="220453"/>
            <a:ext cx="43074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AMERICKÉ SAVANY</a:t>
            </a:r>
            <a:endParaRPr lang="cs-CZ" sz="4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 descr="Popis obrázku chybí">
            <a:hlinkClick r:id="rId2" tooltip="Popis obrázku chybí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932037"/>
            <a:ext cx="4138315" cy="2768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8138" y="3700946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32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aguár americký</a:t>
            </a:r>
            <a:endParaRPr lang="cs-CZ" sz="32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24" name="Picture 8" descr="Levhart skvrnitý cejlonský">
            <a:hlinkClick r:id="rId4" tooltip="Levhart skvrnitý cejlonský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864" y="1245517"/>
            <a:ext cx="3265466" cy="2455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008232" y="701204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levhart</a:t>
            </a:r>
            <a:endParaRPr lang="cs-CZ" sz="32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2564" y="6019194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  <a:r>
              <a:rPr lang="cs-CZ" sz="32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epard štíhlý</a:t>
            </a:r>
            <a:endParaRPr lang="cs-CZ" sz="32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Picture 2" descr="C:\Program Files (x86)\Clipart-I\Content - 10kPhotosV2\Nature\Wild Animals\Group 1\P064A046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712" y="3744110"/>
            <a:ext cx="4340655" cy="2859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4812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Program Files (x86)\Clipart-I\Content - 10kPhotosV2\Nature\Wild Animals\Group 1\P063B06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4680521" cy="3079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5" descr="C:\Program Files (x86)\Clipart-I\Content - 10kPhotosV2\Nature\Wild Animals\Group 1\P063B08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96752"/>
            <a:ext cx="3073924" cy="4862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Program Files (x86)\Clipart-I\Content - 10kPhotosV2\Nature\Wild Animals\Group 1\P063B08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787060"/>
            <a:ext cx="4248472" cy="2799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9245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Kávovníky na Hawai">
            <a:hlinkClick r:id="rId2" tooltip="Kávovníky na Hawai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26119"/>
            <a:ext cx="3143624" cy="3164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1079" y="264455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kávovník</a:t>
            </a:r>
            <a:endParaRPr lang="cs-CZ" sz="24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2" name="Picture 4" descr="Bavlníková plantáž">
            <a:hlinkClick r:id="rId4" tooltip="Bavlníková plantáž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152" y="3706090"/>
            <a:ext cx="4464496" cy="2993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17503" y="3226591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odzemnice olejná</a:t>
            </a:r>
            <a:endParaRPr lang="cs-CZ" sz="24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7624" y="5722248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bavlník</a:t>
            </a:r>
            <a:endParaRPr lang="cs-CZ" sz="24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4" name="Picture 6" descr="Podzemnice olejná">
            <a:hlinkClick r:id="rId6" tooltip="Podzemnice olejná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0958" y="193095"/>
            <a:ext cx="3997426" cy="3005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2021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179512" y="244490"/>
            <a:ext cx="8686800" cy="1224136"/>
          </a:xfrm>
          <a:prstGeom prst="rect">
            <a:avLst/>
          </a:prstGeom>
        </p:spPr>
        <p:txBody>
          <a:bodyPr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pouště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pic>
        <p:nvPicPr>
          <p:cNvPr id="5" name="Picture 4" descr="C:\Program Files (x86)\Clipart-I\Content - 10kPhotosV2\Nature\Various Animals\P056B07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573" y="1340768"/>
            <a:ext cx="7769465" cy="5118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1336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122413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pouště</a:t>
            </a:r>
            <a:endParaRPr lang="cs-CZ" sz="4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8840"/>
            <a:ext cx="8686800" cy="4536504"/>
          </a:xfrm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Sahara, Arabská, </a:t>
            </a:r>
            <a:r>
              <a:rPr lang="cs-CZ" b="1" dirty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alahari, Gobi, </a:t>
            </a:r>
            <a:r>
              <a:rPr lang="cs-CZ" b="1" dirty="0" err="1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Libijská</a:t>
            </a:r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 Afriky, jihozápadní Asie, sever Mexika, střed Austrálie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Vysoké teploty vzduchu, malé množství srážek</a:t>
            </a:r>
          </a:p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Místa s vodou – oázy</a:t>
            </a:r>
          </a:p>
          <a:p>
            <a:endParaRPr lang="cs-CZ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9165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Štír">
            <a:hlinkClick r:id="rId2" tooltip="Štír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87014"/>
            <a:ext cx="4495591" cy="2909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http://upload.wikimedia.org/wikipedia/commons/thumb/0/0e/Fennec_Fox_%40_Africa_Alive%2C_Lowestoft_3.jpg/220px-Fennec_Fox_%40_Africa_Alive%2C_Lowestoft_3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205036"/>
            <a:ext cx="4860032" cy="3645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Soubor:Cerastes-cerastes head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2070" y="908720"/>
            <a:ext cx="3541807" cy="2656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88272" y="303008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32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mije rohatá</a:t>
            </a:r>
            <a:endParaRPr lang="cs-CZ" sz="32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5798793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fenek</a:t>
            </a:r>
            <a:endParaRPr lang="cs-CZ" sz="32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602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:\Program Files (x86)\Clipart-I\Content - 10kPhotosV2\Nature\Wild Animals\Group 1\P064B08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5040560" cy="3320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8" descr="http://upload.wikimedia.org/wikipedia/commons/thumb/a/ac/Suricata.jpg/91px-Suricat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780928"/>
            <a:ext cx="2808312" cy="3703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5778802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surikata</a:t>
            </a:r>
            <a:endParaRPr lang="cs-CZ" sz="32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44504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3456384" cy="5389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1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971785"/>
            <a:ext cx="3672408" cy="5726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601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 descr="Soubor:Astrophytum capricorn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2564" y="2712516"/>
            <a:ext cx="2763656" cy="4145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Soubor:Gregory Tre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908720"/>
            <a:ext cx="3741079" cy="4988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48064" y="5896825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baobab</a:t>
            </a:r>
            <a:endParaRPr lang="cs-CZ" sz="24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847" y="132938"/>
            <a:ext cx="3925090" cy="25172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9899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103475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Použité zdroje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dirty="0" err="1">
                <a:solidFill>
                  <a:srgbClr val="070101"/>
                </a:solidFill>
              </a:rPr>
              <a:t>Soubor:Forest</a:t>
            </a:r>
            <a:r>
              <a:rPr lang="cs-CZ" sz="1100" dirty="0">
                <a:solidFill>
                  <a:srgbClr val="070101"/>
                </a:solidFill>
              </a:rPr>
              <a:t> on </a:t>
            </a:r>
            <a:r>
              <a:rPr lang="cs-CZ" sz="1100" dirty="0" err="1">
                <a:solidFill>
                  <a:srgbClr val="070101"/>
                </a:solidFill>
              </a:rPr>
              <a:t>Barro</a:t>
            </a:r>
            <a:r>
              <a:rPr lang="cs-CZ" sz="1100" dirty="0">
                <a:solidFill>
                  <a:srgbClr val="070101"/>
                </a:solidFill>
              </a:rPr>
              <a:t> Colorado.png. In: </a:t>
            </a:r>
            <a:r>
              <a:rPr lang="cs-CZ" sz="1100" i="1" dirty="0" err="1">
                <a:solidFill>
                  <a:srgbClr val="070101"/>
                </a:solidFill>
              </a:rPr>
              <a:t>Wikipedia</a:t>
            </a:r>
            <a:r>
              <a:rPr lang="cs-CZ" sz="1100" i="1" dirty="0">
                <a:solidFill>
                  <a:srgbClr val="070101"/>
                </a:solidFill>
              </a:rPr>
              <a:t>: </a:t>
            </a:r>
            <a:r>
              <a:rPr lang="cs-CZ" sz="1100" i="1" dirty="0" err="1">
                <a:solidFill>
                  <a:srgbClr val="070101"/>
                </a:solidFill>
              </a:rPr>
              <a:t>the</a:t>
            </a:r>
            <a:r>
              <a:rPr lang="cs-CZ" sz="1100" i="1" dirty="0">
                <a:solidFill>
                  <a:srgbClr val="070101"/>
                </a:solidFill>
              </a:rPr>
              <a:t> free </a:t>
            </a:r>
            <a:r>
              <a:rPr lang="cs-CZ" sz="1100" i="1" dirty="0" err="1">
                <a:solidFill>
                  <a:srgbClr val="070101"/>
                </a:solidFill>
              </a:rPr>
              <a:t>encyclopedia</a:t>
            </a:r>
            <a:r>
              <a:rPr lang="cs-CZ" sz="1100" dirty="0">
                <a:solidFill>
                  <a:srgbClr val="070101"/>
                </a:solidFill>
              </a:rPr>
              <a:t> [online]. San Francisco (CA): </a:t>
            </a:r>
            <a:r>
              <a:rPr lang="cs-CZ" sz="1100" dirty="0" err="1">
                <a:solidFill>
                  <a:srgbClr val="070101"/>
                </a:solidFill>
              </a:rPr>
              <a:t>Wikimedia</a:t>
            </a:r>
            <a:r>
              <a:rPr lang="cs-CZ" sz="1100" dirty="0">
                <a:solidFill>
                  <a:srgbClr val="070101"/>
                </a:solidFill>
              </a:rPr>
              <a:t> </a:t>
            </a:r>
            <a:r>
              <a:rPr lang="cs-CZ" sz="1100" dirty="0" err="1">
                <a:solidFill>
                  <a:srgbClr val="070101"/>
                </a:solidFill>
              </a:rPr>
              <a:t>Foundation</a:t>
            </a:r>
            <a:r>
              <a:rPr lang="cs-CZ" sz="1100" dirty="0">
                <a:solidFill>
                  <a:srgbClr val="070101"/>
                </a:solidFill>
              </a:rPr>
              <a:t>, 21. 12. 2006, 10:08 [cit. 2013-01-16]. Dostupné z: </a:t>
            </a:r>
            <a:r>
              <a:rPr lang="cs-CZ" sz="1100" dirty="0" err="1">
                <a:solidFill>
                  <a:srgbClr val="070101"/>
                </a:solidFill>
              </a:rPr>
              <a:t>Soubor:Forest</a:t>
            </a:r>
            <a:r>
              <a:rPr lang="cs-CZ" sz="1100" dirty="0">
                <a:solidFill>
                  <a:srgbClr val="070101"/>
                </a:solidFill>
              </a:rPr>
              <a:t> on </a:t>
            </a:r>
            <a:r>
              <a:rPr lang="cs-CZ" sz="1100" dirty="0" err="1">
                <a:solidFill>
                  <a:srgbClr val="070101"/>
                </a:solidFill>
              </a:rPr>
              <a:t>Barro</a:t>
            </a:r>
            <a:r>
              <a:rPr lang="cs-CZ" sz="1100" dirty="0">
                <a:solidFill>
                  <a:srgbClr val="070101"/>
                </a:solidFill>
              </a:rPr>
              <a:t> </a:t>
            </a:r>
            <a:r>
              <a:rPr lang="cs-CZ" sz="1100" dirty="0" smtClean="0">
                <a:solidFill>
                  <a:srgbClr val="070101"/>
                </a:solidFill>
              </a:rPr>
              <a:t>Colorado.png</a:t>
            </a:r>
          </a:p>
          <a:p>
            <a:r>
              <a:rPr lang="cs-CZ" sz="1100" dirty="0" err="1">
                <a:solidFill>
                  <a:srgbClr val="070101"/>
                </a:solidFill>
              </a:rPr>
              <a:t>Soubor:Amazon</a:t>
            </a:r>
            <a:r>
              <a:rPr lang="cs-CZ" sz="1100" dirty="0">
                <a:solidFill>
                  <a:srgbClr val="070101"/>
                </a:solidFill>
              </a:rPr>
              <a:t> rainforest.jpg. In: </a:t>
            </a:r>
            <a:r>
              <a:rPr lang="cs-CZ" sz="1100" i="1" dirty="0" err="1">
                <a:solidFill>
                  <a:srgbClr val="070101"/>
                </a:solidFill>
              </a:rPr>
              <a:t>Wikipedia</a:t>
            </a:r>
            <a:r>
              <a:rPr lang="cs-CZ" sz="1100" i="1" dirty="0">
                <a:solidFill>
                  <a:srgbClr val="070101"/>
                </a:solidFill>
              </a:rPr>
              <a:t>: </a:t>
            </a:r>
            <a:r>
              <a:rPr lang="cs-CZ" sz="1100" i="1" dirty="0" err="1">
                <a:solidFill>
                  <a:srgbClr val="070101"/>
                </a:solidFill>
              </a:rPr>
              <a:t>the</a:t>
            </a:r>
            <a:r>
              <a:rPr lang="cs-CZ" sz="1100" i="1" dirty="0">
                <a:solidFill>
                  <a:srgbClr val="070101"/>
                </a:solidFill>
              </a:rPr>
              <a:t> free </a:t>
            </a:r>
            <a:r>
              <a:rPr lang="cs-CZ" sz="1100" i="1" dirty="0" err="1">
                <a:solidFill>
                  <a:srgbClr val="070101"/>
                </a:solidFill>
              </a:rPr>
              <a:t>encyclopedia</a:t>
            </a:r>
            <a:r>
              <a:rPr lang="cs-CZ" sz="1100" dirty="0">
                <a:solidFill>
                  <a:srgbClr val="070101"/>
                </a:solidFill>
              </a:rPr>
              <a:t> [online]. San Francisco (CA): </a:t>
            </a:r>
            <a:r>
              <a:rPr lang="cs-CZ" sz="1100" dirty="0" err="1">
                <a:solidFill>
                  <a:srgbClr val="070101"/>
                </a:solidFill>
              </a:rPr>
              <a:t>Wikimedia</a:t>
            </a:r>
            <a:r>
              <a:rPr lang="cs-CZ" sz="1100" dirty="0">
                <a:solidFill>
                  <a:srgbClr val="070101"/>
                </a:solidFill>
              </a:rPr>
              <a:t> </a:t>
            </a:r>
            <a:r>
              <a:rPr lang="cs-CZ" sz="1100" dirty="0" err="1">
                <a:solidFill>
                  <a:srgbClr val="070101"/>
                </a:solidFill>
              </a:rPr>
              <a:t>Foundation</a:t>
            </a:r>
            <a:r>
              <a:rPr lang="cs-CZ" sz="1100" dirty="0">
                <a:solidFill>
                  <a:srgbClr val="070101"/>
                </a:solidFill>
              </a:rPr>
              <a:t>, 25. 1. 2007, 04:14 [cit. 2013-01-16]. Dostupné z: </a:t>
            </a:r>
            <a:r>
              <a:rPr lang="cs-CZ" sz="1100" dirty="0" err="1">
                <a:solidFill>
                  <a:srgbClr val="070101"/>
                </a:solidFill>
              </a:rPr>
              <a:t>Soubor:Amazon</a:t>
            </a:r>
            <a:r>
              <a:rPr lang="cs-CZ" sz="1100" dirty="0">
                <a:solidFill>
                  <a:srgbClr val="070101"/>
                </a:solidFill>
              </a:rPr>
              <a:t> </a:t>
            </a:r>
            <a:r>
              <a:rPr lang="cs-CZ" sz="1100" dirty="0" smtClean="0">
                <a:solidFill>
                  <a:srgbClr val="070101"/>
                </a:solidFill>
              </a:rPr>
              <a:t>rainforest.jpg</a:t>
            </a:r>
          </a:p>
          <a:p>
            <a:r>
              <a:rPr lang="cs-CZ" sz="1100" dirty="0" err="1">
                <a:solidFill>
                  <a:srgbClr val="070101"/>
                </a:solidFill>
              </a:rPr>
              <a:t>Soubor:MC</a:t>
            </a:r>
            <a:r>
              <a:rPr lang="cs-CZ" sz="1100" dirty="0">
                <a:solidFill>
                  <a:srgbClr val="070101"/>
                </a:solidFill>
              </a:rPr>
              <a:t> GruenerLeguan.jpg. In: </a:t>
            </a:r>
            <a:r>
              <a:rPr lang="cs-CZ" sz="1100" i="1" dirty="0" err="1">
                <a:solidFill>
                  <a:srgbClr val="070101"/>
                </a:solidFill>
              </a:rPr>
              <a:t>Wikipedia</a:t>
            </a:r>
            <a:r>
              <a:rPr lang="cs-CZ" sz="1100" i="1" dirty="0">
                <a:solidFill>
                  <a:srgbClr val="070101"/>
                </a:solidFill>
              </a:rPr>
              <a:t>: </a:t>
            </a:r>
            <a:r>
              <a:rPr lang="cs-CZ" sz="1100" i="1" dirty="0" err="1">
                <a:solidFill>
                  <a:srgbClr val="070101"/>
                </a:solidFill>
              </a:rPr>
              <a:t>the</a:t>
            </a:r>
            <a:r>
              <a:rPr lang="cs-CZ" sz="1100" i="1" dirty="0">
                <a:solidFill>
                  <a:srgbClr val="070101"/>
                </a:solidFill>
              </a:rPr>
              <a:t> free </a:t>
            </a:r>
            <a:r>
              <a:rPr lang="cs-CZ" sz="1100" i="1" dirty="0" err="1">
                <a:solidFill>
                  <a:srgbClr val="070101"/>
                </a:solidFill>
              </a:rPr>
              <a:t>encyclopedia</a:t>
            </a:r>
            <a:r>
              <a:rPr lang="cs-CZ" sz="1100" dirty="0">
                <a:solidFill>
                  <a:srgbClr val="070101"/>
                </a:solidFill>
              </a:rPr>
              <a:t> [online]. San Francisco (CA): </a:t>
            </a:r>
            <a:r>
              <a:rPr lang="cs-CZ" sz="1100" dirty="0" err="1">
                <a:solidFill>
                  <a:srgbClr val="070101"/>
                </a:solidFill>
              </a:rPr>
              <a:t>Wikimedia</a:t>
            </a:r>
            <a:r>
              <a:rPr lang="cs-CZ" sz="1100" dirty="0">
                <a:solidFill>
                  <a:srgbClr val="070101"/>
                </a:solidFill>
              </a:rPr>
              <a:t> </a:t>
            </a:r>
            <a:r>
              <a:rPr lang="cs-CZ" sz="1100" dirty="0" err="1">
                <a:solidFill>
                  <a:srgbClr val="070101"/>
                </a:solidFill>
              </a:rPr>
              <a:t>Foundation</a:t>
            </a:r>
            <a:r>
              <a:rPr lang="cs-CZ" sz="1100" dirty="0">
                <a:solidFill>
                  <a:srgbClr val="070101"/>
                </a:solidFill>
              </a:rPr>
              <a:t>, 29. 7. 2007, 14:12 [cit. 2013-01-16]. Dostupné z: </a:t>
            </a:r>
            <a:r>
              <a:rPr lang="cs-CZ" sz="1100" dirty="0" err="1">
                <a:solidFill>
                  <a:srgbClr val="070101"/>
                </a:solidFill>
              </a:rPr>
              <a:t>Soubor:MC</a:t>
            </a:r>
            <a:r>
              <a:rPr lang="cs-CZ" sz="1100" dirty="0">
                <a:solidFill>
                  <a:srgbClr val="070101"/>
                </a:solidFill>
              </a:rPr>
              <a:t> </a:t>
            </a:r>
            <a:r>
              <a:rPr lang="cs-CZ" sz="1100" dirty="0" smtClean="0">
                <a:solidFill>
                  <a:srgbClr val="070101"/>
                </a:solidFill>
              </a:rPr>
              <a:t>GruenerLeguan.jpg</a:t>
            </a:r>
          </a:p>
          <a:p>
            <a:r>
              <a:rPr lang="cs-CZ" sz="1100" dirty="0" err="1">
                <a:solidFill>
                  <a:srgbClr val="070101"/>
                </a:solidFill>
              </a:rPr>
              <a:t>Soubor:Gelbbrustara.jpg</a:t>
            </a:r>
            <a:r>
              <a:rPr lang="cs-CZ" sz="1100" dirty="0">
                <a:solidFill>
                  <a:srgbClr val="070101"/>
                </a:solidFill>
              </a:rPr>
              <a:t>. In: </a:t>
            </a:r>
            <a:r>
              <a:rPr lang="cs-CZ" sz="1100" i="1" dirty="0" err="1">
                <a:solidFill>
                  <a:srgbClr val="070101"/>
                </a:solidFill>
              </a:rPr>
              <a:t>Wikipedia</a:t>
            </a:r>
            <a:r>
              <a:rPr lang="cs-CZ" sz="1100" i="1" dirty="0">
                <a:solidFill>
                  <a:srgbClr val="070101"/>
                </a:solidFill>
              </a:rPr>
              <a:t>: </a:t>
            </a:r>
            <a:r>
              <a:rPr lang="cs-CZ" sz="1100" i="1" dirty="0" err="1">
                <a:solidFill>
                  <a:srgbClr val="070101"/>
                </a:solidFill>
              </a:rPr>
              <a:t>the</a:t>
            </a:r>
            <a:r>
              <a:rPr lang="cs-CZ" sz="1100" i="1" dirty="0">
                <a:solidFill>
                  <a:srgbClr val="070101"/>
                </a:solidFill>
              </a:rPr>
              <a:t> free </a:t>
            </a:r>
            <a:r>
              <a:rPr lang="cs-CZ" sz="1100" i="1" dirty="0" err="1">
                <a:solidFill>
                  <a:srgbClr val="070101"/>
                </a:solidFill>
              </a:rPr>
              <a:t>encyclopedia</a:t>
            </a:r>
            <a:r>
              <a:rPr lang="cs-CZ" sz="1100" dirty="0">
                <a:solidFill>
                  <a:srgbClr val="070101"/>
                </a:solidFill>
              </a:rPr>
              <a:t> [online]. San Francisco (CA): </a:t>
            </a:r>
            <a:r>
              <a:rPr lang="cs-CZ" sz="1100" dirty="0" err="1">
                <a:solidFill>
                  <a:srgbClr val="070101"/>
                </a:solidFill>
              </a:rPr>
              <a:t>Wikimedia</a:t>
            </a:r>
            <a:r>
              <a:rPr lang="cs-CZ" sz="1100" dirty="0">
                <a:solidFill>
                  <a:srgbClr val="070101"/>
                </a:solidFill>
              </a:rPr>
              <a:t> </a:t>
            </a:r>
            <a:r>
              <a:rPr lang="cs-CZ" sz="1100" dirty="0" err="1">
                <a:solidFill>
                  <a:srgbClr val="070101"/>
                </a:solidFill>
              </a:rPr>
              <a:t>Foundation</a:t>
            </a:r>
            <a:r>
              <a:rPr lang="cs-CZ" sz="1100" dirty="0">
                <a:solidFill>
                  <a:srgbClr val="070101"/>
                </a:solidFill>
              </a:rPr>
              <a:t>, 3. 10. 2005, 14:30 [cit. 2013-01-16]. Dostupné z: </a:t>
            </a:r>
            <a:r>
              <a:rPr lang="cs-CZ" sz="1100" dirty="0" err="1" smtClean="0">
                <a:solidFill>
                  <a:srgbClr val="070101"/>
                </a:solidFill>
              </a:rPr>
              <a:t>Soubor:Gelbbrustara.jpg</a:t>
            </a:r>
            <a:endParaRPr lang="cs-CZ" sz="1100" dirty="0" smtClean="0">
              <a:solidFill>
                <a:srgbClr val="070101"/>
              </a:solidFill>
            </a:endParaRPr>
          </a:p>
          <a:p>
            <a:r>
              <a:rPr lang="cs-CZ" sz="1100" dirty="0">
                <a:solidFill>
                  <a:srgbClr val="070101"/>
                </a:solidFill>
              </a:rPr>
              <a:t>Soubor:Ulluk-2.jpg. In: </a:t>
            </a:r>
            <a:r>
              <a:rPr lang="cs-CZ" sz="1100" i="1" dirty="0" err="1">
                <a:solidFill>
                  <a:srgbClr val="070101"/>
                </a:solidFill>
              </a:rPr>
              <a:t>Wikipedia</a:t>
            </a:r>
            <a:r>
              <a:rPr lang="cs-CZ" sz="1100" i="1" dirty="0">
                <a:solidFill>
                  <a:srgbClr val="070101"/>
                </a:solidFill>
              </a:rPr>
              <a:t>: </a:t>
            </a:r>
            <a:r>
              <a:rPr lang="cs-CZ" sz="1100" i="1" dirty="0" err="1">
                <a:solidFill>
                  <a:srgbClr val="070101"/>
                </a:solidFill>
              </a:rPr>
              <a:t>the</a:t>
            </a:r>
            <a:r>
              <a:rPr lang="cs-CZ" sz="1100" i="1" dirty="0">
                <a:solidFill>
                  <a:srgbClr val="070101"/>
                </a:solidFill>
              </a:rPr>
              <a:t> free </a:t>
            </a:r>
            <a:r>
              <a:rPr lang="cs-CZ" sz="1100" i="1" dirty="0" err="1">
                <a:solidFill>
                  <a:srgbClr val="070101"/>
                </a:solidFill>
              </a:rPr>
              <a:t>encyclopedia</a:t>
            </a:r>
            <a:r>
              <a:rPr lang="cs-CZ" sz="1100" dirty="0">
                <a:solidFill>
                  <a:srgbClr val="070101"/>
                </a:solidFill>
              </a:rPr>
              <a:t> [online]. San Francisco (CA): </a:t>
            </a:r>
            <a:r>
              <a:rPr lang="cs-CZ" sz="1100" dirty="0" err="1">
                <a:solidFill>
                  <a:srgbClr val="070101"/>
                </a:solidFill>
              </a:rPr>
              <a:t>Wikimedia</a:t>
            </a:r>
            <a:r>
              <a:rPr lang="cs-CZ" sz="1100" dirty="0">
                <a:solidFill>
                  <a:srgbClr val="070101"/>
                </a:solidFill>
              </a:rPr>
              <a:t> </a:t>
            </a:r>
            <a:r>
              <a:rPr lang="cs-CZ" sz="1100" dirty="0" err="1">
                <a:solidFill>
                  <a:srgbClr val="070101"/>
                </a:solidFill>
              </a:rPr>
              <a:t>Foundation</a:t>
            </a:r>
            <a:r>
              <a:rPr lang="cs-CZ" sz="1100" dirty="0">
                <a:solidFill>
                  <a:srgbClr val="070101"/>
                </a:solidFill>
              </a:rPr>
              <a:t>, 6. 7. 2007, 08:36 [cit. 2013-01-16]. Dostupné z: </a:t>
            </a:r>
            <a:r>
              <a:rPr lang="cs-CZ" sz="1100" dirty="0">
                <a:solidFill>
                  <a:srgbClr val="070101"/>
                </a:solidFill>
                <a:hlinkClick r:id="rId2"/>
              </a:rPr>
              <a:t>http://</a:t>
            </a:r>
            <a:r>
              <a:rPr lang="cs-CZ" sz="1100" dirty="0" smtClean="0">
                <a:solidFill>
                  <a:srgbClr val="070101"/>
                </a:solidFill>
                <a:hlinkClick r:id="rId2"/>
              </a:rPr>
              <a:t>cs.wikipedia.org/wiki/Soubor:Ulluk-2.jpg</a:t>
            </a:r>
            <a:endParaRPr lang="cs-CZ" sz="1100" dirty="0" smtClean="0">
              <a:solidFill>
                <a:srgbClr val="070101"/>
              </a:solidFill>
            </a:endParaRPr>
          </a:p>
          <a:p>
            <a:r>
              <a:rPr lang="cs-CZ" sz="1100" dirty="0" err="1">
                <a:solidFill>
                  <a:srgbClr val="070101"/>
                </a:solidFill>
              </a:rPr>
              <a:t>Soubor:Neofelis</a:t>
            </a:r>
            <a:r>
              <a:rPr lang="cs-CZ" sz="1100" dirty="0">
                <a:solidFill>
                  <a:srgbClr val="070101"/>
                </a:solidFill>
              </a:rPr>
              <a:t> nebulosa.jpg. In: </a:t>
            </a:r>
            <a:r>
              <a:rPr lang="cs-CZ" sz="1100" i="1" dirty="0" err="1">
                <a:solidFill>
                  <a:srgbClr val="070101"/>
                </a:solidFill>
              </a:rPr>
              <a:t>Wikipedia</a:t>
            </a:r>
            <a:r>
              <a:rPr lang="cs-CZ" sz="1100" i="1" dirty="0">
                <a:solidFill>
                  <a:srgbClr val="070101"/>
                </a:solidFill>
              </a:rPr>
              <a:t>: </a:t>
            </a:r>
            <a:r>
              <a:rPr lang="cs-CZ" sz="1100" i="1" dirty="0" err="1">
                <a:solidFill>
                  <a:srgbClr val="070101"/>
                </a:solidFill>
              </a:rPr>
              <a:t>the</a:t>
            </a:r>
            <a:r>
              <a:rPr lang="cs-CZ" sz="1100" i="1" dirty="0">
                <a:solidFill>
                  <a:srgbClr val="070101"/>
                </a:solidFill>
              </a:rPr>
              <a:t> free </a:t>
            </a:r>
            <a:r>
              <a:rPr lang="cs-CZ" sz="1100" i="1" dirty="0" err="1">
                <a:solidFill>
                  <a:srgbClr val="070101"/>
                </a:solidFill>
              </a:rPr>
              <a:t>encyclopedia</a:t>
            </a:r>
            <a:r>
              <a:rPr lang="cs-CZ" sz="1100" dirty="0">
                <a:solidFill>
                  <a:srgbClr val="070101"/>
                </a:solidFill>
              </a:rPr>
              <a:t> [online]. San Francisco (CA): </a:t>
            </a:r>
            <a:r>
              <a:rPr lang="cs-CZ" sz="1100" dirty="0" err="1">
                <a:solidFill>
                  <a:srgbClr val="070101"/>
                </a:solidFill>
              </a:rPr>
              <a:t>Wikimedia</a:t>
            </a:r>
            <a:r>
              <a:rPr lang="cs-CZ" sz="1100" dirty="0">
                <a:solidFill>
                  <a:srgbClr val="070101"/>
                </a:solidFill>
              </a:rPr>
              <a:t> </a:t>
            </a:r>
            <a:r>
              <a:rPr lang="cs-CZ" sz="1100" dirty="0" err="1">
                <a:solidFill>
                  <a:srgbClr val="070101"/>
                </a:solidFill>
              </a:rPr>
              <a:t>Foundation</a:t>
            </a:r>
            <a:r>
              <a:rPr lang="cs-CZ" sz="1100" dirty="0">
                <a:solidFill>
                  <a:srgbClr val="070101"/>
                </a:solidFill>
              </a:rPr>
              <a:t>, 19. 6. 2005, 08:22 [cit. 2013-01-16]. Dostupné z: </a:t>
            </a:r>
            <a:r>
              <a:rPr lang="cs-CZ" sz="1100" dirty="0" err="1">
                <a:solidFill>
                  <a:srgbClr val="070101"/>
                </a:solidFill>
              </a:rPr>
              <a:t>Soubor:Neofelis</a:t>
            </a:r>
            <a:r>
              <a:rPr lang="cs-CZ" sz="1100" dirty="0">
                <a:solidFill>
                  <a:srgbClr val="070101"/>
                </a:solidFill>
              </a:rPr>
              <a:t> </a:t>
            </a:r>
            <a:r>
              <a:rPr lang="cs-CZ" sz="1100" dirty="0" smtClean="0">
                <a:solidFill>
                  <a:srgbClr val="070101"/>
                </a:solidFill>
              </a:rPr>
              <a:t>nebulosa.jpg</a:t>
            </a:r>
          </a:p>
          <a:p>
            <a:r>
              <a:rPr lang="cs-CZ" sz="1100" dirty="0" err="1">
                <a:solidFill>
                  <a:srgbClr val="070101"/>
                </a:solidFill>
              </a:rPr>
              <a:t>Soubor:Starr</a:t>
            </a:r>
            <a:r>
              <a:rPr lang="cs-CZ" sz="1100" dirty="0">
                <a:solidFill>
                  <a:srgbClr val="070101"/>
                </a:solidFill>
              </a:rPr>
              <a:t> 020630-0025 </a:t>
            </a:r>
            <a:r>
              <a:rPr lang="cs-CZ" sz="1100" dirty="0" err="1">
                <a:solidFill>
                  <a:srgbClr val="070101"/>
                </a:solidFill>
              </a:rPr>
              <a:t>Mangifera</a:t>
            </a:r>
            <a:r>
              <a:rPr lang="cs-CZ" sz="1100" dirty="0">
                <a:solidFill>
                  <a:srgbClr val="070101"/>
                </a:solidFill>
              </a:rPr>
              <a:t> indica.jpg. In: </a:t>
            </a:r>
            <a:r>
              <a:rPr lang="cs-CZ" sz="1100" i="1" dirty="0" err="1">
                <a:solidFill>
                  <a:srgbClr val="070101"/>
                </a:solidFill>
              </a:rPr>
              <a:t>Wikipedia</a:t>
            </a:r>
            <a:r>
              <a:rPr lang="cs-CZ" sz="1100" i="1" dirty="0">
                <a:solidFill>
                  <a:srgbClr val="070101"/>
                </a:solidFill>
              </a:rPr>
              <a:t>: </a:t>
            </a:r>
            <a:r>
              <a:rPr lang="cs-CZ" sz="1100" i="1" dirty="0" err="1">
                <a:solidFill>
                  <a:srgbClr val="070101"/>
                </a:solidFill>
              </a:rPr>
              <a:t>the</a:t>
            </a:r>
            <a:r>
              <a:rPr lang="cs-CZ" sz="1100" i="1" dirty="0">
                <a:solidFill>
                  <a:srgbClr val="070101"/>
                </a:solidFill>
              </a:rPr>
              <a:t> free </a:t>
            </a:r>
            <a:r>
              <a:rPr lang="cs-CZ" sz="1100" i="1" dirty="0" err="1">
                <a:solidFill>
                  <a:srgbClr val="070101"/>
                </a:solidFill>
              </a:rPr>
              <a:t>encyclopedia</a:t>
            </a:r>
            <a:r>
              <a:rPr lang="cs-CZ" sz="1100" dirty="0">
                <a:solidFill>
                  <a:srgbClr val="070101"/>
                </a:solidFill>
              </a:rPr>
              <a:t> [online]. San Francisco (CA): </a:t>
            </a:r>
            <a:r>
              <a:rPr lang="cs-CZ" sz="1100" dirty="0" err="1">
                <a:solidFill>
                  <a:srgbClr val="070101"/>
                </a:solidFill>
              </a:rPr>
              <a:t>Wikimedia</a:t>
            </a:r>
            <a:r>
              <a:rPr lang="cs-CZ" sz="1100" dirty="0">
                <a:solidFill>
                  <a:srgbClr val="070101"/>
                </a:solidFill>
              </a:rPr>
              <a:t> </a:t>
            </a:r>
            <a:r>
              <a:rPr lang="cs-CZ" sz="1100" dirty="0" err="1">
                <a:solidFill>
                  <a:srgbClr val="070101"/>
                </a:solidFill>
              </a:rPr>
              <a:t>Foundation</a:t>
            </a:r>
            <a:r>
              <a:rPr lang="cs-CZ" sz="1100" dirty="0">
                <a:solidFill>
                  <a:srgbClr val="070101"/>
                </a:solidFill>
              </a:rPr>
              <a:t>, 7. 3. 2009, 16:23 [cit. 2013-01-16]. Dostupné z: </a:t>
            </a:r>
            <a:r>
              <a:rPr lang="cs-CZ" sz="1100" dirty="0" err="1">
                <a:solidFill>
                  <a:srgbClr val="070101"/>
                </a:solidFill>
              </a:rPr>
              <a:t>Soubor:Starr</a:t>
            </a:r>
            <a:r>
              <a:rPr lang="cs-CZ" sz="1100" dirty="0">
                <a:solidFill>
                  <a:srgbClr val="070101"/>
                </a:solidFill>
              </a:rPr>
              <a:t> 020630-0025 </a:t>
            </a:r>
            <a:r>
              <a:rPr lang="cs-CZ" sz="1100" dirty="0" err="1">
                <a:solidFill>
                  <a:srgbClr val="070101"/>
                </a:solidFill>
              </a:rPr>
              <a:t>Mangifera</a:t>
            </a:r>
            <a:r>
              <a:rPr lang="cs-CZ" sz="1100" dirty="0">
                <a:solidFill>
                  <a:srgbClr val="070101"/>
                </a:solidFill>
              </a:rPr>
              <a:t> </a:t>
            </a:r>
            <a:r>
              <a:rPr lang="cs-CZ" sz="1100" dirty="0" smtClean="0">
                <a:solidFill>
                  <a:srgbClr val="070101"/>
                </a:solidFill>
              </a:rPr>
              <a:t>indica.jpg</a:t>
            </a:r>
          </a:p>
          <a:p>
            <a:r>
              <a:rPr lang="cs-CZ" sz="1100" dirty="0" err="1">
                <a:solidFill>
                  <a:srgbClr val="070101"/>
                </a:solidFill>
              </a:rPr>
              <a:t>Soubor:Ficus</a:t>
            </a:r>
            <a:r>
              <a:rPr lang="cs-CZ" sz="1100" dirty="0">
                <a:solidFill>
                  <a:srgbClr val="070101"/>
                </a:solidFill>
              </a:rPr>
              <a:t> in </a:t>
            </a:r>
            <a:r>
              <a:rPr lang="cs-CZ" sz="1100" dirty="0" err="1">
                <a:solidFill>
                  <a:srgbClr val="070101"/>
                </a:solidFill>
              </a:rPr>
              <a:t>Bang</a:t>
            </a:r>
            <a:r>
              <a:rPr lang="cs-CZ" sz="1100" dirty="0">
                <a:solidFill>
                  <a:srgbClr val="070101"/>
                </a:solidFill>
              </a:rPr>
              <a:t> Pa In.jpg. In: </a:t>
            </a:r>
            <a:r>
              <a:rPr lang="cs-CZ" sz="1100" i="1" dirty="0" err="1">
                <a:solidFill>
                  <a:srgbClr val="070101"/>
                </a:solidFill>
              </a:rPr>
              <a:t>Wikipedia</a:t>
            </a:r>
            <a:r>
              <a:rPr lang="cs-CZ" sz="1100" i="1" dirty="0">
                <a:solidFill>
                  <a:srgbClr val="070101"/>
                </a:solidFill>
              </a:rPr>
              <a:t>: </a:t>
            </a:r>
            <a:r>
              <a:rPr lang="cs-CZ" sz="1100" i="1" dirty="0" err="1">
                <a:solidFill>
                  <a:srgbClr val="070101"/>
                </a:solidFill>
              </a:rPr>
              <a:t>the</a:t>
            </a:r>
            <a:r>
              <a:rPr lang="cs-CZ" sz="1100" i="1" dirty="0">
                <a:solidFill>
                  <a:srgbClr val="070101"/>
                </a:solidFill>
              </a:rPr>
              <a:t> free </a:t>
            </a:r>
            <a:r>
              <a:rPr lang="cs-CZ" sz="1100" i="1" dirty="0" err="1">
                <a:solidFill>
                  <a:srgbClr val="070101"/>
                </a:solidFill>
              </a:rPr>
              <a:t>encyclopedia</a:t>
            </a:r>
            <a:r>
              <a:rPr lang="cs-CZ" sz="1100" dirty="0">
                <a:solidFill>
                  <a:srgbClr val="070101"/>
                </a:solidFill>
              </a:rPr>
              <a:t> [online]. San Francisco (CA): </a:t>
            </a:r>
            <a:r>
              <a:rPr lang="cs-CZ" sz="1100" dirty="0" err="1">
                <a:solidFill>
                  <a:srgbClr val="070101"/>
                </a:solidFill>
              </a:rPr>
              <a:t>Wikimedia</a:t>
            </a:r>
            <a:r>
              <a:rPr lang="cs-CZ" sz="1100" dirty="0">
                <a:solidFill>
                  <a:srgbClr val="070101"/>
                </a:solidFill>
              </a:rPr>
              <a:t> </a:t>
            </a:r>
            <a:r>
              <a:rPr lang="cs-CZ" sz="1100" dirty="0" err="1">
                <a:solidFill>
                  <a:srgbClr val="070101"/>
                </a:solidFill>
              </a:rPr>
              <a:t>Foundation</a:t>
            </a:r>
            <a:r>
              <a:rPr lang="cs-CZ" sz="1100" dirty="0">
                <a:solidFill>
                  <a:srgbClr val="070101"/>
                </a:solidFill>
              </a:rPr>
              <a:t>, 26. 8. 2010, 05:10 [cit. 2013-01-16]. Dostupné z: </a:t>
            </a:r>
            <a:r>
              <a:rPr lang="cs-CZ" sz="1100" dirty="0" err="1">
                <a:solidFill>
                  <a:srgbClr val="070101"/>
                </a:solidFill>
              </a:rPr>
              <a:t>Soubor:Ficus</a:t>
            </a:r>
            <a:r>
              <a:rPr lang="cs-CZ" sz="1100" dirty="0">
                <a:solidFill>
                  <a:srgbClr val="070101"/>
                </a:solidFill>
              </a:rPr>
              <a:t> in </a:t>
            </a:r>
            <a:r>
              <a:rPr lang="cs-CZ" sz="1100" dirty="0" err="1">
                <a:solidFill>
                  <a:srgbClr val="070101"/>
                </a:solidFill>
              </a:rPr>
              <a:t>Bang</a:t>
            </a:r>
            <a:r>
              <a:rPr lang="cs-CZ" sz="1100" dirty="0">
                <a:solidFill>
                  <a:srgbClr val="070101"/>
                </a:solidFill>
              </a:rPr>
              <a:t> Pa </a:t>
            </a:r>
            <a:r>
              <a:rPr lang="cs-CZ" sz="1100" dirty="0" smtClean="0">
                <a:solidFill>
                  <a:srgbClr val="070101"/>
                </a:solidFill>
              </a:rPr>
              <a:t>In.jpg</a:t>
            </a:r>
          </a:p>
          <a:p>
            <a:r>
              <a:rPr lang="cs-CZ" sz="1100" dirty="0" err="1">
                <a:solidFill>
                  <a:srgbClr val="070101"/>
                </a:solidFill>
              </a:rPr>
              <a:t>Soubor:LianaIndia.jpg</a:t>
            </a:r>
            <a:r>
              <a:rPr lang="cs-CZ" sz="1100" dirty="0">
                <a:solidFill>
                  <a:srgbClr val="070101"/>
                </a:solidFill>
              </a:rPr>
              <a:t>. In: </a:t>
            </a:r>
            <a:r>
              <a:rPr lang="cs-CZ" sz="1100" i="1" dirty="0" err="1">
                <a:solidFill>
                  <a:srgbClr val="070101"/>
                </a:solidFill>
              </a:rPr>
              <a:t>Wikipedia</a:t>
            </a:r>
            <a:r>
              <a:rPr lang="cs-CZ" sz="1100" i="1" dirty="0">
                <a:solidFill>
                  <a:srgbClr val="070101"/>
                </a:solidFill>
              </a:rPr>
              <a:t>: </a:t>
            </a:r>
            <a:r>
              <a:rPr lang="cs-CZ" sz="1100" i="1" dirty="0" err="1">
                <a:solidFill>
                  <a:srgbClr val="070101"/>
                </a:solidFill>
              </a:rPr>
              <a:t>the</a:t>
            </a:r>
            <a:r>
              <a:rPr lang="cs-CZ" sz="1100" i="1" dirty="0">
                <a:solidFill>
                  <a:srgbClr val="070101"/>
                </a:solidFill>
              </a:rPr>
              <a:t> free </a:t>
            </a:r>
            <a:r>
              <a:rPr lang="cs-CZ" sz="1100" i="1" dirty="0" err="1">
                <a:solidFill>
                  <a:srgbClr val="070101"/>
                </a:solidFill>
              </a:rPr>
              <a:t>encyclopedia</a:t>
            </a:r>
            <a:r>
              <a:rPr lang="cs-CZ" sz="1100" dirty="0">
                <a:solidFill>
                  <a:srgbClr val="070101"/>
                </a:solidFill>
              </a:rPr>
              <a:t> [online]. San Francisco (CA): </a:t>
            </a:r>
            <a:r>
              <a:rPr lang="cs-CZ" sz="1100" dirty="0" err="1">
                <a:solidFill>
                  <a:srgbClr val="070101"/>
                </a:solidFill>
              </a:rPr>
              <a:t>Wikimedia</a:t>
            </a:r>
            <a:r>
              <a:rPr lang="cs-CZ" sz="1100" dirty="0">
                <a:solidFill>
                  <a:srgbClr val="070101"/>
                </a:solidFill>
              </a:rPr>
              <a:t> </a:t>
            </a:r>
            <a:r>
              <a:rPr lang="cs-CZ" sz="1100" dirty="0" err="1">
                <a:solidFill>
                  <a:srgbClr val="070101"/>
                </a:solidFill>
              </a:rPr>
              <a:t>Foundation</a:t>
            </a:r>
            <a:r>
              <a:rPr lang="cs-CZ" sz="1100" dirty="0">
                <a:solidFill>
                  <a:srgbClr val="070101"/>
                </a:solidFill>
              </a:rPr>
              <a:t>, 1. 12. 2005, 05:46 [cit. 2013-01-16]. Dostupné z: </a:t>
            </a:r>
            <a:r>
              <a:rPr lang="cs-CZ" sz="1100" dirty="0" err="1" smtClean="0">
                <a:solidFill>
                  <a:srgbClr val="070101"/>
                </a:solidFill>
              </a:rPr>
              <a:t>Soubor:LianaIndia.jpg</a:t>
            </a:r>
            <a:endParaRPr lang="cs-CZ" sz="1100" dirty="0" smtClean="0">
              <a:solidFill>
                <a:srgbClr val="070101"/>
              </a:solidFill>
            </a:endParaRPr>
          </a:p>
          <a:p>
            <a:r>
              <a:rPr lang="cs-CZ" sz="1100" dirty="0" err="1">
                <a:solidFill>
                  <a:srgbClr val="070101"/>
                </a:solidFill>
              </a:rPr>
              <a:t>Soubor:DirkvdM</a:t>
            </a:r>
            <a:r>
              <a:rPr lang="cs-CZ" sz="1100" dirty="0">
                <a:solidFill>
                  <a:srgbClr val="070101"/>
                </a:solidFill>
              </a:rPr>
              <a:t> </a:t>
            </a:r>
            <a:r>
              <a:rPr lang="cs-CZ" sz="1100" dirty="0" err="1">
                <a:solidFill>
                  <a:srgbClr val="070101"/>
                </a:solidFill>
              </a:rPr>
              <a:t>red</a:t>
            </a:r>
            <a:r>
              <a:rPr lang="cs-CZ" sz="1100" dirty="0">
                <a:solidFill>
                  <a:srgbClr val="070101"/>
                </a:solidFill>
              </a:rPr>
              <a:t> </a:t>
            </a:r>
            <a:r>
              <a:rPr lang="cs-CZ" sz="1100" dirty="0" err="1">
                <a:solidFill>
                  <a:srgbClr val="070101"/>
                </a:solidFill>
              </a:rPr>
              <a:t>flat</a:t>
            </a:r>
            <a:r>
              <a:rPr lang="cs-CZ" sz="1100" dirty="0">
                <a:solidFill>
                  <a:srgbClr val="070101"/>
                </a:solidFill>
              </a:rPr>
              <a:t> epiphyte.jpg. In: </a:t>
            </a:r>
            <a:r>
              <a:rPr lang="cs-CZ" sz="1100" i="1" dirty="0" err="1">
                <a:solidFill>
                  <a:srgbClr val="070101"/>
                </a:solidFill>
              </a:rPr>
              <a:t>Wikipedia</a:t>
            </a:r>
            <a:r>
              <a:rPr lang="cs-CZ" sz="1100" i="1" dirty="0">
                <a:solidFill>
                  <a:srgbClr val="070101"/>
                </a:solidFill>
              </a:rPr>
              <a:t>: </a:t>
            </a:r>
            <a:r>
              <a:rPr lang="cs-CZ" sz="1100" i="1" dirty="0" err="1">
                <a:solidFill>
                  <a:srgbClr val="070101"/>
                </a:solidFill>
              </a:rPr>
              <a:t>the</a:t>
            </a:r>
            <a:r>
              <a:rPr lang="cs-CZ" sz="1100" i="1" dirty="0">
                <a:solidFill>
                  <a:srgbClr val="070101"/>
                </a:solidFill>
              </a:rPr>
              <a:t> free </a:t>
            </a:r>
            <a:r>
              <a:rPr lang="cs-CZ" sz="1100" i="1" dirty="0" err="1">
                <a:solidFill>
                  <a:srgbClr val="070101"/>
                </a:solidFill>
              </a:rPr>
              <a:t>encyclopedia</a:t>
            </a:r>
            <a:r>
              <a:rPr lang="cs-CZ" sz="1100" dirty="0">
                <a:solidFill>
                  <a:srgbClr val="070101"/>
                </a:solidFill>
              </a:rPr>
              <a:t> [online]. San Francisco (CA): </a:t>
            </a:r>
            <a:r>
              <a:rPr lang="cs-CZ" sz="1100" dirty="0" err="1">
                <a:solidFill>
                  <a:srgbClr val="070101"/>
                </a:solidFill>
              </a:rPr>
              <a:t>Wikimedia</a:t>
            </a:r>
            <a:r>
              <a:rPr lang="cs-CZ" sz="1100" dirty="0">
                <a:solidFill>
                  <a:srgbClr val="070101"/>
                </a:solidFill>
              </a:rPr>
              <a:t> </a:t>
            </a:r>
            <a:r>
              <a:rPr lang="cs-CZ" sz="1100" dirty="0" err="1">
                <a:solidFill>
                  <a:srgbClr val="070101"/>
                </a:solidFill>
              </a:rPr>
              <a:t>Foundation</a:t>
            </a:r>
            <a:r>
              <a:rPr lang="cs-CZ" sz="1100" dirty="0">
                <a:solidFill>
                  <a:srgbClr val="070101"/>
                </a:solidFill>
              </a:rPr>
              <a:t>, 23. 8. 2006, 18:23 [cit. 2013-01-16]. Dostupné z: http://cs.wikipedia.org/wiki/Soubor:DirkvdM_red_flat_epiphyte.jpg</a:t>
            </a:r>
            <a:endParaRPr lang="cs-CZ" sz="1100" dirty="0" smtClean="0">
              <a:solidFill>
                <a:srgbClr val="070101"/>
              </a:solidFill>
            </a:endParaRPr>
          </a:p>
          <a:p>
            <a:r>
              <a:rPr lang="cs-CZ" sz="1100" dirty="0">
                <a:solidFill>
                  <a:srgbClr val="070101"/>
                </a:solidFill>
              </a:rPr>
              <a:t>Soubor:Tarangire-Natpark800600.jpg. In: </a:t>
            </a:r>
            <a:r>
              <a:rPr lang="cs-CZ" sz="1100" i="1" dirty="0" err="1">
                <a:solidFill>
                  <a:srgbClr val="070101"/>
                </a:solidFill>
              </a:rPr>
              <a:t>Wikipedia</a:t>
            </a:r>
            <a:r>
              <a:rPr lang="cs-CZ" sz="1100" i="1" dirty="0">
                <a:solidFill>
                  <a:srgbClr val="070101"/>
                </a:solidFill>
              </a:rPr>
              <a:t>: </a:t>
            </a:r>
            <a:r>
              <a:rPr lang="cs-CZ" sz="1100" i="1" dirty="0" err="1">
                <a:solidFill>
                  <a:srgbClr val="070101"/>
                </a:solidFill>
              </a:rPr>
              <a:t>the</a:t>
            </a:r>
            <a:r>
              <a:rPr lang="cs-CZ" sz="1100" i="1" dirty="0">
                <a:solidFill>
                  <a:srgbClr val="070101"/>
                </a:solidFill>
              </a:rPr>
              <a:t> free </a:t>
            </a:r>
            <a:r>
              <a:rPr lang="cs-CZ" sz="1100" i="1" dirty="0" err="1">
                <a:solidFill>
                  <a:srgbClr val="070101"/>
                </a:solidFill>
              </a:rPr>
              <a:t>encyclopedia</a:t>
            </a:r>
            <a:r>
              <a:rPr lang="cs-CZ" sz="1100" dirty="0">
                <a:solidFill>
                  <a:srgbClr val="070101"/>
                </a:solidFill>
              </a:rPr>
              <a:t> [online]. San Francisco (CA): </a:t>
            </a:r>
            <a:r>
              <a:rPr lang="cs-CZ" sz="1100" dirty="0" err="1">
                <a:solidFill>
                  <a:srgbClr val="070101"/>
                </a:solidFill>
              </a:rPr>
              <a:t>Wikimedia</a:t>
            </a:r>
            <a:r>
              <a:rPr lang="cs-CZ" sz="1100" dirty="0">
                <a:solidFill>
                  <a:srgbClr val="070101"/>
                </a:solidFill>
              </a:rPr>
              <a:t> </a:t>
            </a:r>
            <a:r>
              <a:rPr lang="cs-CZ" sz="1100" dirty="0" err="1">
                <a:solidFill>
                  <a:srgbClr val="070101"/>
                </a:solidFill>
              </a:rPr>
              <a:t>Foundation</a:t>
            </a:r>
            <a:r>
              <a:rPr lang="cs-CZ" sz="1100" dirty="0">
                <a:solidFill>
                  <a:srgbClr val="070101"/>
                </a:solidFill>
              </a:rPr>
              <a:t>, 20. 8. 2005, 06:18, 29. 6. 2008, 18:46 [cit. 2013-01-16]. Dostupné z: </a:t>
            </a:r>
            <a:r>
              <a:rPr lang="cs-CZ" sz="1100" dirty="0" smtClean="0">
                <a:solidFill>
                  <a:srgbClr val="070101"/>
                </a:solidFill>
              </a:rPr>
              <a:t>Soubor:Tarangire-Natpark800600.jpg</a:t>
            </a:r>
          </a:p>
          <a:p>
            <a:r>
              <a:rPr lang="cs-CZ" sz="1100">
                <a:solidFill>
                  <a:srgbClr val="070101"/>
                </a:solidFill>
              </a:rPr>
              <a:t>DVD - Kolekce 320 000 obrázků, fotografií a klipartů</a:t>
            </a:r>
            <a:endParaRPr lang="cs-CZ" sz="1100" dirty="0" smtClean="0">
              <a:solidFill>
                <a:srgbClr val="070101"/>
              </a:solidFill>
            </a:endParaRPr>
          </a:p>
          <a:p>
            <a:endParaRPr lang="cs-CZ" sz="24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178068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2">
      <a:dk1>
        <a:srgbClr val="E36363"/>
      </a:dk1>
      <a:lt1>
        <a:srgbClr val="FFDB82"/>
      </a:lt1>
      <a:dk2>
        <a:srgbClr val="A5644E"/>
      </a:dk2>
      <a:lt2>
        <a:srgbClr val="A17242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205</TotalTime>
  <Words>738</Words>
  <Application>Microsoft Office PowerPoint</Application>
  <PresentationFormat>Předvádění na obrazovce (4:3)</PresentationFormat>
  <Paragraphs>88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Cesta</vt:lpstr>
      <vt:lpstr>Prezentace aplikace PowerPoint</vt:lpstr>
      <vt:lpstr>ANOTACE</vt:lpstr>
      <vt:lpstr>tropický  PÁS</vt:lpstr>
      <vt:lpstr>TROPICKÝ PÁS</vt:lpstr>
      <vt:lpstr>Prezentace aplikace PowerPoint</vt:lpstr>
      <vt:lpstr>Deštné pralesy</vt:lpstr>
      <vt:lpstr>Amazonský deštný prales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savany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pouště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24</cp:revision>
  <dcterms:created xsi:type="dcterms:W3CDTF">2013-01-16T17:43:06Z</dcterms:created>
  <dcterms:modified xsi:type="dcterms:W3CDTF">2013-03-05T20:43:45Z</dcterms:modified>
</cp:coreProperties>
</file>