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78" r:id="rId4"/>
    <p:sldId id="257" r:id="rId5"/>
    <p:sldId id="259" r:id="rId6"/>
    <p:sldId id="262" r:id="rId7"/>
    <p:sldId id="263" r:id="rId8"/>
    <p:sldId id="264" r:id="rId9"/>
    <p:sldId id="265" r:id="rId10"/>
    <p:sldId id="267" r:id="rId11"/>
    <p:sldId id="268" r:id="rId12"/>
    <p:sldId id="261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8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C1AE4407-98E6-4119-962A-7B73B4DCDB9D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CF22F5E5-9C05-4331-B987-5E32157F8AA9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E4407-98E6-4119-962A-7B73B4DCDB9D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2F5E5-9C05-4331-B987-5E32157F8A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C1AE4407-98E6-4119-962A-7B73B4DCDB9D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CF22F5E5-9C05-4331-B987-5E32157F8AA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E4407-98E6-4119-962A-7B73B4DCDB9D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2F5E5-9C05-4331-B987-5E32157F8A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E4407-98E6-4119-962A-7B73B4DCDB9D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CF22F5E5-9C05-4331-B987-5E32157F8A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E4407-98E6-4119-962A-7B73B4DCDB9D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2F5E5-9C05-4331-B987-5E32157F8A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E4407-98E6-4119-962A-7B73B4DCDB9D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2F5E5-9C05-4331-B987-5E32157F8A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E4407-98E6-4119-962A-7B73B4DCDB9D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CF22F5E5-9C05-4331-B987-5E32157F8A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E4407-98E6-4119-962A-7B73B4DCDB9D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2F5E5-9C05-4331-B987-5E32157F8A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E4407-98E6-4119-962A-7B73B4DCDB9D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2F5E5-9C05-4331-B987-5E32157F8A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E4407-98E6-4119-962A-7B73B4DCDB9D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2F5E5-9C05-4331-B987-5E32157F8A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C1AE4407-98E6-4119-962A-7B73B4DCDB9D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CF22F5E5-9C05-4331-B987-5E32157F8AA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7/7f/Coltsfoot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86547" y="3764121"/>
          <a:ext cx="5970905" cy="198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0975"/>
                <a:gridCol w="4519930"/>
              </a:tblGrid>
              <a:tr h="1981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6978138"/>
              </p:ext>
            </p:extLst>
          </p:nvPr>
        </p:nvGraphicFramePr>
        <p:xfrm>
          <a:off x="467545" y="2996953"/>
          <a:ext cx="8280919" cy="27176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9619"/>
                <a:gridCol w="5871300"/>
              </a:tblGrid>
              <a:tr h="9650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Název školy</a:t>
                      </a:r>
                      <a:r>
                        <a:rPr lang="en-US" sz="2000" dirty="0">
                          <a:effectLst/>
                        </a:rPr>
                        <a:t>: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ZÁKLADNÍ ŠKOLA PODBOŘANY, HUSOVA 276, OKR LOUNY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Autor: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MGR. OLGA FILÍPKOVÁ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Název</a:t>
                      </a:r>
                      <a:r>
                        <a:rPr lang="en-US" sz="2000">
                          <a:effectLst/>
                        </a:rPr>
                        <a:t>: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VY_32_INOVACE_468_JARNÍ</a:t>
                      </a:r>
                      <a:r>
                        <a:rPr lang="cs-CZ" sz="2000" dirty="0" smtClean="0">
                          <a:effectLst/>
                        </a:rPr>
                        <a:t>_ BYLINY_1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16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Téma</a:t>
                      </a:r>
                      <a:r>
                        <a:rPr lang="en-US" sz="2000">
                          <a:effectLst/>
                        </a:rPr>
                        <a:t>: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r>
                        <a:rPr lang="cs-CZ" sz="2000" dirty="0" smtClean="0">
                          <a:effectLst/>
                        </a:rPr>
                        <a:t>Výklad jarních bylin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56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Číslo projektu</a:t>
                      </a:r>
                      <a:r>
                        <a:rPr lang="en-US" sz="2000">
                          <a:effectLst/>
                        </a:rPr>
                        <a:t>:</a:t>
                      </a:r>
                      <a:endParaRPr lang="cs-CZ" sz="20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CZ.1.07/1.4.00/21. 2975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050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908720"/>
            <a:ext cx="5400600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 pole 2"/>
          <p:cNvSpPr txBox="1">
            <a:spLocks noChangeArrowheads="1"/>
          </p:cNvSpPr>
          <p:nvPr/>
        </p:nvSpPr>
        <p:spPr bwMode="auto">
          <a:xfrm>
            <a:off x="7385050" y="3467100"/>
            <a:ext cx="1508125" cy="204788"/>
          </a:xfrm>
          <a:prstGeom prst="rect">
            <a:avLst/>
          </a:prstGeom>
          <a:solidFill>
            <a:schemeClr val="accent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800">
                <a:effectLst/>
                <a:latin typeface="Calibri"/>
                <a:ea typeface="Calibri"/>
                <a:cs typeface="Times New Roman"/>
              </a:rPr>
              <a:t>Zkopíruj si logo EU do své práce</a:t>
            </a:r>
            <a:endParaRPr lang="cs-CZ" sz="110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577975" y="32845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577975" y="3741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012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92313" y="477132"/>
            <a:ext cx="17091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Anotace: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93783" y="3573016"/>
            <a:ext cx="57214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Datum vytvoření</a:t>
            </a:r>
            <a:r>
              <a:rPr lang="cs-CZ" dirty="0" smtClean="0"/>
              <a:t>:         </a:t>
            </a:r>
            <a:r>
              <a:rPr lang="cs-CZ" sz="2400" dirty="0" smtClean="0"/>
              <a:t>13. 2. 2012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04701" y="4653136"/>
            <a:ext cx="57489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Klíčová slova: </a:t>
            </a:r>
          </a:p>
          <a:p>
            <a:r>
              <a:rPr lang="cs-CZ" sz="2400" dirty="0" smtClean="0"/>
              <a:t>byliny, dřeviny, květenství, léčebné </a:t>
            </a:r>
          </a:p>
          <a:p>
            <a:r>
              <a:rPr lang="cs-CZ" sz="2400" dirty="0" smtClean="0"/>
              <a:t>účinky 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94548" y="943376"/>
            <a:ext cx="814453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Tato prezentace slouží k výkladu učiva v předmětu </a:t>
            </a:r>
          </a:p>
          <a:p>
            <a:r>
              <a:rPr lang="cs-CZ" sz="2400" dirty="0" smtClean="0"/>
              <a:t>člověk a jeho svět ve 4. ročníku. Žáci si zopakují </a:t>
            </a:r>
          </a:p>
          <a:p>
            <a:r>
              <a:rPr lang="cs-CZ" sz="2400" dirty="0" smtClean="0"/>
              <a:t>rozdíl mezi bylinami a dřevinami. Pak se seznámí </a:t>
            </a:r>
          </a:p>
          <a:p>
            <a:r>
              <a:rPr lang="cs-CZ" sz="2400" dirty="0" smtClean="0"/>
              <a:t>s některými druhy jarních bylin, s léčivými účinky </a:t>
            </a:r>
          </a:p>
          <a:p>
            <a:r>
              <a:rPr lang="cs-CZ" sz="2400" dirty="0" smtClean="0"/>
              <a:t>některých bylin i jedovatými druhy bylin.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8640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24898" y="950935"/>
            <a:ext cx="17780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Byliny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67972" y="1799238"/>
            <a:ext cx="5638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Rostliny s dužnatým stonkem.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24898" y="3356992"/>
            <a:ext cx="21884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Dřeviny</a:t>
            </a:r>
            <a:endParaRPr lang="cs-CZ" sz="36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516954" y="4247510"/>
            <a:ext cx="58017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Rostliny s dřevnatým stonkem.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341431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Jarní byliny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Na jaře se probouzejí byliny každá v jinou dobu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Většina květů jarních bylin má žlutou</a:t>
            </a:r>
          </a:p>
          <a:p>
            <a:pPr marL="182880" indent="0">
              <a:buNone/>
            </a:pPr>
            <a:r>
              <a:rPr lang="cs-CZ" dirty="0" smtClean="0"/>
              <a:t>  barvu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Mnoho jarních bylin mívá </a:t>
            </a:r>
            <a:r>
              <a:rPr lang="cs-CZ" b="1" dirty="0" smtClean="0"/>
              <a:t>léčivé účinky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Květy bylin vytvářejí </a:t>
            </a:r>
            <a:r>
              <a:rPr lang="cs-CZ" b="1" dirty="0" smtClean="0"/>
              <a:t>většinou květenství </a:t>
            </a:r>
            <a:r>
              <a:rPr lang="cs-CZ" dirty="0" smtClean="0"/>
              <a:t>(</a:t>
            </a:r>
            <a:r>
              <a:rPr lang="cs-CZ" sz="2400" i="1" dirty="0" smtClean="0"/>
              <a:t>několik květů na společném stonku</a:t>
            </a:r>
            <a:r>
              <a:rPr lang="cs-CZ" dirty="0" smtClean="0"/>
              <a:t>)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Méně často mají kvetoucí byliny </a:t>
            </a:r>
            <a:r>
              <a:rPr lang="cs-CZ" b="1" dirty="0" smtClean="0"/>
              <a:t>jednotlivý</a:t>
            </a:r>
            <a:r>
              <a:rPr lang="cs-CZ" dirty="0" smtClean="0"/>
              <a:t> </a:t>
            </a:r>
            <a:r>
              <a:rPr lang="cs-CZ" b="1" dirty="0" smtClean="0"/>
              <a:t>květ </a:t>
            </a:r>
            <a:r>
              <a:rPr lang="cs-CZ" dirty="0" smtClean="0"/>
              <a:t>(</a:t>
            </a:r>
            <a:r>
              <a:rPr lang="cs-CZ" sz="2400" i="1" dirty="0" smtClean="0"/>
              <a:t>jeden na stonku</a:t>
            </a:r>
            <a:r>
              <a:rPr lang="cs-CZ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15591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41946" y="764704"/>
            <a:ext cx="2473754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Podběl lékařský</a:t>
            </a:r>
          </a:p>
          <a:p>
            <a:endParaRPr lang="cs-CZ" dirty="0"/>
          </a:p>
        </p:txBody>
      </p:sp>
      <p:pic>
        <p:nvPicPr>
          <p:cNvPr id="3074" name="Picture 2" descr="Soubor:Coltsfoo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1" y="571064"/>
            <a:ext cx="5766249" cy="482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41946" y="5589240"/>
            <a:ext cx="84453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Má dezinfekční  a protizánětlivé účinky. Používá se při zánětech </a:t>
            </a:r>
          </a:p>
          <a:p>
            <a:r>
              <a:rPr lang="cs-CZ" sz="2000" dirty="0" smtClean="0"/>
              <a:t>horních cest dýchacích. Čerstvé lístky z odvaru se přikládají </a:t>
            </a:r>
          </a:p>
          <a:p>
            <a:r>
              <a:rPr lang="cs-CZ" sz="2000" dirty="0" smtClean="0"/>
              <a:t>na spáleniny, oteklé a bolavé klouby….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330193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81" y="792281"/>
            <a:ext cx="428625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87624" y="317847"/>
            <a:ext cx="29065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Prvosenka jarní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954655" y="1196752"/>
            <a:ext cx="305256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Je to chráněná bylina.</a:t>
            </a:r>
          </a:p>
          <a:p>
            <a:r>
              <a:rPr lang="cs-CZ" sz="2000" dirty="0" smtClean="0"/>
              <a:t> </a:t>
            </a:r>
          </a:p>
          <a:p>
            <a:r>
              <a:rPr lang="cs-CZ" sz="2000" dirty="0" smtClean="0"/>
              <a:t>Používá se v lékařství </a:t>
            </a:r>
          </a:p>
          <a:p>
            <a:r>
              <a:rPr lang="cs-CZ" sz="2000" dirty="0" smtClean="0"/>
              <a:t>a v kosmetice.</a:t>
            </a:r>
          </a:p>
          <a:p>
            <a:endParaRPr lang="cs-CZ" sz="2000" dirty="0" smtClean="0"/>
          </a:p>
          <a:p>
            <a:r>
              <a:rPr lang="cs-CZ" sz="2000" dirty="0" smtClean="0"/>
              <a:t>Je symbolem jara.</a:t>
            </a:r>
            <a:endParaRPr lang="cs-CZ" sz="20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682994"/>
            <a:ext cx="3312368" cy="2484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822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3958260" cy="3107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035" y="3861048"/>
            <a:ext cx="3617978" cy="2713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076056" y="1568624"/>
            <a:ext cx="24256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Mochna jarní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4077072"/>
            <a:ext cx="316830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Je to slabá léčivka. </a:t>
            </a:r>
          </a:p>
          <a:p>
            <a:endParaRPr lang="cs-CZ" sz="2000" dirty="0" smtClean="0"/>
          </a:p>
          <a:p>
            <a:r>
              <a:rPr lang="cs-CZ" sz="2000" dirty="0" smtClean="0"/>
              <a:t>Používá se k hojení ran</a:t>
            </a:r>
          </a:p>
          <a:p>
            <a:r>
              <a:rPr lang="cs-CZ" sz="2000" dirty="0" smtClean="0"/>
              <a:t>Nebo proti průjmům.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33624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79712" y="389855"/>
            <a:ext cx="34852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Smetanka lékařská</a:t>
            </a:r>
            <a:endParaRPr lang="cs-CZ" sz="2400" b="1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851520"/>
            <a:ext cx="428625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39552" y="1340768"/>
            <a:ext cx="4029758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Pampeliška je významná </a:t>
            </a:r>
          </a:p>
          <a:p>
            <a:r>
              <a:rPr lang="cs-CZ" sz="2000" dirty="0" smtClean="0"/>
              <a:t>léčivka.</a:t>
            </a:r>
          </a:p>
          <a:p>
            <a:endParaRPr lang="cs-CZ" sz="2000" dirty="0" smtClean="0"/>
          </a:p>
          <a:p>
            <a:r>
              <a:rPr lang="cs-CZ" sz="2000" dirty="0" smtClean="0"/>
              <a:t>Příznivě se projevuje </a:t>
            </a:r>
          </a:p>
          <a:p>
            <a:r>
              <a:rPr lang="cs-CZ" sz="2000" dirty="0" smtClean="0"/>
              <a:t>při zánětech </a:t>
            </a:r>
          </a:p>
          <a:p>
            <a:r>
              <a:rPr lang="cs-CZ" sz="2000" dirty="0" smtClean="0"/>
              <a:t>močových cest a ledvinových </a:t>
            </a:r>
          </a:p>
          <a:p>
            <a:r>
              <a:rPr lang="cs-CZ" sz="2000" dirty="0"/>
              <a:t>k</a:t>
            </a:r>
            <a:r>
              <a:rPr lang="cs-CZ" sz="2000" dirty="0" smtClean="0"/>
              <a:t>amenech.</a:t>
            </a:r>
          </a:p>
          <a:p>
            <a:endParaRPr lang="cs-CZ" sz="2000" dirty="0" smtClean="0"/>
          </a:p>
          <a:p>
            <a:r>
              <a:rPr lang="cs-CZ" sz="2000" dirty="0" smtClean="0"/>
              <a:t>Je také významná včelařská </a:t>
            </a:r>
          </a:p>
          <a:p>
            <a:r>
              <a:rPr lang="cs-CZ" sz="2000" dirty="0"/>
              <a:t>b</a:t>
            </a:r>
            <a:r>
              <a:rPr lang="cs-CZ" sz="2000" dirty="0" smtClean="0"/>
              <a:t>ylina.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23475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720"/>
            <a:ext cx="4552950" cy="560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95736" y="317847"/>
            <a:ext cx="36567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Brukev řepka olejka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220072" y="1340768"/>
            <a:ext cx="3778214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Ze semen se lisuje olej </a:t>
            </a:r>
          </a:p>
          <a:p>
            <a:r>
              <a:rPr lang="cs-CZ" sz="2000" dirty="0" smtClean="0"/>
              <a:t>a zbytky se využijí jako </a:t>
            </a:r>
          </a:p>
          <a:p>
            <a:r>
              <a:rPr lang="cs-CZ" sz="2000" dirty="0"/>
              <a:t>k</a:t>
            </a:r>
            <a:r>
              <a:rPr lang="cs-CZ" sz="2000" dirty="0" smtClean="0"/>
              <a:t>rmivo.</a:t>
            </a:r>
          </a:p>
          <a:p>
            <a:endParaRPr lang="cs-CZ" sz="2000" dirty="0" smtClean="0"/>
          </a:p>
          <a:p>
            <a:r>
              <a:rPr lang="cs-CZ" sz="2000" dirty="0" smtClean="0"/>
              <a:t>Olej je jedlý, ale vyžívá se </a:t>
            </a:r>
          </a:p>
          <a:p>
            <a:r>
              <a:rPr lang="cs-CZ" sz="2000" dirty="0" smtClean="0"/>
              <a:t>i pro technické účely, </a:t>
            </a:r>
          </a:p>
          <a:p>
            <a:r>
              <a:rPr lang="cs-CZ" sz="2000" dirty="0" smtClean="0"/>
              <a:t>např. výroba mýdel.</a:t>
            </a:r>
          </a:p>
          <a:p>
            <a:endParaRPr lang="cs-CZ" sz="2000" dirty="0"/>
          </a:p>
          <a:p>
            <a:r>
              <a:rPr lang="cs-CZ" sz="2000" dirty="0" smtClean="0"/>
              <a:t>V poslední době </a:t>
            </a:r>
          </a:p>
          <a:p>
            <a:r>
              <a:rPr lang="cs-CZ" sz="2000" dirty="0" smtClean="0"/>
              <a:t>se přimíchává do nafty.</a:t>
            </a:r>
          </a:p>
          <a:p>
            <a:endParaRPr lang="cs-CZ" sz="2000" dirty="0" smtClean="0"/>
          </a:p>
          <a:p>
            <a:r>
              <a:rPr lang="cs-CZ" sz="2000" dirty="0" smtClean="0"/>
              <a:t>Také zvyšuje úrodnost </a:t>
            </a:r>
          </a:p>
          <a:p>
            <a:r>
              <a:rPr lang="cs-CZ" sz="2000" dirty="0"/>
              <a:t>p</a:t>
            </a:r>
            <a:r>
              <a:rPr lang="cs-CZ" sz="2000" dirty="0" smtClean="0"/>
              <a:t>ůdy, odpleveluje a snižuje </a:t>
            </a:r>
          </a:p>
          <a:p>
            <a:r>
              <a:rPr lang="cs-CZ" sz="2000" dirty="0" smtClean="0"/>
              <a:t>potřebu průmyslových </a:t>
            </a:r>
          </a:p>
          <a:p>
            <a:r>
              <a:rPr lang="cs-CZ" sz="2000" dirty="0"/>
              <a:t>h</a:t>
            </a:r>
            <a:r>
              <a:rPr lang="cs-CZ" sz="2000" dirty="0" smtClean="0"/>
              <a:t>nojiv.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5001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44" y="2060848"/>
            <a:ext cx="5153272" cy="4500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73057" y="1183685"/>
            <a:ext cx="84949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Je to léčivka. Napomáhá při látkové výměně v játrech, pomáhá </a:t>
            </a:r>
          </a:p>
          <a:p>
            <a:r>
              <a:rPr lang="cs-CZ" sz="2000" dirty="0" smtClean="0"/>
              <a:t>při chorobách žlučníku. Používá se při zánětlivých onemocněních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                                 dýchacích cest. 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20885" y="2780928"/>
            <a:ext cx="324710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Je vhodná jako přísada </a:t>
            </a:r>
          </a:p>
          <a:p>
            <a:r>
              <a:rPr lang="cs-CZ" sz="2000" dirty="0" smtClean="0"/>
              <a:t>do koupele na špatně </a:t>
            </a:r>
          </a:p>
          <a:p>
            <a:r>
              <a:rPr lang="cs-CZ" sz="2000" dirty="0" smtClean="0"/>
              <a:t>hojící se rány.</a:t>
            </a:r>
          </a:p>
          <a:p>
            <a:endParaRPr lang="cs-CZ" sz="2000" dirty="0"/>
          </a:p>
          <a:p>
            <a:r>
              <a:rPr lang="cs-CZ" sz="2000" dirty="0" smtClean="0"/>
              <a:t> </a:t>
            </a:r>
          </a:p>
          <a:p>
            <a:r>
              <a:rPr lang="cs-CZ" sz="2000" dirty="0" smtClean="0"/>
              <a:t>Pomáhá při léčbě </a:t>
            </a:r>
          </a:p>
          <a:p>
            <a:r>
              <a:rPr lang="cs-CZ" sz="2000" dirty="0" smtClean="0"/>
              <a:t>zánětů hrdla.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83768" y="548680"/>
            <a:ext cx="3756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Sedmikráska obecná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927318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8934" y="523845"/>
            <a:ext cx="6014814" cy="5205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18952" y="5988553"/>
            <a:ext cx="6460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Je mírně jedovatý. </a:t>
            </a:r>
          </a:p>
          <a:p>
            <a:r>
              <a:rPr lang="cs-CZ" sz="2000" dirty="0" smtClean="0"/>
              <a:t>Kyselina má škodlivé účinky zejména na ledviny.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18952" y="980728"/>
            <a:ext cx="24689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Šťavel kyselý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69510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531912"/>
          </a:xfrm>
        </p:spPr>
        <p:txBody>
          <a:bodyPr>
            <a:normAutofit fontScale="90000"/>
          </a:bodyPr>
          <a:lstStyle/>
          <a:p>
            <a:pPr algn="l"/>
            <a:r>
              <a:rPr lang="cs-CZ" sz="4000" b="0" dirty="0" smtClean="0"/>
              <a:t>Použité zdroje</a:t>
            </a:r>
            <a:endParaRPr lang="cs-CZ" sz="4000" b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832648"/>
          </a:xfrm>
        </p:spPr>
        <p:txBody>
          <a:bodyPr>
            <a:normAutofit lnSpcReduction="10000"/>
          </a:bodyPr>
          <a:lstStyle/>
          <a:p>
            <a:r>
              <a:rPr lang="cs-CZ" sz="1400" dirty="0"/>
              <a:t>ANDREAS TREPTE. </a:t>
            </a:r>
            <a:r>
              <a:rPr lang="cs-CZ" sz="1400" dirty="0" err="1"/>
              <a:t>Soubor:Coltsfoot.jpg</a:t>
            </a:r>
            <a:r>
              <a:rPr lang="cs-CZ" sz="1400" dirty="0"/>
              <a:t>. In: </a:t>
            </a:r>
            <a:r>
              <a:rPr lang="cs-CZ" sz="1400" i="1" dirty="0" err="1"/>
              <a:t>Wikipedia</a:t>
            </a:r>
            <a:r>
              <a:rPr lang="cs-CZ" sz="1400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30. 3. 2008, 17:59 [cit. 2012-02-10]. Dostupné z: http://cs.wikipedia.org/wiki/Soubor:Coltsfoot.jpg </a:t>
            </a:r>
          </a:p>
          <a:p>
            <a:r>
              <a:rPr lang="cs-CZ" sz="1400" dirty="0"/>
              <a:t>ALVALS. </a:t>
            </a:r>
            <a:r>
              <a:rPr lang="cs-CZ" sz="1400" dirty="0" err="1"/>
              <a:t>Soubor:Primula</a:t>
            </a:r>
            <a:r>
              <a:rPr lang="cs-CZ" sz="1400" dirty="0"/>
              <a:t> </a:t>
            </a:r>
            <a:r>
              <a:rPr lang="cs-CZ" sz="1400" dirty="0" err="1"/>
              <a:t>veris</a:t>
            </a:r>
            <a:r>
              <a:rPr lang="cs-CZ" sz="1400" dirty="0"/>
              <a:t> 0x.JPG. In: </a:t>
            </a:r>
            <a:r>
              <a:rPr lang="cs-CZ" sz="1400" i="1" dirty="0" err="1"/>
              <a:t>Wikipedia</a:t>
            </a:r>
            <a:r>
              <a:rPr lang="cs-CZ" sz="1400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5. 5. 2008, 15:13 [cit. 2012-02-10]. Dostupné z: http://cs.wikipedia.org/wiki/Soubor:Primula_veris_0x.JPG </a:t>
            </a:r>
          </a:p>
          <a:p>
            <a:r>
              <a:rPr lang="cs-CZ" sz="1400" dirty="0"/>
              <a:t>JARDIN DES PLANTES. </a:t>
            </a:r>
            <a:r>
              <a:rPr lang="cs-CZ" sz="1400" dirty="0" err="1"/>
              <a:t>Soubor:Primula</a:t>
            </a:r>
            <a:r>
              <a:rPr lang="cs-CZ" sz="1400" dirty="0"/>
              <a:t> </a:t>
            </a:r>
            <a:r>
              <a:rPr lang="cs-CZ" sz="1400" dirty="0" err="1"/>
              <a:t>eliator</a:t>
            </a:r>
            <a:r>
              <a:rPr lang="cs-CZ" sz="1400" dirty="0"/>
              <a:t> Crescendo rouge dsc00934.jpg. In: </a:t>
            </a:r>
            <a:r>
              <a:rPr lang="cs-CZ" sz="1400" i="1" dirty="0" err="1"/>
              <a:t>Wikipedia</a:t>
            </a:r>
            <a:r>
              <a:rPr lang="cs-CZ" sz="1400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22. 4. 2005, 08:10 [cit. 2012-02-10]. Dostupné z: http://cs.wikipedia.org/wiki/Soubor:Primula_eliator_Crescendo_rouge_dsc00934.jpg </a:t>
            </a:r>
          </a:p>
          <a:p>
            <a:r>
              <a:rPr lang="cs-CZ" sz="1400" dirty="0"/>
              <a:t>MICHAEL H. LEMMER. Soubor:Potentilla-neumanniana-020405.jpg. In: </a:t>
            </a:r>
            <a:r>
              <a:rPr lang="cs-CZ" sz="1400" i="1" dirty="0" err="1"/>
              <a:t>Wikipedia</a:t>
            </a:r>
            <a:r>
              <a:rPr lang="cs-CZ" sz="1400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19. 11. 2006, 04:16 [cit. 2012-02-11]. Dostupné z: http://cs.wikipedia.org/wiki/Soubor:Potentilla-neumanniana-020405.jpg </a:t>
            </a:r>
          </a:p>
          <a:p>
            <a:r>
              <a:rPr lang="cs-CZ" sz="1400" dirty="0"/>
              <a:t>KRISTIAN PETERS. </a:t>
            </a:r>
            <a:r>
              <a:rPr lang="cs-CZ" sz="1400" dirty="0" err="1"/>
              <a:t>Soubor:Potentilla</a:t>
            </a:r>
            <a:r>
              <a:rPr lang="cs-CZ" sz="1400" dirty="0"/>
              <a:t> </a:t>
            </a:r>
            <a:r>
              <a:rPr lang="cs-CZ" sz="1400" dirty="0" err="1"/>
              <a:t>neumanniana</a:t>
            </a:r>
            <a:r>
              <a:rPr lang="cs-CZ" sz="1400" dirty="0"/>
              <a:t> blatt.jpeg. In: </a:t>
            </a:r>
            <a:r>
              <a:rPr lang="cs-CZ" sz="1400" dirty="0" err="1"/>
              <a:t>Wikipedia</a:t>
            </a:r>
            <a:r>
              <a:rPr lang="cs-CZ" sz="1400" dirty="0"/>
              <a:t>: </a:t>
            </a:r>
            <a:r>
              <a:rPr lang="cs-CZ" sz="1400" dirty="0" err="1"/>
              <a:t>the</a:t>
            </a:r>
            <a:r>
              <a:rPr lang="cs-CZ" sz="1400" dirty="0"/>
              <a:t> free </a:t>
            </a:r>
            <a:r>
              <a:rPr lang="cs-CZ" sz="1400" dirty="0" err="1"/>
              <a:t>encyclopedia</a:t>
            </a:r>
            <a:r>
              <a:rPr lang="cs-CZ" sz="1400" dirty="0"/>
              <a:t>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7. 9. 2006, 07:56 [cit. 2012-02-11]. Dostupné z: http://cs.wikipedia.org/wiki/Soubor:Potentilla_neumanniana_blatt.jpeg </a:t>
            </a:r>
          </a:p>
          <a:p>
            <a:r>
              <a:rPr lang="cs-CZ" sz="1400" dirty="0"/>
              <a:t>STEFFEN HEINZ. </a:t>
            </a:r>
            <a:r>
              <a:rPr lang="cs-CZ" sz="1400" dirty="0" err="1"/>
              <a:t>Soubor:Löwenzahnwiese.jpg</a:t>
            </a:r>
            <a:r>
              <a:rPr lang="cs-CZ" sz="1400" dirty="0"/>
              <a:t>. In: </a:t>
            </a:r>
            <a:r>
              <a:rPr lang="cs-CZ" sz="1400" i="1" dirty="0" err="1"/>
              <a:t>Wikipedia</a:t>
            </a:r>
            <a:r>
              <a:rPr lang="cs-CZ" sz="1400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1. 4. 2008, 10:45 [cit. 2012-02-11]. Dostupné z: http://cs.wikipedia.org/wiki/Soubor:L%C3%B6wenzahnwiese.jpg </a:t>
            </a:r>
          </a:p>
          <a:p>
            <a:r>
              <a:rPr lang="cs-CZ" sz="1400" dirty="0"/>
              <a:t>FRANZ EUGEN KÖHLER. </a:t>
            </a:r>
            <a:r>
              <a:rPr lang="cs-CZ" sz="1400" dirty="0" err="1"/>
              <a:t>Soubor:Brassica</a:t>
            </a:r>
            <a:r>
              <a:rPr lang="cs-CZ" sz="1400" dirty="0"/>
              <a:t> </a:t>
            </a:r>
            <a:r>
              <a:rPr lang="cs-CZ" sz="1400" dirty="0" err="1"/>
              <a:t>napus</a:t>
            </a:r>
            <a:r>
              <a:rPr lang="cs-CZ" sz="1400" dirty="0"/>
              <a:t> - Köhler–s Medizinal-Pflanzen-169.jpg. In: </a:t>
            </a:r>
            <a:r>
              <a:rPr lang="cs-CZ" sz="1400" i="1" dirty="0" err="1"/>
              <a:t>Wikipedia</a:t>
            </a:r>
            <a:r>
              <a:rPr lang="cs-CZ" sz="1400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5. 8. 2005, 19:33, 9. 2. 2007, 01:13 [cit. 2012-02-11]. Dostupné z: http://cs.wikipedia.org/wiki/Soubor:Brassica_napus_-_K%C3%B6hler%E2%80%93s_Medizinal-Pflanzen-169.jpg 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59965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476250"/>
            <a:ext cx="8229600" cy="6192838"/>
          </a:xfrm>
        </p:spPr>
        <p:txBody>
          <a:bodyPr>
            <a:normAutofit/>
          </a:bodyPr>
          <a:lstStyle/>
          <a:p>
            <a:r>
              <a:rPr lang="cs-CZ" sz="1400" dirty="0"/>
              <a:t>JARDIN DES PLANTES a DAVID MONNIAUX. </a:t>
            </a:r>
            <a:r>
              <a:rPr lang="cs-CZ" sz="1400" dirty="0" err="1"/>
              <a:t>Soubor:Bellis</a:t>
            </a:r>
            <a:r>
              <a:rPr lang="cs-CZ" sz="1400" dirty="0"/>
              <a:t> </a:t>
            </a:r>
            <a:r>
              <a:rPr lang="cs-CZ" sz="1400" dirty="0" err="1"/>
              <a:t>perennis</a:t>
            </a:r>
            <a:r>
              <a:rPr lang="cs-CZ" sz="1400" dirty="0"/>
              <a:t> dsc00906.jpg. In: </a:t>
            </a:r>
            <a:r>
              <a:rPr lang="cs-CZ" sz="1400" i="1" dirty="0" err="1"/>
              <a:t>Wikipedia</a:t>
            </a:r>
            <a:r>
              <a:rPr lang="cs-CZ" sz="1400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22. 4. 2005, 08:28 [cit. 2012-02-11]. Dostupné z: http://cs.wikipedia.org/wiki/Soubor:Bellis_perennis_dsc00906.jpg </a:t>
            </a:r>
          </a:p>
          <a:p>
            <a:r>
              <a:rPr lang="cs-CZ" sz="1400" dirty="0"/>
              <a:t>ANDRÉ KARWATH AKA. </a:t>
            </a:r>
            <a:r>
              <a:rPr lang="cs-CZ" sz="1400" dirty="0" err="1"/>
              <a:t>Soubor:Common</a:t>
            </a:r>
            <a:r>
              <a:rPr lang="cs-CZ" sz="1400" dirty="0"/>
              <a:t> </a:t>
            </a:r>
            <a:r>
              <a:rPr lang="cs-CZ" sz="1400" dirty="0" err="1"/>
              <a:t>wood</a:t>
            </a:r>
            <a:r>
              <a:rPr lang="cs-CZ" sz="1400" dirty="0"/>
              <a:t> </a:t>
            </a:r>
            <a:r>
              <a:rPr lang="cs-CZ" sz="1400" dirty="0" err="1"/>
              <a:t>sorrel</a:t>
            </a:r>
            <a:r>
              <a:rPr lang="cs-CZ" sz="1400" dirty="0"/>
              <a:t> (</a:t>
            </a:r>
            <a:r>
              <a:rPr lang="cs-CZ" sz="1400" dirty="0" err="1"/>
              <a:t>aka</a:t>
            </a:r>
            <a:r>
              <a:rPr lang="cs-CZ" sz="1400" dirty="0"/>
              <a:t>).</a:t>
            </a:r>
            <a:r>
              <a:rPr lang="cs-CZ" sz="1400" dirty="0" err="1"/>
              <a:t>jpg</a:t>
            </a:r>
            <a:r>
              <a:rPr lang="cs-CZ" sz="1400" dirty="0"/>
              <a:t>. In: </a:t>
            </a:r>
            <a:r>
              <a:rPr lang="cs-CZ" sz="1400" i="1" dirty="0" err="1"/>
              <a:t>Wikipedia</a:t>
            </a:r>
            <a:r>
              <a:rPr lang="cs-CZ" sz="1400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24. 4. 2005, 17:59 [cit. 2012-02-11]. Dostupné z: http://cs.wikipedia.org/wiki/Soubor:Common_wood_sorrel_(aka).jpg </a:t>
            </a:r>
          </a:p>
        </p:txBody>
      </p:sp>
    </p:spTree>
    <p:extLst>
      <p:ext uri="{BB962C8B-B14F-4D97-AF65-F5344CB8AC3E}">
        <p14:creationId xmlns:p14="http://schemas.microsoft.com/office/powerpoint/2010/main" val="86883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257</TotalTime>
  <Words>782</Words>
  <Application>Microsoft Office PowerPoint</Application>
  <PresentationFormat>Předvádění na obrazovce (4:3)</PresentationFormat>
  <Paragraphs>102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Carnival</vt:lpstr>
      <vt:lpstr>Prezentace aplikace PowerPoint</vt:lpstr>
      <vt:lpstr>Prezentace aplikace PowerPoint</vt:lpstr>
      <vt:lpstr>Prezentace aplikace PowerPoint</vt:lpstr>
      <vt:lpstr>Jarní byliny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DOMOV</dc:creator>
  <cp:lastModifiedBy>DOMOV</cp:lastModifiedBy>
  <cp:revision>33</cp:revision>
  <dcterms:created xsi:type="dcterms:W3CDTF">2012-02-10T21:48:27Z</dcterms:created>
  <dcterms:modified xsi:type="dcterms:W3CDTF">2012-04-18T20:19:37Z</dcterms:modified>
</cp:coreProperties>
</file>