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8" r:id="rId2"/>
    <p:sldId id="287" r:id="rId3"/>
    <p:sldId id="256" r:id="rId4"/>
    <p:sldId id="269" r:id="rId5"/>
    <p:sldId id="276" r:id="rId6"/>
    <p:sldId id="270" r:id="rId7"/>
    <p:sldId id="277" r:id="rId8"/>
    <p:sldId id="278" r:id="rId9"/>
    <p:sldId id="281" r:id="rId10"/>
    <p:sldId id="280" r:id="rId11"/>
    <p:sldId id="282" r:id="rId12"/>
    <p:sldId id="283" r:id="rId13"/>
    <p:sldId id="284" r:id="rId14"/>
    <p:sldId id="285" r:id="rId15"/>
    <p:sldId id="286" r:id="rId16"/>
    <p:sldId id="272" r:id="rId17"/>
    <p:sldId id="273" r:id="rId18"/>
    <p:sldId id="274" r:id="rId19"/>
    <p:sldId id="275" r:id="rId20"/>
    <p:sldId id="28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114550"/>
            <a:ext cx="7924800" cy="1771650"/>
          </a:xfrm>
        </p:spPr>
        <p:txBody>
          <a:bodyPr>
            <a:noAutofit/>
          </a:bodyPr>
          <a:lstStyle>
            <a:lvl1pPr algn="r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886200"/>
            <a:ext cx="7924800" cy="1219200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133600"/>
            <a:ext cx="7772400" cy="1362075"/>
          </a:xfrm>
        </p:spPr>
        <p:txBody>
          <a:bodyPr anchor="b" anchorCtr="0"/>
          <a:lstStyle>
            <a:lvl1pPr algn="r">
              <a:defRPr sz="3600" b="0" i="0" cap="all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505200"/>
            <a:ext cx="7772400" cy="9017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2783796">
            <a:off x="6232" y="-270992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36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336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864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864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 2"/>
              </a:rPr>
              <a:t>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53" y="273050"/>
            <a:ext cx="2680447" cy="116205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49" y="914400"/>
            <a:ext cx="5338763" cy="479901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600">
                <a:solidFill>
                  <a:schemeClr val="accent1">
                    <a:lumMod val="50000"/>
                  </a:schemeClr>
                </a:solidFill>
              </a:defRPr>
            </a:lvl4pPr>
            <a:lvl5pPr>
              <a:defRPr sz="1600">
                <a:solidFill>
                  <a:schemeClr val="accent4">
                    <a:lumMod val="50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5153" y="1905001"/>
            <a:ext cx="2223247" cy="4037012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1341" y="6539753"/>
            <a:ext cx="1828800" cy="228600"/>
          </a:xfrm>
        </p:spPr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34440"/>
            <a:ext cx="4700016" cy="416052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810" y="4828310"/>
            <a:ext cx="6780213" cy="640080"/>
          </a:xfrm>
        </p:spPr>
        <p:txBody>
          <a:bodyPr anchor="b"/>
          <a:lstStyle>
            <a:lvl1pPr algn="r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08811" y="5486400"/>
            <a:ext cx="6780212" cy="640358"/>
          </a:xfrm>
        </p:spPr>
        <p:txBody>
          <a:bodyPr/>
          <a:lstStyle>
            <a:lvl1pPr marL="0" indent="0" algn="r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50863" y="685800"/>
            <a:ext cx="8138160" cy="384048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6623" y="1005840"/>
            <a:ext cx="7406640" cy="3200400"/>
          </a:xfrm>
          <a:solidFill>
            <a:schemeClr val="tx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>
            <a:spLocks/>
          </p:cNvSpPr>
          <p:nvPr/>
        </p:nvSpPr>
        <p:spPr>
          <a:xfrm>
            <a:off x="3575304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18204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>
            <a:spLocks/>
          </p:cNvSpPr>
          <p:nvPr/>
        </p:nvSpPr>
        <p:spPr>
          <a:xfrm>
            <a:off x="6400800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3"/>
          </p:nvPr>
        </p:nvSpPr>
        <p:spPr>
          <a:xfrm>
            <a:off x="6743700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, Alt.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66160" y="34290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3"/>
          </p:nvPr>
        </p:nvSpPr>
        <p:spPr>
          <a:xfrm>
            <a:off x="3886200" y="37719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3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814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5"/>
          </p:nvPr>
        </p:nvSpPr>
        <p:spPr>
          <a:xfrm>
            <a:off x="3924300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4008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6" name="Picture Placeholder 2"/>
          <p:cNvSpPr>
            <a:spLocks noGrp="1"/>
          </p:cNvSpPr>
          <p:nvPr>
            <p:ph type="pic" idx="16"/>
          </p:nvPr>
        </p:nvSpPr>
        <p:spPr>
          <a:xfrm>
            <a:off x="6742113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19364" y="699247"/>
            <a:ext cx="1667435" cy="5014166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699247"/>
            <a:ext cx="6037729" cy="50141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600200"/>
            <a:ext cx="65532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21341" y="6539753"/>
            <a:ext cx="1828800" cy="22860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E2194287-DA41-42D8-A0D9-60685DDF9D9D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43400" y="6539753"/>
            <a:ext cx="3657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539753"/>
            <a:ext cx="609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1500"/>
        </a:spcBef>
        <a:buFont typeface="Wingdings" pitchFamily="2" charset="2"/>
        <a:buChar char="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1500"/>
        </a:spcBef>
        <a:buFont typeface="Wingdings" pitchFamily="2" charset="2"/>
        <a:buChar char="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-457200" algn="l" defTabSz="914400" rtl="0" eaLnBrk="1" latinLnBrk="0" hangingPunct="1">
        <a:spcBef>
          <a:spcPts val="1500"/>
        </a:spcBef>
        <a:buFont typeface="Wingdings" pitchFamily="2" charset="2"/>
        <a:buChar char="Ï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9/98/Edvard_Bene%C5%A1.jpg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8/85/R%C4%8Cs._Pom%C4%9Bry_n%C3%A1rodnostn%C3%AD.jpg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9/99/P%C5%99%C3%ADjezd_n%C4%9Bmeck%C3%A9ho_vojska_do_Sudet.jpg" TargetMode="Externa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5/55/Bundesarchiv_Bild_183-58507-003,_Besetzung_des_Sudetenlands,_Grenzpfahl.jpg" TargetMode="Externa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b/b3/1kc_protektorat_l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7/7c/Protektorat_znamky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0/07/Nicholas_Winton_in_Prague.jpg" TargetMode="Externa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s.wikipedia.org/wiki/Soubor:Wintons_Prague_memorial_by_Flor_Kent_-_1.jpg" TargetMode="Externa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%C4%8Cs._Pom%C4%9Bry_n%C3%A1rodnostn%C3%AD.jpg" TargetMode="External"/><Relationship Id="rId7" Type="http://schemas.openxmlformats.org/officeDocument/2006/relationships/hyperlink" Target="http://cs.wikipedia.org/wiki/Soubor:Nicholas_Winton_in_Prague.jpg" TargetMode="External"/><Relationship Id="rId2" Type="http://schemas.openxmlformats.org/officeDocument/2006/relationships/hyperlink" Target="http://cs.wikipedia.org/wiki/Soubor:Edvard_Bene%C5%A1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1kc_protektorat_l.JPG" TargetMode="External"/><Relationship Id="rId5" Type="http://schemas.openxmlformats.org/officeDocument/2006/relationships/hyperlink" Target="http://cs.wikipedia.org/wiki/Soubor:P%C5%99%C3%ADjezd_n%C4%9Bmeck%C3%A9ho_vojska_do_Sudet.jpg" TargetMode="External"/><Relationship Id="rId4" Type="http://schemas.openxmlformats.org/officeDocument/2006/relationships/hyperlink" Target="http://cs.wikipedia.org/wiki/Soubor:Bundesarchiv_Bild_183-58507-003,_Besetzung_des_Sudetenlands,_Grenzpfah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4117587"/>
              </p:ext>
            </p:extLst>
          </p:nvPr>
        </p:nvGraphicFramePr>
        <p:xfrm>
          <a:off x="1187624" y="3212976"/>
          <a:ext cx="6984776" cy="318293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5526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663300"/>
                          </a:solidFill>
                          <a:effectLst/>
                        </a:rPr>
                        <a:t>Název školy</a:t>
                      </a:r>
                      <a:r>
                        <a:rPr lang="en-US" sz="1600" dirty="0">
                          <a:solidFill>
                            <a:srgbClr val="663300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rgbClr val="663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>
                          <a:solidFill>
                            <a:srgbClr val="663300"/>
                          </a:solidFill>
                          <a:effectLst/>
                        </a:rPr>
                        <a:t> </a:t>
                      </a:r>
                      <a:r>
                        <a:rPr lang="cs-CZ" sz="1600" dirty="0" smtClean="0">
                          <a:solidFill>
                            <a:srgbClr val="6633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600" baseline="0" dirty="0" smtClean="0">
                          <a:solidFill>
                            <a:srgbClr val="6633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600" dirty="0" smtClean="0">
                        <a:solidFill>
                          <a:srgbClr val="663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rgbClr val="663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663300"/>
                          </a:solidFill>
                          <a:effectLst/>
                        </a:rPr>
                        <a:t>Autor:</a:t>
                      </a:r>
                      <a:endParaRPr lang="cs-CZ" sz="1600" dirty="0">
                        <a:solidFill>
                          <a:srgbClr val="663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663300"/>
                          </a:solidFill>
                          <a:effectLst/>
                        </a:rPr>
                        <a:t> </a:t>
                      </a:r>
                      <a:r>
                        <a:rPr lang="cs-CZ" sz="1600" dirty="0" smtClean="0">
                          <a:solidFill>
                            <a:srgbClr val="663300"/>
                          </a:solidFill>
                          <a:effectLst/>
                        </a:rPr>
                        <a:t>Mgr. Petra Pláničková</a:t>
                      </a:r>
                      <a:endParaRPr lang="cs-CZ" sz="1600" dirty="0">
                        <a:solidFill>
                          <a:srgbClr val="663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663300"/>
                          </a:solidFill>
                          <a:effectLst/>
                        </a:rPr>
                        <a:t>Název</a:t>
                      </a:r>
                      <a:r>
                        <a:rPr lang="en-US" sz="1600" dirty="0">
                          <a:solidFill>
                            <a:srgbClr val="663300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rgbClr val="663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663300"/>
                          </a:solidFill>
                          <a:effectLst/>
                        </a:rPr>
                        <a:t>VY_32_INOVACE_1196_PŘEDVÁLEČNÉ</a:t>
                      </a:r>
                      <a:r>
                        <a:rPr lang="cs-CZ" sz="1600" baseline="0" dirty="0" smtClean="0">
                          <a:solidFill>
                            <a:srgbClr val="663300"/>
                          </a:solidFill>
                          <a:effectLst/>
                        </a:rPr>
                        <a:t> OBDOBÍ</a:t>
                      </a:r>
                      <a:endParaRPr lang="cs-CZ" sz="1600" dirty="0">
                        <a:solidFill>
                          <a:srgbClr val="663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663300"/>
                          </a:solidFill>
                          <a:effectLst/>
                        </a:rPr>
                        <a:t>Téma</a:t>
                      </a:r>
                      <a:r>
                        <a:rPr lang="en-US" sz="1600" dirty="0">
                          <a:solidFill>
                            <a:srgbClr val="663300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rgbClr val="663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6633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E. BENEŠ,OHROŽENÍ ČSR -</a:t>
                      </a:r>
                      <a:r>
                        <a:rPr lang="cs-CZ" sz="1600" baseline="0" dirty="0" smtClean="0">
                          <a:solidFill>
                            <a:srgbClr val="6633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HITLER, MNICHOVSKÁ DOHODA,  PROTEKTORÁT ČECHY A MORAVA, NICHOLAS WINTON. TRANSPORTY ŽIDOVSKÝCH DĚTÍ DO ANGLIE</a:t>
                      </a:r>
                      <a:endParaRPr lang="cs-CZ" sz="1600" dirty="0">
                        <a:solidFill>
                          <a:srgbClr val="663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5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663300"/>
                          </a:solidFill>
                          <a:effectLst/>
                        </a:rPr>
                        <a:t>Číslo projektu</a:t>
                      </a:r>
                      <a:r>
                        <a:rPr lang="en-US" sz="1600" dirty="0">
                          <a:solidFill>
                            <a:srgbClr val="663300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rgbClr val="663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solidFill>
                            <a:srgbClr val="6633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600" baseline="0" dirty="0" smtClean="0">
                          <a:solidFill>
                            <a:srgbClr val="663300"/>
                          </a:solidFill>
                          <a:effectLst/>
                        </a:rPr>
                        <a:t> 2975</a:t>
                      </a:r>
                      <a:endParaRPr lang="cs-CZ" sz="1600" dirty="0" smtClean="0">
                        <a:solidFill>
                          <a:srgbClr val="663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rgbClr val="663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877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924800" cy="1152128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132856"/>
            <a:ext cx="8151440" cy="4176464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32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třídy jako výkladová v hodinách </a:t>
            </a:r>
            <a:r>
              <a:rPr lang="cs-CZ" sz="3200" b="1" dirty="0" err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32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vlastivěda.</a:t>
            </a:r>
          </a:p>
          <a:p>
            <a:pPr algn="l"/>
            <a:r>
              <a:rPr lang="cs-CZ" sz="32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dokáží popsat život lidí </a:t>
            </a: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předválečném období.</a:t>
            </a:r>
          </a:p>
          <a:p>
            <a:pPr algn="l"/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vysvětlit pojmy - Mnichovská dohoda, protektorát Čechy a Morava.</a:t>
            </a:r>
          </a:p>
          <a:p>
            <a:pPr algn="l"/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Seznámí se s osobností - N. </a:t>
            </a:r>
            <a:r>
              <a:rPr lang="cs-CZ" sz="3200" b="1" dirty="0" err="1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Winton</a:t>
            </a: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zachránce 669 </a:t>
            </a:r>
            <a:r>
              <a:rPr lang="cs-CZ" sz="3200" b="1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židovských dětí.</a:t>
            </a:r>
            <a:endParaRPr lang="cs-CZ" sz="32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22396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1772816"/>
            <a:ext cx="8892480" cy="3744416"/>
          </a:xfrm>
        </p:spPr>
        <p:txBody>
          <a:bodyPr/>
          <a:lstStyle/>
          <a:p>
            <a:pPr algn="ctr"/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Předválečné období</a:t>
            </a:r>
            <a:endParaRPr lang="cs-CZ" sz="9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8169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8140824" cy="1170434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Nový prezident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2776"/>
            <a:ext cx="8572872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G. Masaryk odstupuje z funkce  z důvodu stáří a nemoci.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Nástupce – Edvard Beneš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Snahou bylo posílit a udržet mír.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diplomatické úsilí směřovalo k zajištění bezpečí v zemi.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Uzavřel spojeneckou smlouvu s Francií i se Sovětským svazem.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32253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Edvard Beneš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6632"/>
            <a:ext cx="5040560" cy="6437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3389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212832" cy="1080120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ohrožení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čsr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12776"/>
            <a:ext cx="8856984" cy="5184576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ohrožení vzrůstá - 1933 se dostávají v Německu k moci nacisté.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Hlásali - Němci jsou nadřazení a předurčeni vládnout celému světu.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Podél hranic se staví pevnosti.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Hitler ovlivňuje Němce žijící u nás (3 mil.)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pohraničí dochází k útokům proti Čechům, vztahy se zhoršují.</a:t>
            </a: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0866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5157192"/>
            <a:ext cx="7924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Národnostní poměry</a:t>
            </a: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Soubor:RČs. Poměry národnostní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80906"/>
            <a:ext cx="8828214" cy="4072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049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60648"/>
            <a:ext cx="8223448" cy="6408712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září 1938 se situace horší.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Hitler hrozí, že německá armáda vpadne do ČSR.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E. Beneš spoléhá na pomoc spojenců.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Heslo lidí – 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 sv. Václava, Jana Husa a T. G. Masaryka nebude národem otroků.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Mobilizace – obsazení vojenských pevností v pohraničí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Během pěti dnů: 1 128 000 vojáků bylo připraveno se bránit.</a:t>
            </a:r>
            <a:endParaRPr lang="cs-CZ" sz="32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361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66800" y="5517232"/>
            <a:ext cx="7924800" cy="936104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Československé pohraniční opevnění</a:t>
            </a: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2655"/>
            <a:ext cx="7620000" cy="500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4430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924800" cy="1944216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Mnichovská dohoda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2060848"/>
            <a:ext cx="8856984" cy="468052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září 1938 se sešli v Mnichově zástupci (Francie, Velká Británie, Německa a Itálie)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Podepsali dohodu o odstoupení českého pohraničního území Německu.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Beneš se vzdává prezidentského úřadu a odchází do zahraničí.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Londýna poté řídil některé akce protifašistického odboje</a:t>
            </a: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87354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94792" y="5373216"/>
            <a:ext cx="7924800" cy="1008112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Příjezd německých vojsk do Sudet</a:t>
            </a: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Soubor:Příjezd německého vojska do Sude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4664"/>
            <a:ext cx="7620000" cy="477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7903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04664"/>
            <a:ext cx="8367464" cy="6192688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mnichovské dohody museli vojáci do 10 dnů pevnosti opustit, aniž by je nějak poničili.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Zanechali zde veškeré zbraně – do rukou se </a:t>
            </a: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ěmcům dostala moderní a kvalitní výzbroj československé armády.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Tím nebylo těžké pro německou armádu obsadit zbytek země (15. 3. 1939)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Ukázalo se, že pro nacisty jsou veškeré smlouvy jen bezcenným papírem</a:t>
            </a: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25366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99204" y="5445224"/>
            <a:ext cx="7924800" cy="12192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Odstraňování československých </a:t>
            </a:r>
            <a:r>
              <a:rPr lang="cs-CZ" sz="32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raničních sloupů</a:t>
            </a: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Soubor:Bundesarchiv Bild 183-58507-003, Besetzung des Sudetenlands, Grenzpfah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41" y="220807"/>
            <a:ext cx="7581900" cy="501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5863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924800" cy="2448272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Protektorát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čechy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708920"/>
            <a:ext cx="8496944" cy="3744416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 března 1939 - vpadla německá vojska na naše území a obsadila je.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Celé Čechy a Morava připojeny k Německu.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Prezident Emil Hácha</a:t>
            </a: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4251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2977" y="4025489"/>
            <a:ext cx="8385198" cy="79990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Protektorátní koruna a poštovní známky</a:t>
            </a: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Soubor:1kc protektorat 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6632"/>
            <a:ext cx="6704193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Soubor:Protektorat znamky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25144"/>
            <a:ext cx="7620000" cy="2019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6759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924800" cy="1368152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Nicholas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winton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556792"/>
            <a:ext cx="8784976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1939 zachránil 669 židovských dětí.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Organizoval dětské transporty.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Citát: </a:t>
            </a:r>
            <a:r>
              <a:rPr lang="cs-CZ" sz="3200" b="1" i="1" dirty="0"/>
              <a:t>Jen jsem viděl, k čemu se schyluje, a udělal, co jsem mohl, abych pomohl</a:t>
            </a:r>
            <a:endParaRPr lang="cs-CZ" sz="3200" b="1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Věděl, že po nástupu nacistů, jsou židi v přímém ohrožení na životě.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Celé rodiny zachránit nemohl, vymyslel taktiku - adoptivních rodin pro děti.</a:t>
            </a: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9511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Nicholas Winton in Pragu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24744"/>
            <a:ext cx="7620000" cy="557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47526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663300"/>
                </a:solidFill>
              </a:rPr>
              <a:t>Nicholas </a:t>
            </a:r>
            <a:r>
              <a:rPr lang="cs-CZ" sz="3200" b="1" dirty="0" err="1">
                <a:solidFill>
                  <a:srgbClr val="663300"/>
                </a:solidFill>
              </a:rPr>
              <a:t>Winton</a:t>
            </a:r>
            <a:r>
              <a:rPr lang="cs-CZ" sz="3200" b="1" dirty="0">
                <a:solidFill>
                  <a:srgbClr val="663300"/>
                </a:solidFill>
              </a:rPr>
              <a:t> při návštěvě Prahy v říjnu 2007</a:t>
            </a:r>
          </a:p>
        </p:txBody>
      </p:sp>
    </p:spTree>
    <p:extLst>
      <p:ext uri="{BB962C8B-B14F-4D97-AF65-F5344CB8AC3E}">
        <p14:creationId xmlns:p14="http://schemas.microsoft.com/office/powerpoint/2010/main" val="1641175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924800" cy="1224136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transporty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340768"/>
            <a:ext cx="8424936" cy="5328592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 nutné sehnat náhradní rodinu v Británii.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Kauce 50 liber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Britské vízum a povolení k pobytu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 pod přísným dohledem gestapa.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transport – 14. března 1939 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Poslední 1. září 1939  (250 dětí)  - zastaven a poslán zpět – vypukla 2. světová válka – nikdo z nich nepřežil.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2692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20072" y="3789040"/>
            <a:ext cx="3672409" cy="23549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Památník na pražském hlavním nádraží</a:t>
            </a: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f/fd/Wintons_Prague_memorial_by_Flor_Kent_-_1.jpg/220px-Wintons_Prague_memorial_by_Flor_Kent_-_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4464496" cy="594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8217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924800" cy="1080120"/>
          </a:xfrm>
        </p:spPr>
        <p:txBody>
          <a:bodyPr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8367464" cy="5112568"/>
          </a:xfrm>
        </p:spPr>
        <p:txBody>
          <a:bodyPr>
            <a:normAutofit lnSpcReduction="10000"/>
          </a:bodyPr>
          <a:lstStyle/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Soubor:Edvard</a:t>
            </a:r>
            <a:r>
              <a:rPr lang="cs-CZ" sz="1100" dirty="0"/>
              <a:t> Beneš.jpg.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12. 5. 2006, 14:34 [cit. 2013-02-17]. Dostupné z: </a:t>
            </a:r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cs.wikipedia.org/wiki/Soubor:Edvard_Bene%C5%A1.jpg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Soubor:RČs</a:t>
            </a:r>
            <a:r>
              <a:rPr lang="cs-CZ" sz="1100" dirty="0"/>
              <a:t>. Poměry národnostní.jpg.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19. 10. 2010, 20:59 [cit. 2013-02-17]. Dostupné z: </a:t>
            </a:r>
            <a:r>
              <a:rPr lang="cs-CZ" sz="1100" dirty="0">
                <a:hlinkClick r:id="rId3"/>
              </a:rPr>
              <a:t>http://cs.wikipedia.org/wiki/Soubor:R%C4%8Cs._</a:t>
            </a:r>
            <a:r>
              <a:rPr lang="cs-CZ" sz="1100" dirty="0" smtClean="0">
                <a:hlinkClick r:id="rId3"/>
              </a:rPr>
              <a:t>Pom%C4%9Bry_n%C3%A1rodnostn%C3%AD.jpg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Soubor:MO</a:t>
            </a:r>
            <a:r>
              <a:rPr lang="cs-CZ" sz="1100" dirty="0"/>
              <a:t> S-19(c).</a:t>
            </a:r>
            <a:r>
              <a:rPr lang="cs-CZ" sz="1100" dirty="0" err="1"/>
              <a:t>jpg</a:t>
            </a:r>
            <a:r>
              <a:rPr lang="cs-CZ" sz="1100" dirty="0"/>
              <a:t>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26. 8. 2005, 14:52 [cit. 2013-02-17]. Dostupné z: http://cs.wikipedia.org/wiki/Soubor:MO_S-19(c).jpg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Soubor:Bundesarchiv</a:t>
            </a:r>
            <a:r>
              <a:rPr lang="cs-CZ" sz="1100" dirty="0"/>
              <a:t> </a:t>
            </a:r>
            <a:r>
              <a:rPr lang="cs-CZ" sz="1100" dirty="0" err="1"/>
              <a:t>Bild</a:t>
            </a:r>
            <a:r>
              <a:rPr lang="cs-CZ" sz="1100" dirty="0"/>
              <a:t> 183-58507-003, </a:t>
            </a:r>
            <a:r>
              <a:rPr lang="cs-CZ" sz="1100" dirty="0" err="1"/>
              <a:t>Besetzung</a:t>
            </a:r>
            <a:r>
              <a:rPr lang="cs-CZ" sz="1100" dirty="0"/>
              <a:t> des </a:t>
            </a:r>
            <a:r>
              <a:rPr lang="cs-CZ" sz="1100" dirty="0" err="1"/>
              <a:t>Sudetenlands</a:t>
            </a:r>
            <a:r>
              <a:rPr lang="cs-CZ" sz="1100" dirty="0"/>
              <a:t>, Grenzpfahl.jpg.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12. 10. 2011, 18:37 [cit. 2013-02-17]. Dostupné z: </a:t>
            </a:r>
            <a:r>
              <a:rPr lang="cs-CZ" sz="1100" dirty="0">
                <a:hlinkClick r:id="rId4"/>
              </a:rPr>
              <a:t>http://cs.wikipedia.org/wiki/Soubor:Bundesarchiv_Bild_183-58507-003,_Besetzung_des_Sudetenlands,_</a:t>
            </a:r>
            <a:r>
              <a:rPr lang="cs-CZ" sz="1100" dirty="0" smtClean="0">
                <a:hlinkClick r:id="rId4"/>
              </a:rPr>
              <a:t>Grenzpfahl.jpg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Soubor:Příjezd</a:t>
            </a:r>
            <a:r>
              <a:rPr lang="cs-CZ" sz="1100" dirty="0"/>
              <a:t> německého vojska do Sudet.jpg.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16. 1. 2009, 22:15 [cit. 2013-02-17]. Dostupné z: </a:t>
            </a:r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cs.wikipedia.org/wiki/Soubor:P%C5%99%C3%ADjezd_n%C4%9Bmeck%C3%A9ho_vojska_do_Sudet.jpg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/>
              <a:t>Soubor:1kc </a:t>
            </a:r>
            <a:r>
              <a:rPr lang="cs-CZ" sz="1100" dirty="0" err="1"/>
              <a:t>protektorat</a:t>
            </a:r>
            <a:r>
              <a:rPr lang="cs-CZ" sz="1100" dirty="0"/>
              <a:t> l.JPG.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21. 8. 2007, 15:57 [cit. 2013-02-17]. Dostupné z: </a:t>
            </a: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cs.wikipedia.org/wiki/Soubor:1kc_protektorat_l.JPG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Soubor:Protektorat</a:t>
            </a:r>
            <a:r>
              <a:rPr lang="cs-CZ" sz="1100" dirty="0"/>
              <a:t> znamky.jpg.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Soubor:Nicholas</a:t>
            </a:r>
            <a:r>
              <a:rPr lang="cs-CZ" sz="1100" dirty="0"/>
              <a:t> </a:t>
            </a:r>
            <a:r>
              <a:rPr lang="cs-CZ" sz="1100" dirty="0" err="1"/>
              <a:t>Winton</a:t>
            </a:r>
            <a:r>
              <a:rPr lang="cs-CZ" sz="1100" dirty="0"/>
              <a:t> in Prague.jpg.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10. 10. 2007, 16:51 [cit. 2013-02-17]. Dostupné z: </a:t>
            </a:r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cs.wikipedia.org/wiki/Soubor:Nicholas_Winton_in_Prague.jpg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Soubor:Wintons</a:t>
            </a:r>
            <a:r>
              <a:rPr lang="cs-CZ" sz="1100" dirty="0"/>
              <a:t> Prague </a:t>
            </a:r>
            <a:r>
              <a:rPr lang="cs-CZ" sz="1100" dirty="0" err="1"/>
              <a:t>memorial</a:t>
            </a:r>
            <a:r>
              <a:rPr lang="cs-CZ" sz="1100" dirty="0"/>
              <a:t> by Flor Kent - 1.jpg.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9. 12. 2011, 06:52 [cit. 2013-02-17]. Dostupné z: http://cs.wikipedia.org/wiki/Soubor:Wintons_Prague_memorial_by_Flor_Kent_-_1.jpg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endParaRPr lang="cs-CZ" sz="11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2417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1">
  <a:themeElements>
    <a:clrScheme name="Vlastní 1">
      <a:dk1>
        <a:srgbClr val="E36363"/>
      </a:dk1>
      <a:lt1>
        <a:srgbClr val="FFDB82"/>
      </a:lt1>
      <a:dk2>
        <a:srgbClr val="A5644E"/>
      </a:dk2>
      <a:lt2>
        <a:srgbClr val="C87D0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lebration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lebra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blipFill rotWithShape="1">
          <a:blip xmlns:r="http://schemas.openxmlformats.org/officeDocument/2006/relationships" r:embed="rId1">
            <a:duotone>
              <a:schemeClr val="phClr">
                <a:tint val="30000"/>
                <a:satMod val="175000"/>
              </a:schemeClr>
              <a:schemeClr val="phClr">
                <a:shade val="50000"/>
                <a:satMod val="115000"/>
              </a:schemeClr>
            </a:duotone>
          </a:blip>
          <a:tile tx="0" ty="0" sx="80000" sy="80000" flip="none" algn="tl"/>
        </a:blip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innerShdw blurRad="76200">
              <a:srgbClr val="000000">
                <a:alpha val="50000"/>
              </a:srgbClr>
            </a:innerShdw>
          </a:effectLst>
          <a:scene3d>
            <a:camera prst="orthographicFront">
              <a:rot lat="0" lon="0" rev="0"/>
            </a:camera>
            <a:lightRig rig="soft" dir="t">
              <a:rot lat="0" lon="0" rev="7800000"/>
            </a:lightRig>
          </a:scene3d>
          <a:sp3d>
            <a:bevelT w="63500" h="38100" prst="relaxedInset"/>
          </a:sp3d>
        </a:effectStyle>
      </a:effectStyleLst>
      <a:bgFillStyleLst>
        <a:blipFill rotWithShape="1">
          <a:blip xmlns:r="http://schemas.openxmlformats.org/officeDocument/2006/relationships" r:embed="rId2">
            <a:duotone>
              <a:schemeClr val="phClr">
                <a:tint val="80000"/>
                <a:satMod val="300000"/>
                <a:lumMod val="110000"/>
              </a:schemeClr>
              <a:schemeClr val="phClr">
                <a:shade val="50000"/>
                <a:satMod val="130000"/>
                <a:lum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4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Oslava</Template>
  <TotalTime>204</TotalTime>
  <Words>916</Words>
  <Application>Microsoft Office PowerPoint</Application>
  <PresentationFormat>Předvádění na obrazovce (4:3)</PresentationFormat>
  <Paragraphs>77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1</vt:lpstr>
      <vt:lpstr>Prezentace aplikace PowerPoint</vt:lpstr>
      <vt:lpstr>ANOTACE</vt:lpstr>
      <vt:lpstr>Předválečné období</vt:lpstr>
      <vt:lpstr>Nový prezident</vt:lpstr>
      <vt:lpstr>Prezentace aplikace PowerPoint</vt:lpstr>
      <vt:lpstr>ohrožení čsr</vt:lpstr>
      <vt:lpstr>Prezentace aplikace PowerPoint</vt:lpstr>
      <vt:lpstr>Prezentace aplikace PowerPoint</vt:lpstr>
      <vt:lpstr>Prezentace aplikace PowerPoint</vt:lpstr>
      <vt:lpstr>Mnichovská dohoda</vt:lpstr>
      <vt:lpstr>Prezentace aplikace PowerPoint</vt:lpstr>
      <vt:lpstr>Prezentace aplikace PowerPoint</vt:lpstr>
      <vt:lpstr>Prezentace aplikace PowerPoint</vt:lpstr>
      <vt:lpstr>Protektorát čechy a morava</vt:lpstr>
      <vt:lpstr>Prezentace aplikace PowerPoint</vt:lpstr>
      <vt:lpstr>Nicholas winton</vt:lpstr>
      <vt:lpstr>Prezentace aplikace PowerPoint</vt:lpstr>
      <vt:lpstr>transporty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SVĚTOVÁ VÁLKA</dc:title>
  <dc:creator>MP</dc:creator>
  <cp:lastModifiedBy>profesor</cp:lastModifiedBy>
  <cp:revision>24</cp:revision>
  <dcterms:created xsi:type="dcterms:W3CDTF">2013-01-08T20:36:01Z</dcterms:created>
  <dcterms:modified xsi:type="dcterms:W3CDTF">2013-12-12T20:32:23Z</dcterms:modified>
</cp:coreProperties>
</file>