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FEEBD44-B464-4BA2-B512-4B6018E40E1C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6B7D7B3-D9AF-4460-9BFA-DB37EC482F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462436"/>
              </p:ext>
            </p:extLst>
          </p:nvPr>
        </p:nvGraphicFramePr>
        <p:xfrm>
          <a:off x="683568" y="2132856"/>
          <a:ext cx="7992888" cy="37856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56577"/>
                <a:gridCol w="6036311"/>
              </a:tblGrid>
              <a:tr h="2098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28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98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VY_32_INOVACE_469_KVETOUCÍ_OVOCNÉ_STROMY_NA_JAŘE_1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99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KVETOUCÍ STROMY  NA JAŘE 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64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74" y="654782"/>
            <a:ext cx="5857026" cy="12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 dirty="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251520" y="126876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23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vytvořena pro učivo v předmětu člověk a jeho svět ve 4. ročníku.</a:t>
            </a:r>
          </a:p>
          <a:p>
            <a:r>
              <a:rPr lang="cs-CZ" dirty="0" smtClean="0"/>
              <a:t>Žáci se seznámí s ovocnými kvetoucími ovocnými stromy na jaře.</a:t>
            </a:r>
          </a:p>
          <a:p>
            <a:r>
              <a:rPr lang="cs-CZ" dirty="0" smtClean="0"/>
              <a:t> Na příkladu jablečných stromů si vysvětlí  význam šlechtění stromů.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582150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5759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Datum vytvoření:      8.3.2012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8456" y="2564904"/>
            <a:ext cx="63555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Klíčová slova:     dřeviny, odrůdy,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šlechtění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30963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04664"/>
            <a:ext cx="7478216" cy="1080120"/>
          </a:xfrm>
        </p:spPr>
        <p:txBody>
          <a:bodyPr/>
          <a:lstStyle/>
          <a:p>
            <a:r>
              <a:rPr lang="cs-CZ" dirty="0" smtClean="0"/>
              <a:t>Kvetoucí stromy na jaře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064896" cy="432048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Kvetoucí ovocné stromy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Odrůdy vzniklé šlechtěním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3611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487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Ovocné stromy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53063"/>
            <a:ext cx="4680521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7" y="871451"/>
            <a:ext cx="34050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Květ meruňky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7" y="1772816"/>
            <a:ext cx="362317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jaře se objeví 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ezi prvními </a:t>
            </a:r>
          </a:p>
          <a:p>
            <a:r>
              <a:rPr lang="cs-CZ" sz="2800" dirty="0" smtClean="0"/>
              <a:t>kvetoucími stromy.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2236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235925" cy="2864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61079" y="543178"/>
            <a:ext cx="2510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Květ třešně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027" y="3429000"/>
            <a:ext cx="3858005" cy="2893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88244" y="2905780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Květ jabloně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8311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Nejčastěji u nás pěstovaným ovocným stromem je </a:t>
            </a:r>
            <a:r>
              <a:rPr lang="cs-CZ" sz="2800" b="1" dirty="0" smtClean="0">
                <a:solidFill>
                  <a:srgbClr val="0070C0"/>
                </a:solidFill>
              </a:rPr>
              <a:t>jabloň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Po opylení květy odkvetou a začnou se vyvíjet </a:t>
            </a:r>
            <a:r>
              <a:rPr lang="cs-CZ" sz="2800" b="1" dirty="0" smtClean="0">
                <a:solidFill>
                  <a:srgbClr val="0070C0"/>
                </a:solidFill>
              </a:rPr>
              <a:t>plody.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dirty="0" smtClean="0"/>
              <a:t>Již na jaře dozrávají plody </a:t>
            </a:r>
            <a:r>
              <a:rPr lang="cs-CZ" sz="2800" b="1" dirty="0" smtClean="0">
                <a:solidFill>
                  <a:srgbClr val="0070C0"/>
                </a:solidFill>
              </a:rPr>
              <a:t>třešní.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096" y="3001034"/>
            <a:ext cx="5819799" cy="3440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53817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60648"/>
            <a:ext cx="17388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Šlechtění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520" y="820062"/>
            <a:ext cx="82089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Šlechtěním ovocných stromů vznikají různé odrůdy.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Každá odrůda má specifickou chuť, barvu, velikost i tvar.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Šlechtitelské výzkumné ústavy se zaměřují také na odolnost plodů proti chorobám (u jabloní např.  </a:t>
            </a:r>
            <a:r>
              <a:rPr lang="cs-CZ" sz="2800" dirty="0"/>
              <a:t>c</a:t>
            </a:r>
            <a:r>
              <a:rPr lang="cs-CZ" sz="2800" dirty="0" smtClean="0"/>
              <a:t>horoba – padlí) nebo na dobu skladovatelnosti plodů.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U nás nejznámější odrůdy jablek např.: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    Gala, </a:t>
            </a:r>
            <a:r>
              <a:rPr lang="cs-CZ" sz="2800" dirty="0" err="1" smtClean="0">
                <a:solidFill>
                  <a:srgbClr val="0070C0"/>
                </a:solidFill>
              </a:rPr>
              <a:t>Gloster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Golden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>
                <a:solidFill>
                  <a:srgbClr val="0070C0"/>
                </a:solidFill>
              </a:rPr>
              <a:t>D</a:t>
            </a:r>
            <a:r>
              <a:rPr lang="cs-CZ" sz="2800" dirty="0" err="1" smtClean="0">
                <a:solidFill>
                  <a:srgbClr val="0070C0"/>
                </a:solidFill>
              </a:rPr>
              <a:t>elicious</a:t>
            </a:r>
            <a:r>
              <a:rPr lang="cs-CZ" sz="2800" dirty="0" smtClean="0">
                <a:solidFill>
                  <a:srgbClr val="0070C0"/>
                </a:solidFill>
              </a:rPr>
              <a:t>, </a:t>
            </a:r>
            <a:r>
              <a:rPr lang="cs-CZ" sz="2800" dirty="0" err="1" smtClean="0">
                <a:solidFill>
                  <a:srgbClr val="0070C0"/>
                </a:solidFill>
              </a:rPr>
              <a:t>Idaret</a:t>
            </a:r>
            <a:r>
              <a:rPr lang="cs-CZ" sz="2800" dirty="0" smtClean="0">
                <a:solidFill>
                  <a:srgbClr val="0070C0"/>
                </a:solidFill>
              </a:rPr>
              <a:t>,   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</a:t>
            </a:r>
            <a:r>
              <a:rPr lang="cs-CZ" sz="2800" dirty="0" err="1" smtClean="0">
                <a:solidFill>
                  <a:srgbClr val="0070C0"/>
                </a:solidFill>
              </a:rPr>
              <a:t>Jonagold</a:t>
            </a:r>
            <a:r>
              <a:rPr lang="cs-CZ" sz="2800" dirty="0" smtClean="0">
                <a:solidFill>
                  <a:srgbClr val="0070C0"/>
                </a:solidFill>
              </a:rPr>
              <a:t>, Šampion, Jonathan,…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4725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62" y="620688"/>
            <a:ext cx="2487114" cy="2650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Documents and Settings\name\Local Settings\Temporary Internet Files\Content.IE5\AMRRPH47\MP9003156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803" y="3838822"/>
            <a:ext cx="3354036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name\Local Settings\Temporary Internet Files\Content.IE5\UHXE6TD9\MP900409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075" y="620688"/>
            <a:ext cx="2271421" cy="227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name\Local Settings\Temporary Internet Files\Content.IE5\AMRRPH47\MP90018266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82" y="3968689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name\Local Settings\Temporary Internet Files\Content.IE5\OMU0ATYB\MP9004065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756" y="908720"/>
            <a:ext cx="2399903" cy="2641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547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76664"/>
          </a:xfrm>
        </p:spPr>
        <p:txBody>
          <a:bodyPr>
            <a:normAutofit/>
          </a:bodyPr>
          <a:lstStyle/>
          <a:p>
            <a:r>
              <a:rPr lang="cs-CZ" sz="1200" dirty="0"/>
              <a:t>JOHN POZNIAK. </a:t>
            </a:r>
            <a:r>
              <a:rPr lang="cs-CZ" sz="1200" dirty="0" err="1"/>
              <a:t>Soubor:Apricot</a:t>
            </a:r>
            <a:r>
              <a:rPr lang="cs-CZ" sz="1200" dirty="0"/>
              <a:t> </a:t>
            </a:r>
            <a:r>
              <a:rPr lang="cs-CZ" sz="1200" dirty="0" err="1"/>
              <a:t>blossom</a:t>
            </a:r>
            <a:r>
              <a:rPr lang="cs-CZ" sz="1200" dirty="0"/>
              <a:t> detail1.jpg.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27. 2. 2005, 02:53, 26. 3. 2005, 09:01 [cit. 2012-03-08]. Dostupné z: http://cs.wikipedia.org/wiki/Soubor:Apricot_blossom_detail1.jpg </a:t>
            </a:r>
            <a:endParaRPr lang="cs-CZ" sz="1200" dirty="0" smtClean="0"/>
          </a:p>
          <a:p>
            <a:r>
              <a:rPr lang="cs-CZ" sz="1200" dirty="0"/>
              <a:t>MATEUSZ210. </a:t>
            </a:r>
            <a:r>
              <a:rPr lang="cs-CZ" sz="1200" dirty="0" err="1"/>
              <a:t>Soubor:Prunus</a:t>
            </a:r>
            <a:r>
              <a:rPr lang="cs-CZ" sz="1200" dirty="0"/>
              <a:t> blossoms.JPG.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24. 4. 2007, 13:02 [cit. 2012-03-08]. Dostupné z: http://cs.wikipedia.org/wiki/Soubor:Prunus_blossoms.JPG </a:t>
            </a:r>
          </a:p>
          <a:p>
            <a:r>
              <a:rPr lang="cs-CZ" sz="1200" dirty="0"/>
              <a:t>LUKAS MESSMER (MR.FLAPJACK). Soubor:DSCF4435.JPG.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8. 5. 2006, 22:31 [cit. 2012-03-08]. Dostupné z: http://cs.wikipedia.org/wiki/Soubor:DSCF4435.JPG </a:t>
            </a:r>
            <a:endParaRPr lang="cs-CZ" sz="1200" dirty="0" smtClean="0"/>
          </a:p>
          <a:p>
            <a:r>
              <a:rPr lang="cs-CZ" sz="1200" dirty="0" smtClean="0"/>
              <a:t>CLAYOQUOT</a:t>
            </a:r>
            <a:r>
              <a:rPr lang="cs-CZ" sz="1200" dirty="0"/>
              <a:t>. </a:t>
            </a:r>
            <a:r>
              <a:rPr lang="cs-CZ" sz="1200" dirty="0" err="1"/>
              <a:t>Soubor:Cherries</a:t>
            </a:r>
            <a:r>
              <a:rPr lang="cs-CZ" sz="1200" dirty="0"/>
              <a:t> summerland.jpg.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9. 7. 2007, 06:40 [cit. 2012-03-08]. Dostupné z: http://cs.wikipedia.org/wiki/Soubor:Cherries_summerland.jpg </a:t>
            </a:r>
          </a:p>
          <a:p>
            <a:r>
              <a:rPr lang="cs-CZ" sz="1200" dirty="0"/>
              <a:t>GLYSIAK. </a:t>
            </a:r>
            <a:r>
              <a:rPr lang="cs-CZ" sz="1200" dirty="0" err="1"/>
              <a:t>Soubor:GoldenD</a:t>
            </a:r>
            <a:r>
              <a:rPr lang="cs-CZ" sz="1200" dirty="0"/>
              <a:t> cultivar.jpg.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23. 10. 2008, 19:45 [cit. 2012-03-08]. Dostupné z: http://cs.wikipedia.org/wiki/Soubor:GoldenD_cultivar.jpg </a:t>
            </a:r>
          </a:p>
          <a:p>
            <a:r>
              <a:rPr lang="cs-CZ" sz="1200" dirty="0" smtClean="0"/>
              <a:t>Program Microsoft Office 2010</a:t>
            </a:r>
          </a:p>
          <a:p>
            <a:r>
              <a:rPr lang="cs-CZ" sz="1200" dirty="0"/>
              <a:t>DEN HAAG. </a:t>
            </a:r>
            <a:r>
              <a:rPr lang="cs-CZ" sz="1200" dirty="0" err="1"/>
              <a:t>Soubor:Aesculus</a:t>
            </a:r>
            <a:r>
              <a:rPr lang="cs-CZ" sz="1200" dirty="0"/>
              <a:t> </a:t>
            </a:r>
            <a:r>
              <a:rPr lang="cs-CZ" sz="1200" dirty="0" err="1"/>
              <a:t>hippocastanum</a:t>
            </a:r>
            <a:r>
              <a:rPr lang="cs-CZ" sz="1200" dirty="0"/>
              <a:t> bloemenhoofd1.jpg.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4. 5. 2005, 18:48 [cit. 2012-03-08]. Dostupné z: http://cs.wikipedia.org/wiki/Soubor:Aesculus_hippocastanum_bloemenhoofd1.jpg </a:t>
            </a:r>
          </a:p>
          <a:p>
            <a:r>
              <a:rPr lang="cs-CZ" sz="1200" dirty="0"/>
              <a:t>GNU FREE DOCUMENTATION LICENSE. Soubor:Tilia-cordata2.JPG.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8. 5. 2005, 15:00 [cit. 2012-03-08]. Dostupné z: http://cs.wikipedia.org/wiki/Soubor:Tilia-cordata2.JPG </a:t>
            </a:r>
          </a:p>
          <a:p>
            <a:r>
              <a:rPr lang="cs-CZ" sz="1200" dirty="0"/>
              <a:t>KRZYSZTOF ZIARNEK. </a:t>
            </a:r>
            <a:r>
              <a:rPr lang="cs-CZ" sz="1200" dirty="0" err="1"/>
              <a:t>Soubor:Acer</a:t>
            </a:r>
            <a:r>
              <a:rPr lang="cs-CZ" sz="1200" dirty="0"/>
              <a:t> </a:t>
            </a:r>
            <a:r>
              <a:rPr lang="cs-CZ" sz="1200" dirty="0" err="1"/>
              <a:t>pseudoplatanus</a:t>
            </a:r>
            <a:r>
              <a:rPr lang="cs-CZ" sz="1200" dirty="0"/>
              <a:t> </a:t>
            </a:r>
            <a:r>
              <a:rPr lang="cs-CZ" sz="1200" dirty="0" err="1"/>
              <a:t>infloresc</a:t>
            </a:r>
            <a:r>
              <a:rPr lang="cs-CZ" sz="1200" dirty="0"/>
              <a:t> kz.JPG.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květen 2006(2006-05), 10. 3. 2007, 22:05 [cit. 2012-03-08]. Dostupné z: http://cs.wikipedia.org/wiki/Soubor:Acer_pseudoplatanus_infloresc_kz.JPG </a:t>
            </a:r>
          </a:p>
          <a:p>
            <a:endParaRPr lang="cs-CZ" sz="1200" dirty="0"/>
          </a:p>
          <a:p>
            <a:endParaRPr lang="cs-CZ" sz="1200" dirty="0"/>
          </a:p>
          <a:p>
            <a:pPr>
              <a:buFont typeface="Arial" pitchFamily="34" charset="0"/>
              <a:buChar char="•"/>
            </a:pPr>
            <a:endParaRPr lang="cs-CZ" sz="1200" dirty="0" smtClean="0"/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endParaRPr lang="cs-CZ" sz="1200" dirty="0" smtClean="0"/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4151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59</TotalTime>
  <Words>574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Anotace</vt:lpstr>
      <vt:lpstr>Prezentace aplikace PowerPoint</vt:lpstr>
      <vt:lpstr>Kvetoucí stromy na jaře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9</cp:revision>
  <dcterms:created xsi:type="dcterms:W3CDTF">2012-03-22T16:03:25Z</dcterms:created>
  <dcterms:modified xsi:type="dcterms:W3CDTF">2012-03-28T13:05:19Z</dcterms:modified>
</cp:coreProperties>
</file>