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88" r:id="rId2"/>
    <p:sldId id="287" r:id="rId3"/>
    <p:sldId id="270" r:id="rId4"/>
    <p:sldId id="271" r:id="rId5"/>
    <p:sldId id="272" r:id="rId6"/>
    <p:sldId id="273" r:id="rId7"/>
    <p:sldId id="284" r:id="rId8"/>
    <p:sldId id="274" r:id="rId9"/>
    <p:sldId id="275" r:id="rId10"/>
    <p:sldId id="276" r:id="rId11"/>
    <p:sldId id="277" r:id="rId12"/>
    <p:sldId id="278" r:id="rId13"/>
    <p:sldId id="279" r:id="rId14"/>
    <p:sldId id="280" r:id="rId15"/>
    <p:sldId id="281" r:id="rId16"/>
    <p:sldId id="282" r:id="rId17"/>
    <p:sldId id="283" r:id="rId18"/>
    <p:sldId id="286" r:id="rId19"/>
    <p:sldId id="285" r:id="rId20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6633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38200" y="2114550"/>
            <a:ext cx="7924800" cy="1771650"/>
          </a:xfrm>
        </p:spPr>
        <p:txBody>
          <a:bodyPr>
            <a:noAutofit/>
          </a:bodyPr>
          <a:lstStyle>
            <a:lvl1pPr algn="r">
              <a:defRPr sz="60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38200" y="3886200"/>
            <a:ext cx="7924800" cy="1219200"/>
          </a:xfrm>
        </p:spPr>
        <p:txBody>
          <a:bodyPr>
            <a:normAutofit/>
          </a:bodyPr>
          <a:lstStyle>
            <a:lvl1pPr marL="0" indent="0" algn="r">
              <a:buNone/>
              <a:defRPr sz="24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2133600"/>
            <a:ext cx="7772400" cy="1362075"/>
          </a:xfrm>
        </p:spPr>
        <p:txBody>
          <a:bodyPr anchor="b" anchorCtr="0"/>
          <a:lstStyle>
            <a:lvl1pPr algn="r">
              <a:defRPr sz="3600" b="0" i="0" cap="all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505200"/>
            <a:ext cx="7772400" cy="9017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extBox 6"/>
          <p:cNvSpPr txBox="1"/>
          <p:nvPr/>
        </p:nvSpPr>
        <p:spPr>
          <a:xfrm rot="2783796">
            <a:off x="6232" y="-270992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"/>
              </a:rPr>
              <a:t>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1336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486400" y="1600200"/>
            <a:ext cx="3200400" cy="45259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1336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486400" y="1515035"/>
            <a:ext cx="3200400" cy="639762"/>
          </a:xfrm>
        </p:spPr>
        <p:txBody>
          <a:bodyPr anchor="ctr" anchorCtr="0">
            <a:normAutofit/>
          </a:bodyPr>
          <a:lstStyle>
            <a:lvl1pPr marL="0" indent="0" algn="ctr">
              <a:buNone/>
              <a:defRPr sz="2000" b="0">
                <a:solidFill>
                  <a:schemeClr val="bg2">
                    <a:lumMod val="20000"/>
                    <a:lumOff val="8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486400" y="2285999"/>
            <a:ext cx="3200400" cy="38401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5" name="TextBox 4"/>
          <p:cNvSpPr txBox="1"/>
          <p:nvPr/>
        </p:nvSpPr>
        <p:spPr>
          <a:xfrm rot="13549715">
            <a:off x="8120300" y="5774378"/>
            <a:ext cx="990600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sz="8000">
                <a:gradFill>
                  <a:gsLst>
                    <a:gs pos="0">
                      <a:schemeClr val="accent2">
                        <a:lumMod val="75000"/>
                      </a:schemeClr>
                    </a:gs>
                    <a:gs pos="50000">
                      <a:schemeClr val="accent2">
                        <a:lumMod val="40000"/>
                        <a:lumOff val="60000"/>
                      </a:schemeClr>
                    </a:gs>
                    <a:gs pos="100000">
                      <a:schemeClr val="bg2">
                        <a:lumMod val="20000"/>
                        <a:lumOff val="80000"/>
                      </a:schemeClr>
                    </a:gs>
                  </a:gsLst>
                  <a:lin ang="5400000" scaled="0"/>
                </a:gradFill>
                <a:sym typeface="Wingdings 2"/>
              </a:rPr>
              <a:t></a:t>
            </a:r>
            <a:endParaRPr sz="8000">
              <a:gradFill>
                <a:gsLst>
                  <a:gs pos="0">
                    <a:schemeClr val="accent2">
                      <a:lumMod val="75000"/>
                    </a:schemeClr>
                  </a:gs>
                  <a:gs pos="50000">
                    <a:schemeClr val="accent2">
                      <a:lumMod val="40000"/>
                      <a:lumOff val="60000"/>
                    </a:schemeClr>
                  </a:gs>
                  <a:gs pos="100000">
                    <a:schemeClr val="bg2">
                      <a:lumMod val="20000"/>
                      <a:lumOff val="80000"/>
                    </a:schemeClr>
                  </a:gs>
                </a:gsLst>
                <a:lin ang="5400000" scaled="0"/>
              </a:gra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5153" y="273050"/>
            <a:ext cx="2680447" cy="116205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49" y="914400"/>
            <a:ext cx="5338763" cy="4799013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>
                <a:solidFill>
                  <a:schemeClr val="tx2"/>
                </a:solidFill>
              </a:defRPr>
            </a:lvl3pPr>
            <a:lvl4pPr>
              <a:defRPr sz="1600">
                <a:solidFill>
                  <a:schemeClr val="accent1">
                    <a:lumMod val="50000"/>
                  </a:schemeClr>
                </a:solidFill>
              </a:defRPr>
            </a:lvl4pPr>
            <a:lvl5pPr>
              <a:defRPr sz="1600">
                <a:solidFill>
                  <a:schemeClr val="accent4">
                    <a:lumMod val="50000"/>
                  </a:schemeClr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5153" y="1905001"/>
            <a:ext cx="2223247" cy="4037012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421341" y="6539753"/>
            <a:ext cx="1828800" cy="228600"/>
          </a:xfrm>
        </p:spPr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34440"/>
            <a:ext cx="4700016" cy="416052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, Alt.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08810" y="4828310"/>
            <a:ext cx="6780213" cy="640080"/>
          </a:xfrm>
        </p:spPr>
        <p:txBody>
          <a:bodyPr anchor="b"/>
          <a:lstStyle>
            <a:lvl1pPr algn="r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908811" y="5486400"/>
            <a:ext cx="6780212" cy="640358"/>
          </a:xfrm>
        </p:spPr>
        <p:txBody>
          <a:bodyPr/>
          <a:lstStyle>
            <a:lvl1pPr marL="0" indent="0" algn="r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550863" y="685800"/>
            <a:ext cx="8138160" cy="384048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916623" y="1005840"/>
            <a:ext cx="7406640" cy="3200400"/>
          </a:xfrm>
          <a:solidFill>
            <a:schemeClr val="tx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>
                <a:solidFill>
                  <a:schemeClr val="bg2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2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>
            <a:spLocks/>
          </p:cNvSpPr>
          <p:nvPr/>
        </p:nvSpPr>
        <p:spPr>
          <a:xfrm>
            <a:off x="3575304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918204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>
            <a:spLocks/>
          </p:cNvSpPr>
          <p:nvPr/>
        </p:nvSpPr>
        <p:spPr>
          <a:xfrm>
            <a:off x="6400800" y="914400"/>
            <a:ext cx="2514600" cy="48006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3"/>
          </p:nvPr>
        </p:nvSpPr>
        <p:spPr>
          <a:xfrm>
            <a:off x="6743700" y="1257300"/>
            <a:ext cx="1828800" cy="41148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2 Pictures with Caption, Alt.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66160" y="34290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3"/>
          </p:nvPr>
        </p:nvSpPr>
        <p:spPr>
          <a:xfrm>
            <a:off x="3886200" y="37719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3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8" name="Rectangle 7"/>
          <p:cNvSpPr/>
          <p:nvPr/>
        </p:nvSpPr>
        <p:spPr>
          <a:xfrm>
            <a:off x="3575304" y="914400"/>
            <a:ext cx="5340096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895344" y="1257300"/>
            <a:ext cx="4700016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4 Pictures with Caption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19456" y="274320"/>
            <a:ext cx="2679192" cy="1161288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19456" y="1901952"/>
            <a:ext cx="2221992" cy="4041648"/>
          </a:xfrm>
        </p:spPr>
        <p:txBody>
          <a:bodyPr/>
          <a:lstStyle>
            <a:lvl1pPr marL="0" indent="0">
              <a:buNone/>
              <a:defRPr sz="1400" i="1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  <p:sp>
        <p:nvSpPr>
          <p:cNvPr id="9" name="Rectangle 8"/>
          <p:cNvSpPr/>
          <p:nvPr/>
        </p:nvSpPr>
        <p:spPr>
          <a:xfrm>
            <a:off x="35814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0" name="Picture Placeholder 2"/>
          <p:cNvSpPr>
            <a:spLocks noGrp="1"/>
          </p:cNvSpPr>
          <p:nvPr>
            <p:ph type="pic" idx="13"/>
          </p:nvPr>
        </p:nvSpPr>
        <p:spPr>
          <a:xfrm>
            <a:off x="3924300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1" name="Rectangle 10"/>
          <p:cNvSpPr/>
          <p:nvPr/>
        </p:nvSpPr>
        <p:spPr>
          <a:xfrm>
            <a:off x="6400800" y="3427413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2" name="Picture Placeholder 2"/>
          <p:cNvSpPr>
            <a:spLocks noGrp="1"/>
          </p:cNvSpPr>
          <p:nvPr>
            <p:ph type="pic" idx="14"/>
          </p:nvPr>
        </p:nvSpPr>
        <p:spPr>
          <a:xfrm>
            <a:off x="6742113" y="3770313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3" name="Rectangle 12"/>
          <p:cNvSpPr/>
          <p:nvPr/>
        </p:nvSpPr>
        <p:spPr>
          <a:xfrm>
            <a:off x="35814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4" name="Picture Placeholder 2"/>
          <p:cNvSpPr>
            <a:spLocks noGrp="1"/>
          </p:cNvSpPr>
          <p:nvPr>
            <p:ph type="pic" idx="15"/>
          </p:nvPr>
        </p:nvSpPr>
        <p:spPr>
          <a:xfrm>
            <a:off x="3924300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  <p:sp>
        <p:nvSpPr>
          <p:cNvPr id="15" name="Rectangle 14"/>
          <p:cNvSpPr/>
          <p:nvPr/>
        </p:nvSpPr>
        <p:spPr>
          <a:xfrm>
            <a:off x="6400800" y="914400"/>
            <a:ext cx="2514600" cy="2286000"/>
          </a:xfrm>
          <a:prstGeom prst="rect">
            <a:avLst/>
          </a:prstGeom>
          <a:ln w="190500" cap="sq">
            <a:solidFill>
              <a:srgbClr val="C8C6BD"/>
            </a:solidFill>
            <a:prstDash val="solid"/>
            <a:miter lim="800000"/>
          </a:ln>
          <a:effectLst>
            <a:outerShdw blurRad="254000" algn="bl" rotWithShape="0">
              <a:srgbClr val="000000">
                <a:alpha val="43000"/>
              </a:srgbClr>
            </a:outerShdw>
          </a:effectLst>
          <a:scene3d>
            <a:camera prst="perspectiveFront" fov="5400000"/>
            <a:lightRig rig="threePt" dir="t">
              <a:rot lat="0" lon="0" rev="2100000"/>
            </a:lightRig>
          </a:scene3d>
          <a:sp3d extrusionH="25400">
            <a:bevelT w="304800" h="152400" prst="hardEdge"/>
            <a:extrusionClr>
              <a:srgbClr val="000000"/>
            </a:extrusionClr>
          </a:sp3d>
        </p:spPr>
        <p:style>
          <a:lnRef idx="0">
            <a:schemeClr val="dk1"/>
          </a:lnRef>
          <a:fillRef idx="3">
            <a:schemeClr val="dk1"/>
          </a:fillRef>
          <a:effectRef idx="3">
            <a:schemeClr val="dk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6" name="Picture Placeholder 2"/>
          <p:cNvSpPr>
            <a:spLocks noGrp="1"/>
          </p:cNvSpPr>
          <p:nvPr>
            <p:ph type="pic" idx="16"/>
          </p:nvPr>
        </p:nvSpPr>
        <p:spPr>
          <a:xfrm>
            <a:off x="6742113" y="1261872"/>
            <a:ext cx="1828800" cy="1600200"/>
          </a:xfrm>
          <a:solidFill>
            <a:schemeClr val="bg1"/>
          </a:solidFill>
          <a:effectLst>
            <a:innerShdw blurRad="152400">
              <a:schemeClr val="bg2">
                <a:lumMod val="25000"/>
              </a:schemeClr>
            </a:innerShdw>
            <a:softEdge rad="19050"/>
          </a:effectLst>
        </p:spPr>
        <p:txBody>
          <a:bodyPr>
            <a:normAutofit/>
          </a:bodyPr>
          <a:lstStyle>
            <a:lvl1pPr marL="0" indent="0">
              <a:buNone/>
              <a:defRPr sz="20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019364" y="699247"/>
            <a:ext cx="1667435" cy="5014166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199" y="699247"/>
            <a:ext cx="6037729" cy="5014166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133600" y="1600200"/>
            <a:ext cx="65532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21341" y="6539753"/>
            <a:ext cx="1828800" cy="228600"/>
          </a:xfrm>
          <a:prstGeom prst="rect">
            <a:avLst/>
          </a:prstGeom>
        </p:spPr>
        <p:txBody>
          <a:bodyPr vert="horz" lIns="0" tIns="45720" rIns="91440" bIns="45720" rtlCol="0" anchor="ctr"/>
          <a:lstStyle>
            <a:lvl1pPr algn="l">
              <a:defRPr sz="1100">
                <a:solidFill>
                  <a:schemeClr val="tx1"/>
                </a:solidFill>
              </a:defRPr>
            </a:lvl1pPr>
          </a:lstStyle>
          <a:p>
            <a:fld id="{E2194287-DA41-42D8-A0D9-60685DDF9D9D}" type="datetimeFigureOut">
              <a:rPr lang="cs-CZ" smtClean="0"/>
              <a:t>4.3.2013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343400" y="6539753"/>
            <a:ext cx="3657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077200" y="6539753"/>
            <a:ext cx="609600" cy="228600"/>
          </a:xfrm>
          <a:prstGeom prst="rect">
            <a:avLst/>
          </a:prstGeom>
        </p:spPr>
        <p:txBody>
          <a:bodyPr vert="horz" lIns="91440" tIns="45720" rIns="0" bIns="45720" rtlCol="0" anchor="ctr"/>
          <a:lstStyle>
            <a:lvl1pPr algn="r">
              <a:defRPr sz="1100">
                <a:solidFill>
                  <a:schemeClr val="tx1"/>
                </a:solidFill>
              </a:defRPr>
            </a:lvl1pPr>
          </a:lstStyle>
          <a:p>
            <a:fld id="{056631E5-DC4F-4760-A5E5-98645E438C83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</p:sldLayoutIdLst>
  <p:txStyles>
    <p:titleStyle>
      <a:lvl1pPr algn="l" defTabSz="914400" rtl="0" eaLnBrk="1" latinLnBrk="0" hangingPunct="1"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457200" indent="-457200" algn="l" defTabSz="914400" rtl="0" eaLnBrk="1" latinLnBrk="0" hangingPunct="1">
        <a:spcBef>
          <a:spcPts val="1500"/>
        </a:spcBef>
        <a:buFont typeface="Wingdings" pitchFamily="2" charset="2"/>
        <a:buChar char="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9144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1371600" indent="-457200" algn="l" defTabSz="914400" rtl="0" eaLnBrk="1" latinLnBrk="0" hangingPunct="1">
        <a:spcBef>
          <a:spcPts val="1500"/>
        </a:spcBef>
        <a:buFont typeface="Wingdings" pitchFamily="2" charset="2"/>
        <a:buChar char="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457200" algn="l" defTabSz="914400" rtl="0" eaLnBrk="1" latinLnBrk="0" hangingPunct="1">
        <a:spcBef>
          <a:spcPts val="1500"/>
        </a:spcBef>
        <a:buFont typeface="Century" pitchFamily="18" charset="0"/>
        <a:buChar char="…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828800" indent="-457200" algn="l" defTabSz="914400" rtl="0" eaLnBrk="1" latinLnBrk="0" hangingPunct="1">
        <a:spcBef>
          <a:spcPts val="1500"/>
        </a:spcBef>
        <a:buFont typeface="Wingdings" pitchFamily="2" charset="2"/>
        <a:buChar char="Ï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jpeg"/><Relationship Id="rId2" Type="http://schemas.openxmlformats.org/officeDocument/2006/relationships/hyperlink" Target="//upload.wikimedia.org/wikipedia/commons/8/82/Spitfire_IIA_P7666.jpg" TargetMode="Externa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1/11/Kalac_Novembre_1942.jpg" TargetMode="External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f/f1/Submarine_attack_(AWM_304949).jpg" TargetMode="External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hyperlink" Target="//upload.wikimedia.org/wikipedia/commons/4/4f/Soviet_Offensive_Moscow_December_1941.jpg" TargetMode="External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9/92/Relitti_2.jpg" TargetMode="Externa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8/87/Hamburg_after_the_1943_bombing.jpg" TargetMode="Externa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jpeg"/><Relationship Id="rId2" Type="http://schemas.openxmlformats.org/officeDocument/2006/relationships/hyperlink" Target="//upload.wikimedia.org/wikipedia/commons/9/96/Approaching_Omaha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//upload.wikimedia.org/wikipedia/commons/8/8b/B-17_Flying_Fortress.jpg" TargetMode="External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hyperlink" Target="//upload.wikimedia.org/wikipedia/commons/e/e0/Nagasakibomb.jpg" TargetMode="Externa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hyperlink" Target="//upload.wikimedia.org/wikipedia/commons/a/a0/Hiroshima_aftermath.jpg" TargetMode="Externa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 descr="Popis: C:\Users\pc\Desktop\OPVK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35696" y="1196751"/>
            <a:ext cx="5184576" cy="108697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026728194"/>
              </p:ext>
            </p:extLst>
          </p:nvPr>
        </p:nvGraphicFramePr>
        <p:xfrm>
          <a:off x="1187624" y="3212976"/>
          <a:ext cx="6984776" cy="2520281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94535"/>
                <a:gridCol w="5290241"/>
              </a:tblGrid>
              <a:tr h="552606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Název školy</a:t>
                      </a:r>
                      <a:r>
                        <a:rPr lang="en-US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ZÁKLADNÍ</a:t>
                      </a:r>
                      <a:r>
                        <a:rPr lang="cs-CZ" sz="1100" baseline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ŠKOLA PODBOŘANY, HUSOVA 276, OKRES LOUNY</a:t>
                      </a:r>
                      <a:endParaRPr lang="cs-CZ" sz="110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Autor: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 </a:t>
                      </a: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Mgr. Petra Pláničková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Název</a:t>
                      </a:r>
                      <a:r>
                        <a:rPr lang="en-US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VY_32_INOVACE_1197_2</a:t>
                      </a: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.</a:t>
                      </a:r>
                      <a:r>
                        <a:rPr lang="cs-CZ" sz="1100" baseline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 SVĚTOVÁ VÁLKA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467240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Téma</a:t>
                      </a:r>
                      <a:r>
                        <a:rPr lang="en-US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ROZPOUTÁNÍ</a:t>
                      </a:r>
                      <a:r>
                        <a:rPr lang="cs-CZ" sz="1100" baseline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 2. SVĚTOVÉ VÁLKY</a:t>
                      </a:r>
                      <a:r>
                        <a:rPr lang="cs-CZ" sz="1100" baseline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, PRŮBĚH VÁLKY MIMO EVROPU, HOLOCAUST, STATISTIKA 2. </a:t>
                      </a:r>
                      <a:r>
                        <a:rPr lang="cs-CZ" sz="1100" baseline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  <a:latin typeface="Calibri"/>
                          <a:ea typeface="Calibri"/>
                          <a:cs typeface="Times New Roman"/>
                        </a:rPr>
                        <a:t>SVĚTOVÉ VÁLKY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65955">
                <a:tc>
                  <a:txBody>
                    <a:bodyPr/>
                    <a:lstStyle/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Číslo projektu</a:t>
                      </a:r>
                      <a:r>
                        <a:rPr lang="en-US" sz="1100" dirty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:</a:t>
                      </a: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CZ.1.07/1.4.00/21.</a:t>
                      </a:r>
                      <a:r>
                        <a:rPr lang="cs-CZ" sz="1100" baseline="0" dirty="0" smtClean="0">
                          <a:solidFill>
                            <a:schemeClr val="bg1">
                              <a:lumMod val="95000"/>
                              <a:lumOff val="5000"/>
                            </a:schemeClr>
                          </a:solidFill>
                          <a:effectLst/>
                        </a:rPr>
                        <a:t> 2975</a:t>
                      </a:r>
                      <a:endParaRPr lang="cs-CZ" sz="1100" dirty="0" smtClean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 algn="l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endParaRPr lang="cs-CZ" sz="1100" dirty="0">
                        <a:solidFill>
                          <a:schemeClr val="bg1">
                            <a:lumMod val="95000"/>
                            <a:lumOff val="5000"/>
                          </a:schemeClr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8069879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4638"/>
            <a:ext cx="8153400" cy="850106"/>
          </a:xfrm>
        </p:spPr>
        <p:txBody>
          <a:bodyPr/>
          <a:lstStyle/>
          <a:p>
            <a:pPr algn="ctr"/>
            <a:r>
              <a:rPr lang="cs-CZ" sz="4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ANOTACE</a:t>
            </a:r>
            <a:endParaRPr lang="cs-CZ" sz="4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980728"/>
            <a:ext cx="8640960" cy="5688632"/>
          </a:xfrm>
        </p:spPr>
        <p:txBody>
          <a:bodyPr>
            <a:normAutofit/>
          </a:bodyPr>
          <a:lstStyle/>
          <a:p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Prezentace je určena žákům 5. třídy jako výkladová v hodinách </a:t>
            </a:r>
            <a:r>
              <a:rPr lang="cs-CZ" sz="3200" b="1" dirty="0" err="1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ČaS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– vlastivěda.</a:t>
            </a:r>
          </a:p>
          <a:p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Žáci dokáží popsat život lidí za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války, samostatně vypráví, jak a kým byla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světová válka rozpoutána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Seznámí se s fakty – průběh války mimo Evropu.</a:t>
            </a:r>
          </a:p>
          <a:p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Dokáží vysvětlit – holocaust.</a:t>
            </a:r>
          </a:p>
          <a:p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Znají statistiku </a:t>
            </a:r>
            <a:r>
              <a:rPr lang="cs-CZ" sz="3200" b="1" dirty="0" smtClean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3200" b="1" dirty="0">
                <a:solidFill>
                  <a:srgbClr val="FFFF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světové války.</a:t>
            </a:r>
          </a:p>
          <a:p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solidFill>
                <a:srgbClr val="FFFF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69094949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1560" y="274638"/>
            <a:ext cx="8075240" cy="5242594"/>
          </a:xfrm>
        </p:spPr>
        <p:txBody>
          <a:bodyPr>
            <a:normAutofit/>
          </a:bodyPr>
          <a:lstStyle/>
          <a:p>
            <a:pPr algn="ctr"/>
            <a:r>
              <a:rPr lang="cs-CZ" sz="96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Světová válka</a:t>
            </a:r>
            <a:endParaRPr lang="cs-CZ" sz="96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84790818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EVROPA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340768"/>
            <a:ext cx="8136904" cy="5112568"/>
          </a:xfrm>
        </p:spPr>
        <p:txBody>
          <a:bodyPr>
            <a:normAutofit/>
          </a:bodyPr>
          <a:lstStyle/>
          <a:p>
            <a:r>
              <a:rPr lang="cs-CZ" sz="3600" b="1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</a:t>
            </a:r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účastnila se většina států světa .</a:t>
            </a:r>
          </a:p>
          <a:p>
            <a:r>
              <a:rPr lang="cs-CZ" sz="3600" b="1" dirty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</a:t>
            </a:r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íce než 60 milion obětí </a:t>
            </a:r>
          </a:p>
          <a:p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Největší válečné střetnutím v dějinách lidstva</a:t>
            </a:r>
          </a:p>
          <a:p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Počátek války –  je datován na 1. září 1939, kdy nacistické Německo napadlo Polsko.</a:t>
            </a:r>
          </a:p>
        </p:txBody>
      </p:sp>
    </p:spTree>
    <p:extLst>
      <p:ext uri="{BB962C8B-B14F-4D97-AF65-F5344CB8AC3E}">
        <p14:creationId xmlns:p14="http://schemas.microsoft.com/office/powerpoint/2010/main" val="291835526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MIMO EVROPU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484784"/>
            <a:ext cx="8424936" cy="4968552"/>
          </a:xfrm>
        </p:spPr>
        <p:txBody>
          <a:bodyPr>
            <a:normAutofit lnSpcReduction="10000"/>
          </a:bodyPr>
          <a:lstStyle/>
          <a:p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 Asii válka začala již dříve: 7. července 1937 Japonsko vpadlo do Číny.</a:t>
            </a:r>
          </a:p>
          <a:p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1940 začalo Severoafrické tažení. (italští vojáci pronikli z </a:t>
            </a:r>
            <a:r>
              <a:rPr lang="cs-CZ" sz="3600" b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Libie</a:t>
            </a:r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do Egypta).</a:t>
            </a:r>
          </a:p>
          <a:p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prosince 1941 vstoupilo do války USA, poté kdy Japonsko napadlo námořní základnu </a:t>
            </a:r>
            <a:r>
              <a:rPr lang="cs-CZ" sz="3600" b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Pearl</a:t>
            </a:r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Harboru</a:t>
            </a:r>
            <a:r>
              <a:rPr lang="cs-CZ" sz="3600" b="1" dirty="0" smtClean="0">
                <a:solidFill>
                  <a:schemeClr val="accent4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  <a:p>
            <a:endParaRPr lang="cs-CZ" b="1" dirty="0" smtClean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096891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9552" y="116632"/>
            <a:ext cx="8153400" cy="1143000"/>
          </a:xfrm>
        </p:spPr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HOLOCAUST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95536" y="1124744"/>
            <a:ext cx="8280920" cy="5733256"/>
          </a:xfrm>
        </p:spPr>
        <p:txBody>
          <a:bodyPr>
            <a:no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Hlavní obětí holocaustu byli Židé.</a:t>
            </a:r>
          </a:p>
          <a:p>
            <a:r>
              <a:rPr lang="cs-CZ" sz="3200" b="1" dirty="0" smtClean="0">
                <a:solidFill>
                  <a:schemeClr val="accent4"/>
                </a:solidFill>
              </a:rPr>
              <a:t>VYHLAZOVACÍ TÁBORY - továrny na smrt“, mající za účel co nejefektivněji zabíjet a likvidovat mrtvá těla lidí dopravovaných za jejich zdi.</a:t>
            </a:r>
          </a:p>
          <a:p>
            <a:r>
              <a:rPr lang="cs-CZ" sz="3200" b="1" dirty="0" smtClean="0">
                <a:solidFill>
                  <a:schemeClr val="accent4"/>
                </a:solidFill>
              </a:rPr>
              <a:t>Vyvražděny byly zhruba dvě třetiny evropských Židů, většinu obětí tvořili Židé z Polska (3 milióny mrtvých). </a:t>
            </a:r>
            <a:endParaRPr lang="cs-CZ" sz="3200" b="1" dirty="0" smtClean="0">
              <a:solidFill>
                <a:schemeClr val="accent4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 smtClean="0">
                <a:solidFill>
                  <a:schemeClr val="accent4"/>
                </a:solidFill>
              </a:rPr>
              <a:t>Za oběť padlo 6 milionů e</a:t>
            </a:r>
            <a:r>
              <a:rPr lang="cs-CZ" sz="3600" b="1" dirty="0" smtClean="0">
                <a:solidFill>
                  <a:schemeClr val="accent4"/>
                </a:solidFill>
              </a:rPr>
              <a:t>vropských židů.</a:t>
            </a:r>
            <a:endParaRPr lang="cs-CZ" sz="36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379714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5400" b="1" dirty="0" smtClean="0">
                <a:solidFill>
                  <a:schemeClr val="accent2"/>
                </a:solidFill>
              </a:rPr>
              <a:t>Konec války</a:t>
            </a:r>
            <a:endParaRPr lang="cs-CZ" sz="5400" b="1" dirty="0">
              <a:solidFill>
                <a:schemeClr val="accent2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00200"/>
            <a:ext cx="8075240" cy="4525963"/>
          </a:xfrm>
        </p:spPr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4"/>
                </a:solidFill>
              </a:rPr>
              <a:t>V </a:t>
            </a:r>
            <a:r>
              <a:rPr lang="cs-CZ" sz="3600" b="1" dirty="0">
                <a:solidFill>
                  <a:schemeClr val="accent4"/>
                </a:solidFill>
              </a:rPr>
              <a:t>Evropě nastal 8. května 1945 kapitulací </a:t>
            </a:r>
            <a:r>
              <a:rPr lang="cs-CZ" sz="3600" b="1" dirty="0" smtClean="0">
                <a:solidFill>
                  <a:schemeClr val="accent4"/>
                </a:solidFill>
              </a:rPr>
              <a:t>Německa.</a:t>
            </a:r>
          </a:p>
          <a:p>
            <a:r>
              <a:rPr lang="cs-CZ" sz="3600" b="1" dirty="0">
                <a:solidFill>
                  <a:schemeClr val="accent4"/>
                </a:solidFill>
              </a:rPr>
              <a:t>Po </a:t>
            </a:r>
            <a:r>
              <a:rPr lang="cs-CZ" sz="3600" b="1" dirty="0" smtClean="0">
                <a:solidFill>
                  <a:schemeClr val="accent4"/>
                </a:solidFill>
              </a:rPr>
              <a:t>svržení </a:t>
            </a:r>
            <a:r>
              <a:rPr lang="cs-CZ" sz="3600" b="1" dirty="0">
                <a:solidFill>
                  <a:schemeClr val="accent4"/>
                </a:solidFill>
              </a:rPr>
              <a:t>atomových bomb na </a:t>
            </a:r>
            <a:r>
              <a:rPr lang="cs-CZ" sz="3600" b="1" dirty="0" smtClean="0">
                <a:solidFill>
                  <a:schemeClr val="accent4"/>
                </a:solidFill>
              </a:rPr>
              <a:t>japonská města </a:t>
            </a:r>
            <a:r>
              <a:rPr lang="cs-CZ" sz="3600" b="1" dirty="0">
                <a:solidFill>
                  <a:schemeClr val="accent4"/>
                </a:solidFill>
              </a:rPr>
              <a:t>Hirošima a Nagasaki kapitulovalo Japonsko 2. září </a:t>
            </a:r>
            <a:r>
              <a:rPr lang="cs-CZ" sz="3600" b="1" dirty="0" smtClean="0">
                <a:solidFill>
                  <a:schemeClr val="accent4"/>
                </a:solidFill>
              </a:rPr>
              <a:t>1945.</a:t>
            </a:r>
            <a:endParaRPr lang="cs-CZ" sz="3600" b="1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487273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chemeClr val="accent2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STATISTIKA</a:t>
            </a:r>
            <a:endParaRPr lang="cs-CZ" sz="5400" b="1" dirty="0">
              <a:solidFill>
                <a:schemeClr val="accent2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Zástupný symbol pro text 6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034680" cy="639762"/>
          </a:xfrm>
        </p:spPr>
        <p:txBody>
          <a:bodyPr>
            <a:normAutofit/>
          </a:bodyPr>
          <a:lstStyle/>
          <a:p>
            <a:pPr algn="ctr"/>
            <a:r>
              <a:rPr lang="cs-CZ" sz="3200" b="1" dirty="0" smtClean="0">
                <a:solidFill>
                  <a:schemeClr val="accent5"/>
                </a:solidFill>
              </a:rPr>
              <a:t>spojenci</a:t>
            </a:r>
            <a:endParaRPr lang="cs-CZ" sz="3200" b="1" dirty="0">
              <a:solidFill>
                <a:schemeClr val="accent5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>
          <a:xfrm>
            <a:off x="467544" y="2564904"/>
            <a:ext cx="4040188" cy="39512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  <a:effectLst/>
              </a:rPr>
              <a:t>Padlí vojáci:</a:t>
            </a:r>
            <a:br>
              <a:rPr lang="cs-CZ" sz="3200" b="1" dirty="0" smtClean="0">
                <a:solidFill>
                  <a:schemeClr val="accent4"/>
                </a:solidFill>
                <a:effectLst/>
              </a:rPr>
            </a:br>
            <a:r>
              <a:rPr lang="cs-CZ" sz="3200" b="1" dirty="0" smtClean="0">
                <a:solidFill>
                  <a:schemeClr val="accent4"/>
                </a:solidFill>
                <a:effectLst/>
              </a:rPr>
              <a:t>přes 14 milionů</a:t>
            </a:r>
            <a:br>
              <a:rPr lang="cs-CZ" sz="3200" b="1" dirty="0" smtClean="0">
                <a:solidFill>
                  <a:schemeClr val="accent4"/>
                </a:solidFill>
                <a:effectLst/>
              </a:rPr>
            </a:br>
            <a:r>
              <a:rPr lang="cs-CZ" sz="3200" b="1" dirty="0" smtClean="0">
                <a:solidFill>
                  <a:schemeClr val="accent4"/>
                </a:solidFill>
                <a:effectLst/>
              </a:rPr>
              <a:t>Civilní oběti:</a:t>
            </a:r>
            <a:br>
              <a:rPr lang="cs-CZ" sz="3200" b="1" dirty="0" smtClean="0">
                <a:solidFill>
                  <a:schemeClr val="accent4"/>
                </a:solidFill>
                <a:effectLst/>
              </a:rPr>
            </a:br>
            <a:r>
              <a:rPr lang="cs-CZ" sz="3200" b="1" dirty="0" smtClean="0">
                <a:solidFill>
                  <a:schemeClr val="accent4"/>
                </a:solidFill>
                <a:effectLst/>
              </a:rPr>
              <a:t>přes 36 milionů</a:t>
            </a:r>
            <a:br>
              <a:rPr lang="cs-CZ" sz="3200" b="1" dirty="0" smtClean="0">
                <a:solidFill>
                  <a:schemeClr val="accent4"/>
                </a:solidFill>
                <a:effectLst/>
              </a:rPr>
            </a:br>
            <a:r>
              <a:rPr lang="cs-CZ" sz="3200" b="1" dirty="0" smtClean="0">
                <a:solidFill>
                  <a:schemeClr val="accent4"/>
                </a:solidFill>
                <a:effectLst/>
              </a:rPr>
              <a:t>Celkové ztráty:</a:t>
            </a:r>
            <a:br>
              <a:rPr lang="cs-CZ" sz="3200" b="1" dirty="0" smtClean="0">
                <a:solidFill>
                  <a:schemeClr val="accent4"/>
                </a:solidFill>
                <a:effectLst/>
              </a:rPr>
            </a:br>
            <a:r>
              <a:rPr lang="cs-CZ" sz="3200" b="1" dirty="0" smtClean="0">
                <a:solidFill>
                  <a:schemeClr val="accent4"/>
                </a:solidFill>
                <a:effectLst/>
              </a:rPr>
              <a:t>přes 50 milionů</a:t>
            </a:r>
            <a:endParaRPr lang="cs-CZ" sz="3200" b="1" dirty="0">
              <a:solidFill>
                <a:schemeClr val="accent4"/>
              </a:solidFill>
            </a:endParaRPr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3"/>
          </p:nvPr>
        </p:nvSpPr>
        <p:spPr>
          <a:xfrm>
            <a:off x="4499992" y="1556792"/>
            <a:ext cx="4330824" cy="639762"/>
          </a:xfrm>
        </p:spPr>
        <p:txBody>
          <a:bodyPr>
            <a:normAutofit fontScale="85000" lnSpcReduction="10000"/>
          </a:bodyPr>
          <a:lstStyle/>
          <a:p>
            <a:r>
              <a:rPr lang="cs-CZ" sz="3200" b="1" dirty="0" smtClean="0">
                <a:solidFill>
                  <a:schemeClr val="accent5"/>
                </a:solidFill>
              </a:rPr>
              <a:t>Hitler, Japonsko a další</a:t>
            </a:r>
            <a:endParaRPr lang="cs-CZ" sz="3200" b="1" dirty="0">
              <a:solidFill>
                <a:schemeClr val="accent5"/>
              </a:solidFill>
            </a:endParaRP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4"/>
          </p:nvPr>
        </p:nvSpPr>
        <p:spPr>
          <a:xfrm>
            <a:off x="4716016" y="2636912"/>
            <a:ext cx="4041775" cy="3951288"/>
          </a:xfrm>
        </p:spPr>
        <p:txBody>
          <a:bodyPr>
            <a:normAutofit/>
          </a:bodyPr>
          <a:lstStyle/>
          <a:p>
            <a:r>
              <a:rPr lang="cs-CZ" sz="3200" b="1" dirty="0" smtClean="0">
                <a:solidFill>
                  <a:schemeClr val="accent4"/>
                </a:solidFill>
              </a:rPr>
              <a:t>Padlí vojáci:</a:t>
            </a:r>
            <a:r>
              <a:rPr lang="cs-CZ" sz="3200" dirty="0" smtClean="0">
                <a:solidFill>
                  <a:schemeClr val="accent4"/>
                </a:solidFill>
              </a:rPr>
              <a:t/>
            </a:r>
            <a:br>
              <a:rPr lang="cs-CZ" sz="3200" dirty="0" smtClean="0">
                <a:solidFill>
                  <a:schemeClr val="accent4"/>
                </a:solidFill>
              </a:rPr>
            </a:br>
            <a:r>
              <a:rPr lang="cs-CZ" sz="3200" dirty="0" smtClean="0">
                <a:solidFill>
                  <a:schemeClr val="accent4"/>
                </a:solidFill>
              </a:rPr>
              <a:t>přes 8 milionů</a:t>
            </a:r>
            <a:br>
              <a:rPr lang="cs-CZ" sz="3200" dirty="0" smtClean="0">
                <a:solidFill>
                  <a:schemeClr val="accent4"/>
                </a:solidFill>
              </a:rPr>
            </a:br>
            <a:r>
              <a:rPr lang="cs-CZ" sz="3200" b="1" dirty="0" smtClean="0">
                <a:solidFill>
                  <a:schemeClr val="accent4"/>
                </a:solidFill>
              </a:rPr>
              <a:t>Civilní oběti:</a:t>
            </a:r>
            <a:r>
              <a:rPr lang="cs-CZ" sz="3200" dirty="0" smtClean="0">
                <a:solidFill>
                  <a:schemeClr val="accent4"/>
                </a:solidFill>
              </a:rPr>
              <a:t/>
            </a:r>
            <a:br>
              <a:rPr lang="cs-CZ" sz="3200" dirty="0" smtClean="0">
                <a:solidFill>
                  <a:schemeClr val="accent4"/>
                </a:solidFill>
              </a:rPr>
            </a:br>
            <a:r>
              <a:rPr lang="cs-CZ" sz="3200" dirty="0" smtClean="0">
                <a:solidFill>
                  <a:schemeClr val="accent4"/>
                </a:solidFill>
              </a:rPr>
              <a:t>přes 4 miliony</a:t>
            </a:r>
            <a:br>
              <a:rPr lang="cs-CZ" sz="3200" dirty="0" smtClean="0">
                <a:solidFill>
                  <a:schemeClr val="accent4"/>
                </a:solidFill>
              </a:rPr>
            </a:br>
            <a:r>
              <a:rPr lang="cs-CZ" sz="3200" b="1" dirty="0" smtClean="0">
                <a:solidFill>
                  <a:schemeClr val="accent4"/>
                </a:solidFill>
              </a:rPr>
              <a:t>Celkové ztráty:</a:t>
            </a:r>
            <a:r>
              <a:rPr lang="cs-CZ" sz="3200" dirty="0" smtClean="0">
                <a:solidFill>
                  <a:schemeClr val="accent4"/>
                </a:solidFill>
              </a:rPr>
              <a:t/>
            </a:r>
            <a:br>
              <a:rPr lang="cs-CZ" sz="3200" dirty="0" smtClean="0">
                <a:solidFill>
                  <a:schemeClr val="accent4"/>
                </a:solidFill>
              </a:rPr>
            </a:br>
            <a:r>
              <a:rPr lang="cs-CZ" sz="3200" dirty="0" smtClean="0">
                <a:solidFill>
                  <a:schemeClr val="accent4"/>
                </a:solidFill>
              </a:rPr>
              <a:t>přes 12 milionů</a:t>
            </a:r>
            <a:endParaRPr lang="cs-CZ" sz="3200" dirty="0">
              <a:solidFill>
                <a:schemeClr val="accent4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1835490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Soubor:Spitfire IIA P7666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60648"/>
            <a:ext cx="8444915" cy="40324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1549" y="501317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stíhačka Královského letectva (RAF)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4488850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Kalac Novembre 194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1988839"/>
            <a:ext cx="7620000" cy="46577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55324" y="764704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Rudá armáda obkličuje německá vojska bojující ve Stalingradu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2417524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Submarine attack (AWM 304949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9632" y="116632"/>
            <a:ext cx="7056784" cy="56924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1043608" y="5780782"/>
            <a:ext cx="7848872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Německá ponorka U-848 napadená spojeneckým letadlem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7232975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Soubor:Soviet Offensive Moscow December 1941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57389" y="1133455"/>
            <a:ext cx="7344816" cy="54792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94420" y="278499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Sovětská protiofenzíva u Moskvy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26679345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oubor:Relitti 2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28045" y="2030991"/>
            <a:ext cx="7620000" cy="432435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620657" y="1052736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Zničený německý tank </a:t>
            </a:r>
            <a:r>
              <a:rPr lang="cs-CZ" sz="3200" b="1" dirty="0" err="1" smtClean="0">
                <a:effectLst/>
              </a:rPr>
              <a:t>Panther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1863035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Hamburg after the 1943 bombing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052736"/>
            <a:ext cx="7581900" cy="57054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11560" y="260648"/>
            <a:ext cx="784887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Vybombardované čtvrti Hamburku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78157936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Approaching Omah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55576" y="1268760"/>
            <a:ext cx="7620000" cy="5457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55576" y="260648"/>
            <a:ext cx="77048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Spojenecká invaze do Normandie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79962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Soubor:B-17 Flying Fortress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27584" y="117042"/>
            <a:ext cx="7143750" cy="55340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827584" y="5805264"/>
            <a:ext cx="7632848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Americké bombardéry B-17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1783127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Nagasakibomb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3568" y="476672"/>
            <a:ext cx="478155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5652120" y="3501008"/>
            <a:ext cx="316835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dirty="0" smtClean="0">
                <a:effectLst/>
              </a:rPr>
              <a:t>Výbuch jaderné bomby nad Nagasaki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389543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Hiroshima aftermath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20" y="260648"/>
            <a:ext cx="8627157" cy="47057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827584" y="5157192"/>
            <a:ext cx="7632848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endParaRPr lang="cs-CZ" sz="3200" dirty="0"/>
          </a:p>
          <a:p>
            <a:pPr algn="ctr"/>
            <a:r>
              <a:rPr lang="cs-CZ" sz="3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Hirošima po atomovém 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útoku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227450808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200">
        <p:dissolve/>
      </p:transition>
    </mc:Choice>
    <mc:Fallback xmlns="">
      <p:transition spd="slow">
        <p:dissolve/>
      </p:transition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88640"/>
            <a:ext cx="7924800" cy="720080"/>
          </a:xfrm>
        </p:spPr>
        <p:txBody>
          <a:bodyPr/>
          <a:lstStyle/>
          <a:p>
            <a:pPr algn="ctr"/>
            <a:r>
              <a:rPr lang="cs-CZ" sz="4800" b="1" dirty="0" smtClean="0">
                <a:solidFill>
                  <a:srgbClr val="6633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4800" b="1" dirty="0">
              <a:solidFill>
                <a:srgbClr val="6633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67544" y="908720"/>
            <a:ext cx="8295456" cy="5688632"/>
          </a:xfrm>
        </p:spPr>
        <p:txBody>
          <a:bodyPr>
            <a:normAutofit lnSpcReduction="10000"/>
          </a:bodyPr>
          <a:lstStyle/>
          <a:p>
            <a:pPr algn="l"/>
            <a:r>
              <a:rPr lang="cs-CZ" sz="1100" dirty="0" err="1"/>
              <a:t>Soubor:Spitfire</a:t>
            </a:r>
            <a:r>
              <a:rPr lang="cs-CZ" sz="1100" dirty="0"/>
              <a:t> IIA P7666.jpg.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1. 2. 2009, 02:48 [cit. 2013-01-31]. Dostupné z: http://cs.wikipedia.org/wiki/Soubor:Spitfire_IIA_P7666.jpg </a:t>
            </a:r>
          </a:p>
          <a:p>
            <a:pPr algn="l"/>
            <a:r>
              <a:rPr lang="cs-CZ" sz="1100" dirty="0" err="1"/>
              <a:t>Soubor:Kalac</a:t>
            </a:r>
            <a:r>
              <a:rPr lang="cs-CZ" sz="1100" dirty="0"/>
              <a:t> </a:t>
            </a:r>
            <a:r>
              <a:rPr lang="cs-CZ" sz="1100" dirty="0" err="1"/>
              <a:t>Novembre</a:t>
            </a:r>
            <a:r>
              <a:rPr lang="cs-CZ" sz="1100" dirty="0"/>
              <a:t> 1942.jpg.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24. 12. 2009, 23:02 [cit. 2013-01-31]. Dostupné z: http://cs.wikipedia.org/wiki/Soubor:Kalac_Novembre_1942.jpg </a:t>
            </a:r>
          </a:p>
          <a:p>
            <a:pPr algn="l"/>
            <a:r>
              <a:rPr lang="cs-CZ" sz="1100" dirty="0" err="1"/>
              <a:t>Soubor:Submarine</a:t>
            </a:r>
            <a:r>
              <a:rPr lang="cs-CZ" sz="1100" dirty="0"/>
              <a:t> </a:t>
            </a:r>
            <a:r>
              <a:rPr lang="cs-CZ" sz="1100" dirty="0" err="1"/>
              <a:t>attack</a:t>
            </a:r>
            <a:r>
              <a:rPr lang="cs-CZ" sz="1100" dirty="0"/>
              <a:t> (AWM 304949).</a:t>
            </a:r>
            <a:r>
              <a:rPr lang="cs-CZ" sz="1100" dirty="0" err="1"/>
              <a:t>jpg</a:t>
            </a:r>
            <a:r>
              <a:rPr lang="cs-CZ" sz="1100" dirty="0"/>
              <a:t>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4. 8. 2007, 18:43, 25. 6. 2010, 16:09 [cit. 2013-01-31]. Dostupné z: http://cs.wikipedia.org/wiki/Soubor:Submarine_attack_(AWM_304949).jpg </a:t>
            </a:r>
          </a:p>
          <a:p>
            <a:pPr algn="l"/>
            <a:r>
              <a:rPr lang="en-US" sz="1100" dirty="0" err="1"/>
              <a:t>Soubor:Soviet</a:t>
            </a:r>
            <a:r>
              <a:rPr lang="en-US" sz="1100" dirty="0"/>
              <a:t> Offensive Moscow December 1941.jpg. In: </a:t>
            </a:r>
            <a:r>
              <a:rPr lang="en-US" sz="1100" i="1" dirty="0"/>
              <a:t>Wikipedia: the free encyclopedia</a:t>
            </a:r>
            <a:r>
              <a:rPr lang="en-US" sz="1100" dirty="0"/>
              <a:t> [online]. San Francisco (CA): Wikimedia Foundation, 13. 10. 2006, 19:37 [cit. 2013-01-31]. </a:t>
            </a:r>
            <a:r>
              <a:rPr lang="en-US" sz="1100" dirty="0" err="1"/>
              <a:t>Dostupné</a:t>
            </a:r>
            <a:r>
              <a:rPr lang="en-US" sz="1100" dirty="0"/>
              <a:t> z: http://cs.wikipedia.org/wiki/Soubor:Soviet_Offensive_Moscow_December_1941.jpg </a:t>
            </a:r>
          </a:p>
          <a:p>
            <a:pPr algn="l"/>
            <a:r>
              <a:rPr lang="cs-CZ" sz="1100" dirty="0" err="1"/>
              <a:t>Soubor:Relitti</a:t>
            </a:r>
            <a:r>
              <a:rPr lang="cs-CZ" sz="1100" dirty="0"/>
              <a:t> 2.jpg.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22. 6. 2010, 19:28 [cit. 2013-01-31]. Dostupné z: http://cs.wikipedia.org/wiki/Soubor:Relitti_2.jpg </a:t>
            </a:r>
          </a:p>
          <a:p>
            <a:pPr algn="l"/>
            <a:r>
              <a:rPr lang="cs-CZ" sz="1100" dirty="0" err="1"/>
              <a:t>Soubor:Hamburg</a:t>
            </a:r>
            <a:r>
              <a:rPr lang="cs-CZ" sz="1100" dirty="0"/>
              <a:t> </a:t>
            </a:r>
            <a:r>
              <a:rPr lang="cs-CZ" sz="1100" dirty="0" err="1"/>
              <a:t>after</a:t>
            </a:r>
            <a:r>
              <a:rPr lang="cs-CZ" sz="1100" dirty="0"/>
              <a:t> </a:t>
            </a:r>
            <a:r>
              <a:rPr lang="cs-CZ" sz="1100" dirty="0" err="1"/>
              <a:t>the</a:t>
            </a:r>
            <a:r>
              <a:rPr lang="cs-CZ" sz="1100" dirty="0"/>
              <a:t> 1943 bombing.jpg.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7. 8. 2005, 16:54 [cit. 2013-01-31]. Dostupné z: http://cs.wikipedia.org/wiki/Soubor:Hamburg_after_the_1943_bombing.jpg </a:t>
            </a:r>
          </a:p>
          <a:p>
            <a:pPr algn="l"/>
            <a:r>
              <a:rPr lang="cs-CZ" sz="1100" dirty="0" err="1"/>
              <a:t>Soubor:Approaching</a:t>
            </a:r>
            <a:r>
              <a:rPr lang="cs-CZ" sz="1100" dirty="0"/>
              <a:t> Omaha.jpg.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3. 4. 2008, 15:11 [cit. 2013-01-31]. Dostupné z: http://cs.wikipedia.org/wiki/Soubor:Approaching_Omaha.jpg </a:t>
            </a:r>
          </a:p>
          <a:p>
            <a:pPr algn="l"/>
            <a:r>
              <a:rPr lang="cs-CZ" sz="1100" dirty="0"/>
              <a:t>Soubor:B-17 </a:t>
            </a:r>
            <a:r>
              <a:rPr lang="cs-CZ" sz="1100" dirty="0" err="1"/>
              <a:t>Flying</a:t>
            </a:r>
            <a:r>
              <a:rPr lang="cs-CZ" sz="1100" dirty="0"/>
              <a:t> Fortress.jpg.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7. 4. 2006, 12:42 [cit. 2013-01-31]. Dostupné z: http://cs.wikipedia.org/wiki/Soubor:B-17_Flying_Fortress.jpg </a:t>
            </a:r>
          </a:p>
          <a:p>
            <a:pPr algn="l"/>
            <a:r>
              <a:rPr lang="cs-CZ" sz="1100" dirty="0" err="1"/>
              <a:t>Soubor:Nagasakibomb.jpg</a:t>
            </a:r>
            <a:r>
              <a:rPr lang="cs-CZ" sz="1100" dirty="0"/>
              <a:t>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21. 12. 2008, 21:32 [cit. 2013-01-31]. Dostupné z: http://cs.wikipedia.org/wiki/Soubor:Nagasakibomb.jpg </a:t>
            </a:r>
          </a:p>
          <a:p>
            <a:pPr algn="l"/>
            <a:r>
              <a:rPr lang="cs-CZ" sz="1100" dirty="0" err="1"/>
              <a:t>Soubor:Hiroshima</a:t>
            </a:r>
            <a:r>
              <a:rPr lang="cs-CZ" sz="1100" dirty="0"/>
              <a:t> </a:t>
            </a:r>
            <a:r>
              <a:rPr lang="cs-CZ" sz="1100" dirty="0" err="1"/>
              <a:t>aftermath.jpgZ</a:t>
            </a:r>
            <a:r>
              <a:rPr lang="cs-CZ" sz="1100" dirty="0"/>
              <a:t> Wikipedie, otevřené encyklopedie. In: </a:t>
            </a:r>
            <a:r>
              <a:rPr lang="cs-CZ" sz="1100" i="1" dirty="0" err="1"/>
              <a:t>Wikipedia</a:t>
            </a:r>
            <a:r>
              <a:rPr lang="cs-CZ" sz="1100" i="1" dirty="0"/>
              <a:t>: </a:t>
            </a:r>
            <a:r>
              <a:rPr lang="cs-CZ" sz="1100" i="1" dirty="0" err="1"/>
              <a:t>the</a:t>
            </a:r>
            <a:r>
              <a:rPr lang="cs-CZ" sz="1100" i="1" dirty="0"/>
              <a:t> free </a:t>
            </a:r>
            <a:r>
              <a:rPr lang="cs-CZ" sz="1100" i="1" dirty="0" err="1"/>
              <a:t>encyclopedia</a:t>
            </a:r>
            <a:r>
              <a:rPr lang="cs-CZ" sz="1100" dirty="0"/>
              <a:t> [online]. San Francisco (CA): </a:t>
            </a:r>
            <a:r>
              <a:rPr lang="cs-CZ" sz="1100" dirty="0" err="1"/>
              <a:t>Wikimedia</a:t>
            </a:r>
            <a:r>
              <a:rPr lang="cs-CZ" sz="1100" dirty="0"/>
              <a:t> </a:t>
            </a:r>
            <a:r>
              <a:rPr lang="cs-CZ" sz="1100" dirty="0" err="1"/>
              <a:t>Foundation</a:t>
            </a:r>
            <a:r>
              <a:rPr lang="cs-CZ" sz="1100" dirty="0"/>
              <a:t>, 30. 3. 2005, 01:58 [cit. 2013-01-31]. Dostupné z: http://cs.wikipedia.org/wiki/Soubor:Hiroshima_aftermath.jpg </a:t>
            </a:r>
          </a:p>
          <a:p>
            <a:pPr algn="l"/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2839201933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image" Target="../media/image1.jpeg"/><Relationship Id="rId4" Type="http://schemas.openxmlformats.org/officeDocument/2006/relationships/image" Target="../media/image4.jpeg"/></Relationships>
</file>

<file path=ppt/theme/theme1.xml><?xml version="1.0" encoding="utf-8"?>
<a:theme xmlns:a="http://schemas.openxmlformats.org/drawingml/2006/main" name="1">
  <a:themeElements>
    <a:clrScheme name="Vlastní 28">
      <a:dk1>
        <a:sysClr val="windowText" lastClr="000000"/>
      </a:dk1>
      <a:lt1>
        <a:srgbClr val="EBA686"/>
      </a:lt1>
      <a:dk2>
        <a:srgbClr val="B13F9A"/>
      </a:dk2>
      <a:lt2>
        <a:srgbClr val="EBA686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lebration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entury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Celebration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blipFill rotWithShape="1">
          <a:blip xmlns:r="http://schemas.openxmlformats.org/officeDocument/2006/relationships" r:embed="rId1">
            <a:duotone>
              <a:schemeClr val="phClr">
                <a:tint val="30000"/>
                <a:satMod val="175000"/>
              </a:schemeClr>
              <a:schemeClr val="phClr">
                <a:shade val="50000"/>
                <a:satMod val="115000"/>
              </a:schemeClr>
            </a:duotone>
          </a:blip>
          <a:tile tx="0" ty="0" sx="80000" sy="80000" flip="none" algn="tl"/>
        </a:blip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innerShdw blurRad="76200">
              <a:srgbClr val="000000">
                <a:alpha val="50000"/>
              </a:srgbClr>
            </a:innerShdw>
          </a:effectLst>
          <a:scene3d>
            <a:camera prst="orthographicFront">
              <a:rot lat="0" lon="0" rev="0"/>
            </a:camera>
            <a:lightRig rig="soft" dir="t">
              <a:rot lat="0" lon="0" rev="7800000"/>
            </a:lightRig>
          </a:scene3d>
          <a:sp3d>
            <a:bevelT w="63500" h="38100" prst="relaxedInset"/>
          </a:sp3d>
        </a:effectStyle>
      </a:effectStyleLst>
      <a:bgFillStyleLst>
        <a:blipFill rotWithShape="1">
          <a:blip xmlns:r="http://schemas.openxmlformats.org/officeDocument/2006/relationships" r:embed="rId2">
            <a:duotone>
              <a:schemeClr val="phClr">
                <a:tint val="80000"/>
                <a:satMod val="300000"/>
                <a:lumMod val="110000"/>
              </a:schemeClr>
              <a:schemeClr val="phClr">
                <a:shade val="50000"/>
                <a:satMod val="130000"/>
                <a:lum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3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  <a:blipFill rotWithShape="1">
          <a:blip xmlns:r="http://schemas.openxmlformats.org/officeDocument/2006/relationships" r:embed="rId4">
            <a:duotone>
              <a:schemeClr val="phClr">
                <a:tint val="80000"/>
                <a:satMod val="115000"/>
              </a:schemeClr>
              <a:schemeClr val="phClr">
                <a:shade val="80000"/>
                <a:satMod val="11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Motiv Oslava</Template>
  <TotalTime>127</TotalTime>
  <Words>755</Words>
  <Application>Microsoft Office PowerPoint</Application>
  <PresentationFormat>Předvádění na obrazovce (4:3)</PresentationFormat>
  <Paragraphs>61</Paragraphs>
  <Slides>19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19</vt:i4>
      </vt:variant>
    </vt:vector>
  </HeadingPairs>
  <TitlesOfParts>
    <vt:vector size="20" baseType="lpstr">
      <vt:lpstr>1</vt:lpstr>
      <vt:lpstr>Prezentace aplikace PowerPoint</vt:lpstr>
      <vt:lpstr>ANOTACE</vt:lpstr>
      <vt:lpstr>2. Světová válka</vt:lpstr>
      <vt:lpstr>EVROPA</vt:lpstr>
      <vt:lpstr>MIMO EVROPU</vt:lpstr>
      <vt:lpstr>HOLOCAUST</vt:lpstr>
      <vt:lpstr>Konec války</vt:lpstr>
      <vt:lpstr>STATISTIKA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1. SVĚTOVÁ VÁLKA</dc:title>
  <dc:creator>MP</dc:creator>
  <cp:lastModifiedBy>profesor</cp:lastModifiedBy>
  <cp:revision>17</cp:revision>
  <dcterms:created xsi:type="dcterms:W3CDTF">2013-01-08T20:36:01Z</dcterms:created>
  <dcterms:modified xsi:type="dcterms:W3CDTF">2013-03-04T13:34:50Z</dcterms:modified>
</cp:coreProperties>
</file>