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8" r:id="rId12"/>
    <p:sldId id="279" r:id="rId13"/>
    <p:sldId id="27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688218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VY_32_INOVACE_1825_DRUHÁ_MOCNINA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Určování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druhých mocnin pomocí tabulek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na </a:t>
            </a:r>
            <a:r>
              <a:rPr lang="cs-CZ" sz="3600" b="1" smtClean="0">
                <a:solidFill>
                  <a:schemeClr val="tx2"/>
                </a:solidFill>
              </a:rPr>
              <a:t>procvičení určování </a:t>
            </a:r>
            <a:r>
              <a:rPr lang="cs-CZ" sz="3600" b="1" dirty="0" smtClean="0">
                <a:solidFill>
                  <a:schemeClr val="tx2"/>
                </a:solidFill>
              </a:rPr>
              <a:t>druhých mocnin pomocí matematicko-fyzikálních tabulek a zopakování základních pojmů.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14. 10. 2013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druhá mocnina, základ mocniny, exponent, umocňování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Druhá mocnina</a:t>
            </a:r>
            <a:r>
              <a:rPr lang="cs-CZ" dirty="0" smtClean="0"/>
              <a:t> </a:t>
            </a:r>
            <a:r>
              <a:rPr lang="cs-CZ" dirty="0" smtClean="0">
                <a:sym typeface="Wingdings" panose="05000000000000000000" pitchFamily="2" charset="2"/>
              </a:rPr>
              <a:t> násobení dvou stejných činitelů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2 . 2 = 2</a:t>
            </a:r>
            <a:r>
              <a:rPr lang="cs-CZ" baseline="30000" dirty="0" smtClean="0">
                <a:solidFill>
                  <a:srgbClr val="FF0000"/>
                </a:solidFill>
                <a:sym typeface="Wingdings" panose="05000000000000000000" pitchFamily="2" charset="2"/>
              </a:rPr>
              <a:t>2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= 4              a . </a:t>
            </a:r>
            <a:r>
              <a:rPr lang="cs-CZ" dirty="0">
                <a:solidFill>
                  <a:srgbClr val="FF0000"/>
                </a:solidFill>
                <a:sym typeface="Wingdings" panose="05000000000000000000" pitchFamily="2" charset="2"/>
              </a:rPr>
              <a:t>a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= a</a:t>
            </a:r>
            <a:r>
              <a:rPr lang="cs-CZ" baseline="30000" dirty="0" smtClean="0">
                <a:solidFill>
                  <a:srgbClr val="FF0000"/>
                </a:solidFill>
                <a:sym typeface="Wingdings" panose="05000000000000000000" pitchFamily="2" charset="2"/>
              </a:rPr>
              <a:t>2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              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základ mocniny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                                                 exponent (mocnitel)</a:t>
            </a:r>
          </a:p>
          <a:p>
            <a:r>
              <a:rPr lang="cs-CZ" b="1" u="sng" dirty="0" smtClean="0">
                <a:sym typeface="Wingdings" panose="05000000000000000000" pitchFamily="2" charset="2"/>
              </a:rPr>
              <a:t>Umocňování</a:t>
            </a:r>
            <a:r>
              <a:rPr lang="cs-CZ" dirty="0" smtClean="0">
                <a:sym typeface="Wingdings" panose="05000000000000000000" pitchFamily="2" charset="2"/>
              </a:rPr>
              <a:t>  </a:t>
            </a:r>
          </a:p>
          <a:p>
            <a:pPr marL="0" indent="0">
              <a:buNone/>
            </a:pP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smtClean="0">
                <a:sym typeface="Wingdings" panose="05000000000000000000" pitchFamily="2" charset="2"/>
              </a:rPr>
              <a:t>       </a:t>
            </a:r>
            <a:r>
              <a:rPr lang="cs-CZ" dirty="0">
                <a:sym typeface="Wingdings" panose="05000000000000000000" pitchFamily="2" charset="2"/>
              </a:rPr>
              <a:t>početní výkon</a:t>
            </a:r>
            <a:endParaRPr lang="cs-CZ" b="1" u="sng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        opakované násobení stejných činitelů</a:t>
            </a:r>
            <a:endParaRPr lang="cs-CZ" b="1" u="sng" dirty="0">
              <a:sym typeface="Wingdings" panose="05000000000000000000" pitchFamily="2" charset="2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932040" y="2972679"/>
            <a:ext cx="9361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6171119" y="2816932"/>
            <a:ext cx="648072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098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Nauč se nazpaměť: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0</a:t>
            </a:r>
            <a:r>
              <a:rPr lang="cs-CZ" baseline="30000" dirty="0" smtClean="0"/>
              <a:t>2</a:t>
            </a:r>
            <a:r>
              <a:rPr lang="cs-CZ" dirty="0" smtClean="0"/>
              <a:t> = 0		8</a:t>
            </a:r>
            <a:r>
              <a:rPr lang="cs-CZ" baseline="30000" dirty="0" smtClean="0"/>
              <a:t>2 </a:t>
            </a:r>
            <a:r>
              <a:rPr lang="cs-CZ" dirty="0" smtClean="0"/>
              <a:t>= 64		</a:t>
            </a:r>
            <a:r>
              <a:rPr lang="cs-CZ" dirty="0" smtClean="0">
                <a:solidFill>
                  <a:srgbClr val="C00000"/>
                </a:solidFill>
              </a:rPr>
              <a:t>16</a:t>
            </a:r>
            <a:r>
              <a:rPr lang="cs-CZ" baseline="30000" dirty="0" smtClean="0">
                <a:solidFill>
                  <a:srgbClr val="C00000"/>
                </a:solidFill>
              </a:rPr>
              <a:t>2</a:t>
            </a:r>
            <a:r>
              <a:rPr lang="cs-CZ" dirty="0" smtClean="0">
                <a:solidFill>
                  <a:srgbClr val="C00000"/>
                </a:solidFill>
              </a:rPr>
              <a:t> = 256</a:t>
            </a:r>
            <a:endParaRPr lang="cs-CZ" baseline="300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baseline="30000" dirty="0" smtClean="0"/>
              <a:t>2 </a:t>
            </a:r>
            <a:r>
              <a:rPr lang="cs-CZ" dirty="0" smtClean="0"/>
              <a:t> = 1		9</a:t>
            </a:r>
            <a:r>
              <a:rPr lang="cs-CZ" baseline="30000" dirty="0" smtClean="0"/>
              <a:t>2 </a:t>
            </a:r>
            <a:r>
              <a:rPr lang="cs-CZ" dirty="0" smtClean="0"/>
              <a:t> = 81		</a:t>
            </a:r>
            <a:r>
              <a:rPr lang="cs-CZ" dirty="0" smtClean="0">
                <a:solidFill>
                  <a:srgbClr val="C00000"/>
                </a:solidFill>
              </a:rPr>
              <a:t>17</a:t>
            </a:r>
            <a:r>
              <a:rPr lang="cs-CZ" baseline="30000" dirty="0" smtClean="0">
                <a:solidFill>
                  <a:srgbClr val="C00000"/>
                </a:solidFill>
              </a:rPr>
              <a:t>2  </a:t>
            </a:r>
            <a:r>
              <a:rPr lang="cs-CZ" dirty="0" smtClean="0">
                <a:solidFill>
                  <a:srgbClr val="C00000"/>
                </a:solidFill>
              </a:rPr>
              <a:t>=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289</a:t>
            </a:r>
            <a:endParaRPr lang="cs-CZ" baseline="300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baseline="30000" dirty="0" smtClean="0"/>
              <a:t>2 </a:t>
            </a:r>
            <a:r>
              <a:rPr lang="cs-CZ" dirty="0" smtClean="0"/>
              <a:t> = 4		10</a:t>
            </a:r>
            <a:r>
              <a:rPr lang="cs-CZ" baseline="30000" dirty="0" smtClean="0"/>
              <a:t>2 </a:t>
            </a:r>
            <a:r>
              <a:rPr lang="cs-CZ" dirty="0" smtClean="0"/>
              <a:t>= 100		</a:t>
            </a:r>
            <a:r>
              <a:rPr lang="cs-CZ" dirty="0" smtClean="0">
                <a:solidFill>
                  <a:srgbClr val="C00000"/>
                </a:solidFill>
              </a:rPr>
              <a:t>18</a:t>
            </a:r>
            <a:r>
              <a:rPr lang="cs-CZ" baseline="30000" dirty="0" smtClean="0">
                <a:solidFill>
                  <a:srgbClr val="C00000"/>
                </a:solidFill>
              </a:rPr>
              <a:t>2 </a:t>
            </a:r>
            <a:r>
              <a:rPr lang="cs-CZ" dirty="0" smtClean="0">
                <a:solidFill>
                  <a:srgbClr val="C00000"/>
                </a:solidFill>
              </a:rPr>
              <a:t> = 324</a:t>
            </a:r>
            <a:endParaRPr lang="cs-CZ" baseline="300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baseline="30000" dirty="0" smtClean="0"/>
              <a:t>2 </a:t>
            </a:r>
            <a:r>
              <a:rPr lang="cs-CZ" dirty="0" smtClean="0"/>
              <a:t> = 9		11</a:t>
            </a:r>
            <a:r>
              <a:rPr lang="cs-CZ" baseline="30000" dirty="0" smtClean="0"/>
              <a:t>2 </a:t>
            </a:r>
            <a:r>
              <a:rPr lang="cs-CZ" dirty="0" smtClean="0"/>
              <a:t> = 121		</a:t>
            </a:r>
            <a:r>
              <a:rPr lang="cs-CZ" dirty="0" smtClean="0">
                <a:solidFill>
                  <a:srgbClr val="C00000"/>
                </a:solidFill>
              </a:rPr>
              <a:t>19</a:t>
            </a:r>
            <a:r>
              <a:rPr lang="cs-CZ" baseline="30000" dirty="0" smtClean="0">
                <a:solidFill>
                  <a:srgbClr val="C00000"/>
                </a:solidFill>
              </a:rPr>
              <a:t>2 </a:t>
            </a:r>
            <a:r>
              <a:rPr lang="cs-CZ" dirty="0" smtClean="0">
                <a:solidFill>
                  <a:srgbClr val="C00000"/>
                </a:solidFill>
              </a:rPr>
              <a:t> = 361</a:t>
            </a:r>
            <a:endParaRPr lang="cs-CZ" baseline="300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4</a:t>
            </a:r>
            <a:r>
              <a:rPr lang="cs-CZ" baseline="30000" dirty="0" smtClean="0"/>
              <a:t>2 </a:t>
            </a:r>
            <a:r>
              <a:rPr lang="cs-CZ" dirty="0" smtClean="0"/>
              <a:t> = 16		12</a:t>
            </a:r>
            <a:r>
              <a:rPr lang="cs-CZ" baseline="30000" dirty="0" smtClean="0"/>
              <a:t>2 </a:t>
            </a:r>
            <a:r>
              <a:rPr lang="cs-CZ" dirty="0" smtClean="0"/>
              <a:t> = 144		</a:t>
            </a:r>
            <a:r>
              <a:rPr lang="cs-CZ" dirty="0" smtClean="0">
                <a:solidFill>
                  <a:srgbClr val="C00000"/>
                </a:solidFill>
              </a:rPr>
              <a:t>20</a:t>
            </a:r>
            <a:r>
              <a:rPr lang="cs-CZ" baseline="30000" dirty="0" smtClean="0">
                <a:solidFill>
                  <a:srgbClr val="C00000"/>
                </a:solidFill>
              </a:rPr>
              <a:t>2 </a:t>
            </a:r>
            <a:r>
              <a:rPr lang="cs-CZ" dirty="0" smtClean="0">
                <a:solidFill>
                  <a:srgbClr val="C00000"/>
                </a:solidFill>
              </a:rPr>
              <a:t> = 400</a:t>
            </a:r>
            <a:endParaRPr lang="cs-CZ" baseline="300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5</a:t>
            </a:r>
            <a:r>
              <a:rPr lang="cs-CZ" baseline="30000" dirty="0" smtClean="0"/>
              <a:t>2 </a:t>
            </a:r>
            <a:r>
              <a:rPr lang="cs-CZ" dirty="0" smtClean="0"/>
              <a:t> = 25		13</a:t>
            </a:r>
            <a:r>
              <a:rPr lang="cs-CZ" baseline="30000" dirty="0" smtClean="0"/>
              <a:t>2 </a:t>
            </a:r>
            <a:r>
              <a:rPr lang="cs-CZ" dirty="0" smtClean="0"/>
              <a:t> = 169</a:t>
            </a:r>
            <a:endParaRPr lang="cs-CZ" baseline="30000" dirty="0"/>
          </a:p>
          <a:p>
            <a:pPr marL="0" indent="0">
              <a:buNone/>
            </a:pPr>
            <a:r>
              <a:rPr lang="cs-CZ" dirty="0" smtClean="0"/>
              <a:t>6</a:t>
            </a:r>
            <a:r>
              <a:rPr lang="cs-CZ" baseline="30000" dirty="0" smtClean="0"/>
              <a:t>2 </a:t>
            </a:r>
            <a:r>
              <a:rPr lang="cs-CZ" dirty="0" smtClean="0"/>
              <a:t> = 36		14</a:t>
            </a:r>
            <a:r>
              <a:rPr lang="cs-CZ" baseline="30000" dirty="0" smtClean="0"/>
              <a:t>2 </a:t>
            </a:r>
            <a:r>
              <a:rPr lang="cs-CZ" dirty="0" smtClean="0"/>
              <a:t> = 196</a:t>
            </a:r>
            <a:endParaRPr lang="cs-CZ" baseline="30000" dirty="0"/>
          </a:p>
          <a:p>
            <a:pPr marL="0" indent="0">
              <a:buNone/>
            </a:pPr>
            <a:r>
              <a:rPr lang="cs-CZ" dirty="0" smtClean="0"/>
              <a:t>7</a:t>
            </a:r>
            <a:r>
              <a:rPr lang="cs-CZ" baseline="30000" dirty="0" smtClean="0"/>
              <a:t>2 </a:t>
            </a:r>
            <a:r>
              <a:rPr lang="cs-CZ" dirty="0" smtClean="0"/>
              <a:t> = 49		15</a:t>
            </a:r>
            <a:r>
              <a:rPr lang="cs-CZ" baseline="30000" dirty="0" smtClean="0"/>
              <a:t>2 </a:t>
            </a:r>
            <a:r>
              <a:rPr lang="cs-CZ" dirty="0" smtClean="0"/>
              <a:t> = 225</a:t>
            </a:r>
            <a:endParaRPr lang="cs-CZ" baseline="30000" dirty="0" smtClean="0"/>
          </a:p>
          <a:p>
            <a:pPr marL="0" indent="0">
              <a:buNone/>
            </a:pPr>
            <a:endParaRPr lang="cs-CZ" baseline="30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8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v tabulce čísla, která jsou druhými mocninami přirozených čísel: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5252797"/>
              </p:ext>
            </p:extLst>
          </p:nvPr>
        </p:nvGraphicFramePr>
        <p:xfrm>
          <a:off x="457200" y="1600200"/>
          <a:ext cx="82296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39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49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55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72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81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96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4293096"/>
            <a:ext cx="1351723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Vybraná čísla  rozepiš jako druhou </a:t>
            </a:r>
          </a:p>
          <a:p>
            <a:r>
              <a:rPr lang="cs-CZ" sz="4000" dirty="0" smtClean="0"/>
              <a:t>        mocninu přirozeného čísla.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0290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628800"/>
            <a:ext cx="525658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 = 1</a:t>
            </a:r>
            <a:r>
              <a:rPr lang="cs-CZ" baseline="30000" dirty="0" smtClean="0"/>
              <a:t>2		</a:t>
            </a:r>
            <a:r>
              <a:rPr lang="cs-CZ" dirty="0" smtClean="0"/>
              <a:t>49 = 7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4 = 2</a:t>
            </a:r>
            <a:r>
              <a:rPr lang="cs-CZ" baseline="30000" dirty="0" smtClean="0"/>
              <a:t>2                              </a:t>
            </a:r>
            <a:r>
              <a:rPr lang="cs-CZ" dirty="0" smtClean="0"/>
              <a:t>64 = 8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 = 3</a:t>
            </a:r>
            <a:r>
              <a:rPr lang="cs-CZ" baseline="30000" dirty="0" smtClean="0"/>
              <a:t>2</a:t>
            </a:r>
            <a:r>
              <a:rPr lang="cs-CZ" dirty="0" smtClean="0"/>
              <a:t>		81 = 9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16 = 4</a:t>
            </a:r>
            <a:r>
              <a:rPr lang="cs-CZ" baseline="30000" dirty="0" smtClean="0"/>
              <a:t>2</a:t>
            </a:r>
            <a:r>
              <a:rPr lang="cs-CZ" dirty="0" smtClean="0"/>
              <a:t>		100 = 10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25 = 5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36 = </a:t>
            </a:r>
            <a:r>
              <a:rPr lang="cs-CZ" dirty="0"/>
              <a:t>6</a:t>
            </a:r>
            <a:r>
              <a:rPr lang="cs-CZ" baseline="30000" dirty="0"/>
              <a:t>2 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63434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Pomocí tabulek nebo násobením urči druhé mocniny čísel: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17, 21, 29, 38, 112, 578, 997</a:t>
            </a:r>
            <a:endParaRPr lang="cs-CZ" sz="5400" dirty="0"/>
          </a:p>
        </p:txBody>
      </p:sp>
      <p:pic>
        <p:nvPicPr>
          <p:cNvPr id="1026" name="Picture 2" descr="C:\Users\profesor\AppData\Local\Microsoft\Windows\Temporary Internet Files\Content.IE5\N2JUKN2C\MP9004387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123" y="2852936"/>
            <a:ext cx="439309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674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druhou mocninu desetinných čísel a čísel větších než 1000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! Nezapomeň, že v případě víceciferných čísel musíš před umocňováním z tabulek </a:t>
            </a:r>
            <a:r>
              <a:rPr lang="cs-CZ" u="sng" dirty="0" smtClean="0">
                <a:solidFill>
                  <a:srgbClr val="C00000"/>
                </a:solidFill>
              </a:rPr>
              <a:t>zaokrouhlit na 3 platné číslice!!!</a:t>
            </a:r>
          </a:p>
          <a:p>
            <a:pPr marL="0" indent="0">
              <a:buNone/>
            </a:pPr>
            <a:endParaRPr lang="cs-CZ" u="sng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0,38</a:t>
            </a:r>
            <a:r>
              <a:rPr lang="cs-CZ" baseline="30000" dirty="0" smtClean="0"/>
              <a:t>2</a:t>
            </a:r>
            <a:r>
              <a:rPr lang="cs-CZ" dirty="0" smtClean="0"/>
              <a:t>      0,214</a:t>
            </a:r>
            <a:r>
              <a:rPr lang="cs-CZ" baseline="30000" dirty="0" smtClean="0"/>
              <a:t>2</a:t>
            </a:r>
            <a:r>
              <a:rPr lang="cs-CZ" dirty="0" smtClean="0"/>
              <a:t>    82,91</a:t>
            </a:r>
            <a:r>
              <a:rPr lang="cs-CZ" baseline="30000" dirty="0" smtClean="0"/>
              <a:t>2</a:t>
            </a:r>
            <a:r>
              <a:rPr lang="cs-CZ" dirty="0" smtClean="0"/>
              <a:t>    198,67</a:t>
            </a:r>
            <a:r>
              <a:rPr lang="cs-CZ" baseline="30000" dirty="0" smtClean="0"/>
              <a:t>2</a:t>
            </a:r>
            <a:r>
              <a:rPr lang="cs-CZ" dirty="0" smtClean="0"/>
              <a:t>    3,67</a:t>
            </a:r>
            <a:r>
              <a:rPr lang="cs-CZ" baseline="30000" dirty="0" smtClean="0"/>
              <a:t>2    </a:t>
            </a:r>
            <a:r>
              <a:rPr lang="cs-CZ" dirty="0" smtClean="0"/>
              <a:t>1,235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 algn="ctr">
              <a:buNone/>
            </a:pPr>
            <a:endParaRPr lang="cs-CZ" baseline="30000" dirty="0"/>
          </a:p>
          <a:p>
            <a:pPr marL="0" indent="0" algn="ctr">
              <a:buNone/>
            </a:pPr>
            <a:r>
              <a:rPr lang="cs-CZ" dirty="0" smtClean="0"/>
              <a:t>1530</a:t>
            </a:r>
            <a:r>
              <a:rPr lang="cs-CZ" baseline="30000" dirty="0" smtClean="0"/>
              <a:t>2</a:t>
            </a:r>
            <a:r>
              <a:rPr lang="cs-CZ" dirty="0" smtClean="0"/>
              <a:t>    2400</a:t>
            </a:r>
            <a:r>
              <a:rPr lang="cs-CZ" baseline="30000" dirty="0" smtClean="0"/>
              <a:t>2</a:t>
            </a:r>
            <a:r>
              <a:rPr lang="cs-CZ" dirty="0" smtClean="0"/>
              <a:t>    1234</a:t>
            </a:r>
            <a:r>
              <a:rPr lang="cs-CZ" baseline="30000" dirty="0" smtClean="0"/>
              <a:t>2</a:t>
            </a:r>
            <a:r>
              <a:rPr lang="cs-CZ" dirty="0" smtClean="0"/>
              <a:t>    3040</a:t>
            </a:r>
            <a:r>
              <a:rPr lang="cs-CZ" baseline="30000" dirty="0" smtClean="0"/>
              <a:t>2</a:t>
            </a:r>
            <a:r>
              <a:rPr lang="cs-CZ" dirty="0" smtClean="0"/>
              <a:t>    15670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! Umocňováním na druhou se nám zdvojnásobuje počet desetinných míst a také počet nul !!!</a:t>
            </a:r>
          </a:p>
          <a:p>
            <a:pPr marL="0" indent="0">
              <a:buNone/>
            </a:pPr>
            <a:r>
              <a:rPr lang="cs-CZ" baseline="30000" dirty="0"/>
              <a:t> </a:t>
            </a:r>
            <a:r>
              <a:rPr lang="cs-CZ" baseline="30000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2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0,144 4</a:t>
            </a:r>
          </a:p>
          <a:p>
            <a:pPr marL="0" indent="0">
              <a:buNone/>
            </a:pPr>
            <a:r>
              <a:rPr lang="cs-CZ" dirty="0" smtClean="0"/>
              <a:t>0,045 796</a:t>
            </a:r>
          </a:p>
          <a:p>
            <a:pPr marL="0" indent="0">
              <a:buNone/>
            </a:pPr>
            <a:r>
              <a:rPr lang="cs-CZ" dirty="0" smtClean="0"/>
              <a:t>6 872,41  </a:t>
            </a:r>
            <a:r>
              <a:rPr lang="cs-CZ" dirty="0" smtClean="0">
                <a:sym typeface="Wingdings" panose="05000000000000000000" pitchFamily="2" charset="2"/>
              </a:rPr>
              <a:t>  (82,91 zaokrouhlíme na 82,9)</a:t>
            </a: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39 601     (198,67 zaokrouhlíme na 199)</a:t>
            </a: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13,468 9</a:t>
            </a: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1,537 6    (1,235 zaokrouhlíme na 1,24)</a:t>
            </a:r>
          </a:p>
          <a:p>
            <a:pPr marL="0" indent="0">
              <a:buNone/>
            </a:pPr>
            <a:r>
              <a:rPr lang="cs-CZ" dirty="0" smtClean="0"/>
              <a:t>2 340 900</a:t>
            </a:r>
          </a:p>
          <a:p>
            <a:pPr marL="0" indent="0">
              <a:buNone/>
            </a:pPr>
            <a:r>
              <a:rPr lang="cs-CZ" dirty="0" smtClean="0"/>
              <a:t>5 760 000</a:t>
            </a:r>
          </a:p>
          <a:p>
            <a:pPr marL="0" indent="0">
              <a:buNone/>
            </a:pPr>
            <a:r>
              <a:rPr lang="cs-CZ" dirty="0" smtClean="0"/>
              <a:t>1 512 900 (1 234 zaokrouhlíme na 1 230)</a:t>
            </a:r>
          </a:p>
          <a:p>
            <a:pPr marL="0" indent="0">
              <a:buNone/>
            </a:pPr>
            <a:r>
              <a:rPr lang="cs-CZ" dirty="0" smtClean="0"/>
              <a:t>9 241 600</a:t>
            </a:r>
          </a:p>
          <a:p>
            <a:pPr marL="0" indent="0">
              <a:buNone/>
            </a:pPr>
            <a:r>
              <a:rPr lang="cs-CZ" dirty="0" smtClean="0"/>
              <a:t>246 490 000  (15 670 zaokrouhlíme na 15 700)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C:\Users\profesor\AppData\Local\Microsoft\Windows\Temporary Internet Files\Content.IE5\EBJTG7ZE\MP9003900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96752"/>
            <a:ext cx="260908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21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Výpočtem ověř správnost rovností: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1</a:t>
            </a:r>
            <a:r>
              <a:rPr lang="cs-CZ" baseline="30000" dirty="0" smtClean="0"/>
              <a:t>2</a:t>
            </a:r>
            <a:r>
              <a:rPr lang="cs-CZ" dirty="0" smtClean="0"/>
              <a:t> + 2</a:t>
            </a:r>
            <a:r>
              <a:rPr lang="cs-CZ" baseline="30000" dirty="0" smtClean="0"/>
              <a:t>2</a:t>
            </a:r>
            <a:r>
              <a:rPr lang="cs-CZ" dirty="0" smtClean="0"/>
              <a:t> + 3</a:t>
            </a:r>
            <a:r>
              <a:rPr lang="cs-CZ" baseline="30000" dirty="0" smtClean="0"/>
              <a:t>2</a:t>
            </a:r>
            <a:r>
              <a:rPr lang="cs-CZ" dirty="0" smtClean="0"/>
              <a:t> + 4</a:t>
            </a:r>
            <a:r>
              <a:rPr lang="cs-CZ" baseline="30000" dirty="0" smtClean="0"/>
              <a:t>2</a:t>
            </a:r>
            <a:r>
              <a:rPr lang="cs-CZ" dirty="0" smtClean="0"/>
              <a:t> + 6</a:t>
            </a:r>
            <a:r>
              <a:rPr lang="cs-CZ" baseline="30000" dirty="0" smtClean="0"/>
              <a:t>2</a:t>
            </a:r>
            <a:r>
              <a:rPr lang="cs-CZ" dirty="0" smtClean="0"/>
              <a:t> + 7</a:t>
            </a:r>
            <a:r>
              <a:rPr lang="cs-CZ" baseline="30000" dirty="0" smtClean="0"/>
              <a:t>2</a:t>
            </a:r>
            <a:r>
              <a:rPr lang="cs-CZ" dirty="0" smtClean="0"/>
              <a:t> + 9</a:t>
            </a:r>
            <a:r>
              <a:rPr lang="cs-CZ" baseline="30000" dirty="0" smtClean="0"/>
              <a:t>2</a:t>
            </a:r>
            <a:r>
              <a:rPr lang="cs-CZ" dirty="0" smtClean="0"/>
              <a:t> = 14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r>
              <a:rPr lang="cs-CZ" baseline="30000" dirty="0" smtClean="0"/>
              <a:t> </a:t>
            </a:r>
            <a:r>
              <a:rPr lang="cs-CZ" dirty="0" smtClean="0"/>
              <a:t>  </a:t>
            </a:r>
            <a:r>
              <a:rPr lang="cs-CZ" baseline="30000" dirty="0" smtClean="0"/>
              <a:t>   </a:t>
            </a:r>
            <a:r>
              <a:rPr lang="cs-CZ" dirty="0" smtClean="0"/>
              <a:t>1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6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8</a:t>
            </a:r>
            <a:r>
              <a:rPr lang="cs-CZ" baseline="30000" dirty="0" smtClean="0"/>
              <a:t>2</a:t>
            </a:r>
            <a:r>
              <a:rPr lang="cs-CZ" dirty="0" smtClean="0"/>
              <a:t> = 2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4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9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baseline="30000" dirty="0" smtClean="0"/>
              <a:t> </a:t>
            </a:r>
            <a:r>
              <a:rPr lang="cs-CZ" dirty="0" smtClean="0"/>
              <a:t>O kolik se od sebe liší výsledky druhých                         mocnin čísel 5,7 a 5,9?</a:t>
            </a:r>
          </a:p>
          <a:p>
            <a:pPr marL="0" indent="0">
              <a:buNone/>
            </a:pPr>
            <a:r>
              <a:rPr lang="cs-CZ" dirty="0" smtClean="0"/>
              <a:t>3.  Urči druhou mocninu čísla 44, k výsledku přičti druhou mocninu součinu 2 a 3. Vyjde ti rok, ve kterém se narodil hokejista Jaromír Jágr. </a:t>
            </a:r>
            <a:endParaRPr lang="cs-CZ" dirty="0"/>
          </a:p>
        </p:txBody>
      </p:sp>
      <p:pic>
        <p:nvPicPr>
          <p:cNvPr id="5122" name="Picture 2" descr="C:\Users\profesor\AppData\Local\Microsoft\Windows\Temporary Internet Files\Content.IE5\JP5GCROC\MP90042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68760"/>
            <a:ext cx="1907704" cy="198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655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1 + 4 + 9 + 16 + 36 + 49 + 81 = 196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14</a:t>
            </a:r>
            <a:r>
              <a:rPr lang="cs-CZ" baseline="30000" dirty="0" smtClean="0"/>
              <a:t>2</a:t>
            </a:r>
            <a:r>
              <a:rPr lang="cs-CZ" dirty="0" smtClean="0"/>
              <a:t> = 196     rovnost platí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1 + 36 + 64 = 101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4 + 16 + 81 = 101    rovnost platí</a:t>
            </a:r>
          </a:p>
          <a:p>
            <a:pPr marL="0" indent="0">
              <a:buNone/>
            </a:pPr>
            <a:r>
              <a:rPr lang="cs-CZ" dirty="0" smtClean="0"/>
              <a:t>2. 34,81 – 32,49 = 2,32</a:t>
            </a:r>
          </a:p>
          <a:p>
            <a:pPr marL="0" indent="0">
              <a:buNone/>
            </a:pPr>
            <a:r>
              <a:rPr lang="cs-CZ" dirty="0" smtClean="0"/>
              <a:t>3.  1 936 + (2.3)</a:t>
            </a:r>
            <a:r>
              <a:rPr lang="cs-CZ" baseline="30000" dirty="0" smtClean="0"/>
              <a:t>2</a:t>
            </a:r>
            <a:r>
              <a:rPr lang="cs-CZ" dirty="0" smtClean="0"/>
              <a:t> = 1 936 + 36 = 1 972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Jaromír Jágr se narodil 15.února </a:t>
            </a:r>
            <a:r>
              <a:rPr lang="cs-CZ" b="1" dirty="0" smtClean="0"/>
              <a:t>1972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6948264" y="2564904"/>
            <a:ext cx="1706488" cy="16344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260648"/>
            <a:ext cx="8229600" cy="1143000"/>
          </a:xfrm>
        </p:spPr>
        <p:txBody>
          <a:bodyPr/>
          <a:lstStyle/>
          <a:p>
            <a:r>
              <a:rPr lang="cs-CZ" dirty="0" smtClean="0"/>
              <a:t>Slovní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484784"/>
            <a:ext cx="8229600" cy="475252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Čtvercové hřiště má stranu délky 130 m. Urči plochu hřiště v 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Strana čtvercové desky měří 5 cm, druhá čtvercová deska má stranu dvakrát větší. Kolikrát je obsah druhé desky větší než obsah první desky?</a:t>
            </a:r>
            <a:endParaRPr lang="cs-CZ" dirty="0"/>
          </a:p>
        </p:txBody>
      </p:sp>
      <p:pic>
        <p:nvPicPr>
          <p:cNvPr id="3075" name="Picture 3" descr="C:\Users\profesor\AppData\Local\Microsoft\Windows\Temporary Internet Files\Content.IE5\JP5GCROC\MP9004243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102069"/>
            <a:ext cx="338437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544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2010, </a:t>
            </a:r>
            <a:r>
              <a:rPr lang="cs-CZ" dirty="0" smtClean="0"/>
              <a:t>Klipart</a:t>
            </a:r>
          </a:p>
          <a:p>
            <a:r>
              <a:rPr lang="cs-CZ" dirty="0"/>
              <a:t>http://cs.wikipedia.org/wiki/Jarom%C3%ADr_J%C3%A1gr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1220</TotalTime>
  <Words>516</Words>
  <Application>Microsoft Office PowerPoint</Application>
  <PresentationFormat>Předvádění na obrazovce (4:3)</PresentationFormat>
  <Paragraphs>119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Prezentace aplikace PowerPoint</vt:lpstr>
      <vt:lpstr>Základní pojmy</vt:lpstr>
      <vt:lpstr>Nauč se nazpaměť:</vt:lpstr>
      <vt:lpstr>Vyber v tabulce čísla, která jsou druhými mocninami přirozených čísel:</vt:lpstr>
      <vt:lpstr>Řešení:</vt:lpstr>
      <vt:lpstr>Pomocí tabulek nebo násobením urči druhé mocniny čísel:</vt:lpstr>
      <vt:lpstr>Urči druhou mocninu desetinných čísel a čísel větších než 1000 :</vt:lpstr>
      <vt:lpstr>Řešení:</vt:lpstr>
      <vt:lpstr>Zajímavosti:</vt:lpstr>
      <vt:lpstr>Výsledky:</vt:lpstr>
      <vt:lpstr>Slovní úlohy: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139</cp:revision>
  <dcterms:created xsi:type="dcterms:W3CDTF">2013-03-11T16:19:20Z</dcterms:created>
  <dcterms:modified xsi:type="dcterms:W3CDTF">2013-12-12T20:37:25Z</dcterms:modified>
</cp:coreProperties>
</file>