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7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BF4359-A68A-47DE-B2C0-55056A299601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6A677E8-A378-4371-B3A7-B46FC3EA72BE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4359-A68A-47DE-B2C0-55056A299601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677E8-A378-4371-B3A7-B46FC3EA7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4359-A68A-47DE-B2C0-55056A299601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677E8-A378-4371-B3A7-B46FC3EA7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4359-A68A-47DE-B2C0-55056A299601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677E8-A378-4371-B3A7-B46FC3EA7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4359-A68A-47DE-B2C0-55056A299601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677E8-A378-4371-B3A7-B46FC3EA7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4359-A68A-47DE-B2C0-55056A299601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677E8-A378-4371-B3A7-B46FC3EA7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4359-A68A-47DE-B2C0-55056A299601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677E8-A378-4371-B3A7-B46FC3EA7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4359-A68A-47DE-B2C0-55056A299601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677E8-A378-4371-B3A7-B46FC3EA7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4359-A68A-47DE-B2C0-55056A299601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677E8-A378-4371-B3A7-B46FC3EA7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4359-A68A-47DE-B2C0-55056A299601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677E8-A378-4371-B3A7-B46FC3EA7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F4359-A68A-47DE-B2C0-55056A299601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677E8-A378-4371-B3A7-B46FC3EA7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CBF4359-A68A-47DE-B2C0-55056A299601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C6A677E8-A378-4371-B3A7-B46FC3EA72B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7983047"/>
              </p:ext>
            </p:extLst>
          </p:nvPr>
        </p:nvGraphicFramePr>
        <p:xfrm>
          <a:off x="611561" y="2636914"/>
          <a:ext cx="8136903" cy="39174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61675"/>
                <a:gridCol w="5575228"/>
              </a:tblGrid>
              <a:tr h="4631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31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Autor: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31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VY_32_INOVACE_472_PAMÁTNÁ_MÍSTA_2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35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Téma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Seznámení</a:t>
                      </a:r>
                      <a:r>
                        <a:rPr lang="cs-CZ" sz="2400" baseline="0" dirty="0" smtClean="0">
                          <a:effectLst/>
                        </a:rPr>
                        <a:t> s nejdůležitějšími historickými událostmi naší země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9552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</a:t>
                      </a:r>
                      <a:r>
                        <a:rPr lang="cs-CZ" sz="2400" b="1" dirty="0">
                          <a:effectLst/>
                        </a:rPr>
                        <a:t>2975</a:t>
                      </a:r>
                      <a:endParaRPr lang="cs-CZ" sz="2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975" y="476672"/>
            <a:ext cx="601836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10656888" y="3467100"/>
            <a:ext cx="1506537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3099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525963"/>
          </a:xfrm>
        </p:spPr>
        <p:txBody>
          <a:bodyPr/>
          <a:lstStyle/>
          <a:p>
            <a:r>
              <a:rPr lang="cs-CZ" dirty="0" smtClean="0"/>
              <a:t>Tato prezentace slouží k výkladu látky v předmětu </a:t>
            </a:r>
          </a:p>
          <a:p>
            <a:pPr indent="0">
              <a:buNone/>
            </a:pPr>
            <a:r>
              <a:rPr lang="cs-CZ" dirty="0" smtClean="0"/>
              <a:t>    člověk a jeho svět ve 4. ročníku.</a:t>
            </a:r>
          </a:p>
          <a:p>
            <a:r>
              <a:rPr lang="cs-CZ" dirty="0" smtClean="0"/>
              <a:t>Žáci se seznámí s památnými místy, které připomínají     </a:t>
            </a:r>
          </a:p>
          <a:p>
            <a:pPr indent="0">
              <a:buNone/>
            </a:pPr>
            <a:r>
              <a:rPr lang="cs-CZ" dirty="0" smtClean="0"/>
              <a:t>   důležité události naší historie.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4497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1" y="1414589"/>
            <a:ext cx="8174995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Datum vytvoření</a:t>
            </a:r>
            <a:r>
              <a:rPr lang="cs-CZ" sz="2800" dirty="0" smtClean="0"/>
              <a:t>:  29.1.2012</a:t>
            </a:r>
          </a:p>
          <a:p>
            <a:endParaRPr lang="cs-CZ" sz="2800" dirty="0"/>
          </a:p>
          <a:p>
            <a:r>
              <a:rPr lang="cs-CZ" sz="2800" b="1" dirty="0" smtClean="0"/>
              <a:t>Klíčová slova: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amátná místa, historie, pověsti,  Pražský hrad, 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atedrála sv. Víta, korunovační klenoty</a:t>
            </a:r>
            <a:r>
              <a:rPr lang="cs-CZ" sz="2800" dirty="0"/>
              <a:t>,</a:t>
            </a:r>
            <a:r>
              <a:rPr lang="cs-CZ" sz="2800" dirty="0" smtClean="0"/>
              <a:t> Vyšehradský </a:t>
            </a:r>
          </a:p>
          <a:p>
            <a:r>
              <a:rPr lang="cs-CZ" sz="2800" dirty="0" smtClean="0"/>
              <a:t>Slavín, bitva na </a:t>
            </a:r>
            <a:r>
              <a:rPr lang="cs-CZ" sz="2800" smtClean="0"/>
              <a:t>Bílé hoře </a:t>
            </a: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82049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Památná místa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Jsou to taková místa, která nám připomínají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důležité události naší historie.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8988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Pražský hrad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496944" cy="5400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Je nejvýznamnější český hrad.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Od 9. stol býval sídlem českých knížat, později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králů.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Od roku 1918 je sídlem prezidenta republiky.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Je jeden z největších hradních komplexů na světě.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Součástí hradu je Katedrála svatého Víta – tradiční    </a:t>
            </a:r>
          </a:p>
          <a:p>
            <a:pPr indent="0">
              <a:buNone/>
            </a:pPr>
            <a:r>
              <a:rPr lang="cs-CZ" dirty="0" smtClean="0"/>
              <a:t>     místo korunovací českých králů.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Jsou zde pochováni mnozí čeští panovníci,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biskupové a arcibiskupové i někteří čeští světci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a šlechtici.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Jsou zde uloženy korunovační klenoty.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01258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942975"/>
            <a:ext cx="7620000" cy="497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46925" y="215062"/>
            <a:ext cx="27109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Pražský hrad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39790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627" y="119133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0495" y="6021288"/>
            <a:ext cx="80842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Prezidentský balkón na nádvoří pražského hradu.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10740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404664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41499" y="5793935"/>
            <a:ext cx="51203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Interiér Katedrály svatého Víta.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41091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Vyšehrad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Je historické opevnění na skále nad pravým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břehem řeky Vltavy.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Váže se k němu řada pověstí.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Vznikl jako knížecí hradiště a sídlil zde náš první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král Vratislav I.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Pověst vypráví, že Vyšehrad nechal postavit kníže Krok, když hledal bezpečnější sídlo. Po jeho smrti zde vládla jeho dcera Libuše.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7778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1880" y="26094"/>
            <a:ext cx="18087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Vyšehrad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735797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Vyšehradský Slavín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endParaRPr lang="cs-CZ" sz="1600" b="1" dirty="0" smtClean="0"/>
          </a:p>
          <a:p>
            <a:pPr>
              <a:buFont typeface="Wingdings" pitchFamily="2" charset="2"/>
              <a:buChar char="v"/>
            </a:pPr>
            <a:r>
              <a:rPr lang="cs-CZ" sz="3000" dirty="0" smtClean="0"/>
              <a:t>Vyšehradský hřbitov je od 19. století </a:t>
            </a:r>
          </a:p>
          <a:p>
            <a:pPr marL="109728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pohřebiště nejvýznamnějších českých </a:t>
            </a:r>
          </a:p>
          <a:p>
            <a:pPr marL="109728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osobností a jejich rodin.</a:t>
            </a:r>
          </a:p>
          <a:p>
            <a:pPr>
              <a:buFont typeface="Wingdings" pitchFamily="2" charset="2"/>
              <a:buChar char="v"/>
            </a:pPr>
            <a:r>
              <a:rPr lang="cs-CZ" sz="3000" dirty="0" smtClean="0"/>
              <a:t>Na východní straně se nalézá společná </a:t>
            </a:r>
          </a:p>
          <a:p>
            <a:pPr marL="109728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hrobka nejvýznamnějších osobností  </a:t>
            </a:r>
          </a:p>
          <a:p>
            <a:pPr marL="109728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                   </a:t>
            </a:r>
            <a:r>
              <a:rPr lang="cs-CZ" sz="3000" dirty="0" smtClean="0">
                <a:solidFill>
                  <a:srgbClr val="FF0000"/>
                </a:solidFill>
              </a:rPr>
              <a:t> </a:t>
            </a:r>
            <a:r>
              <a:rPr lang="cs-CZ" sz="3000" b="1" dirty="0" smtClean="0">
                <a:solidFill>
                  <a:srgbClr val="FF0000"/>
                </a:solidFill>
              </a:rPr>
              <a:t>Slavín.</a:t>
            </a:r>
          </a:p>
          <a:p>
            <a:pPr>
              <a:buFont typeface="Wingdings" pitchFamily="2" charset="2"/>
              <a:buChar char="v"/>
            </a:pPr>
            <a:r>
              <a:rPr lang="cs-CZ" sz="3000" dirty="0" smtClean="0"/>
              <a:t>Jsou zde pochováni naši nejvýznamnější </a:t>
            </a:r>
          </a:p>
          <a:p>
            <a:pPr marL="109728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skladatelé, spisovatelé, zpěváci, dirigenti, </a:t>
            </a:r>
          </a:p>
          <a:p>
            <a:pPr marL="109728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klavíristé, houslisté, vědci, politikové, </a:t>
            </a:r>
          </a:p>
          <a:p>
            <a:pPr marL="109728" indent="0">
              <a:buNone/>
            </a:pPr>
            <a:r>
              <a:rPr lang="cs-CZ" sz="3000" dirty="0" smtClean="0"/>
              <a:t>   architekti, sportovci, malíři, ……</a:t>
            </a:r>
            <a:endParaRPr lang="cs-CZ" sz="3000" dirty="0"/>
          </a:p>
          <a:p>
            <a:endParaRPr lang="cs-CZ" sz="3000" b="1" dirty="0" smtClean="0"/>
          </a:p>
          <a:p>
            <a:endParaRPr lang="cs-CZ" sz="3000" b="1" dirty="0"/>
          </a:p>
          <a:p>
            <a:endParaRPr lang="cs-CZ" sz="3000" b="1" dirty="0" smtClean="0"/>
          </a:p>
          <a:p>
            <a:endParaRPr lang="cs-CZ" sz="3000" b="1" dirty="0"/>
          </a:p>
          <a:p>
            <a:endParaRPr lang="cs-CZ" sz="3000" b="1" dirty="0" smtClean="0"/>
          </a:p>
          <a:p>
            <a:endParaRPr lang="cs-CZ" sz="3000" b="1" dirty="0"/>
          </a:p>
          <a:p>
            <a:endParaRPr lang="cs-CZ" sz="1600" b="1" dirty="0" smtClean="0"/>
          </a:p>
          <a:p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2821546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851920" y="5877272"/>
            <a:ext cx="12362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Slavín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4310" y="476672"/>
            <a:ext cx="6834336" cy="5125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9581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Bílá hora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Je místo, kde došlo roku 1620 k rozhodující bitvě.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Čeští páni byli poraženi vojskem habsburského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císaře a český národ ztratil na dlouhá tři století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svou svobodu.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6953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4873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0503" y="5498068"/>
            <a:ext cx="81229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Temeno návrší bitevního pole s památní mohylou </a:t>
            </a:r>
          </a:p>
          <a:p>
            <a:r>
              <a:rPr lang="cs-CZ" sz="2800" dirty="0" smtClean="0"/>
              <a:t>bitvy na Bílé hoře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392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ctr"/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1400" dirty="0" smtClean="0"/>
              <a:t>STEFAN </a:t>
            </a:r>
            <a:r>
              <a:rPr lang="cs-CZ" sz="1400" dirty="0"/>
              <a:t>BAUER, HTTP://WWW.FERRAS.AT. </a:t>
            </a:r>
            <a:r>
              <a:rPr lang="cs-CZ" sz="1400" dirty="0" err="1"/>
              <a:t>Soubor:Hradschin</a:t>
            </a:r>
            <a:r>
              <a:rPr lang="cs-CZ" sz="1400" dirty="0"/>
              <a:t> Prag.jpg.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16. 7. 2006, 11:24 [cit. 2012-01-29]. Dostupné z: http://cs.wikipedia.org/wiki/Soubor:Hradschin_Prag.jpg </a:t>
            </a:r>
          </a:p>
          <a:p>
            <a:r>
              <a:rPr lang="cs-CZ" sz="1600" dirty="0" smtClean="0"/>
              <a:t>TADEÁŠ.DOHŇANSKÝ</a:t>
            </a:r>
            <a:r>
              <a:rPr lang="cs-CZ" sz="1600" dirty="0"/>
              <a:t>. </a:t>
            </a:r>
            <a:r>
              <a:rPr lang="cs-CZ" sz="1600" dirty="0" err="1"/>
              <a:t>Soubor:Royal</a:t>
            </a:r>
            <a:r>
              <a:rPr lang="cs-CZ" sz="1600" dirty="0"/>
              <a:t> </a:t>
            </a:r>
            <a:r>
              <a:rPr lang="cs-CZ" sz="1600" dirty="0" err="1"/>
              <a:t>balcony</a:t>
            </a:r>
            <a:r>
              <a:rPr lang="cs-CZ" sz="1600" dirty="0"/>
              <a:t>, Prague castle.jpg. In: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17. 12. 2009, 12:42 [cit. 2012-01-29]. Dostupné z: http://cs.wikipedia.org/wiki/Soubor:Royal_balcony,_Prague_castle.jpg </a:t>
            </a:r>
          </a:p>
          <a:p>
            <a:pPr>
              <a:buFont typeface="Arial" pitchFamily="34" charset="0"/>
              <a:buChar char="•"/>
            </a:pP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179512" y="2636912"/>
            <a:ext cx="8676456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MASSIMO CATARINELLA. </a:t>
            </a:r>
            <a:r>
              <a:rPr lang="cs-CZ" sz="1400" dirty="0" err="1"/>
              <a:t>Soubor:SaintVitusCathedralPrague.jpg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12. 9. 2008, 13:08 [cit. 2012-01-29]. Dostupné z: http://cs.wikipedia.org/wiki/Soubor:SaintVitusCathedralPrague.jpg </a:t>
            </a:r>
            <a:endParaRPr lang="cs-CZ" sz="1400" dirty="0" smtClean="0"/>
          </a:p>
          <a:p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PHOTO TAKEN BY MIAOW </a:t>
            </a:r>
            <a:r>
              <a:rPr lang="cs-CZ" sz="1400" dirty="0" err="1"/>
              <a:t>MIAOW</a:t>
            </a:r>
            <a:r>
              <a:rPr lang="cs-CZ" sz="1400" dirty="0"/>
              <a:t> IN OCTOBER 2005. </a:t>
            </a:r>
            <a:r>
              <a:rPr lang="cs-CZ" sz="1400" dirty="0" err="1"/>
              <a:t>Soubor:Vysehrad</a:t>
            </a:r>
            <a:r>
              <a:rPr lang="cs-CZ" sz="1400" dirty="0"/>
              <a:t> as </a:t>
            </a:r>
            <a:r>
              <a:rPr lang="cs-CZ" sz="1400" dirty="0" err="1"/>
              <a:t>seen</a:t>
            </a:r>
            <a:r>
              <a:rPr lang="cs-CZ" sz="1400" dirty="0"/>
              <a:t> </a:t>
            </a:r>
            <a:r>
              <a:rPr lang="cs-CZ" sz="1400" dirty="0" err="1"/>
              <a:t>over</a:t>
            </a:r>
            <a:r>
              <a:rPr lang="cs-CZ" sz="1400" dirty="0"/>
              <a:t> </a:t>
            </a:r>
            <a:r>
              <a:rPr lang="cs-CZ" sz="1400" dirty="0" err="1"/>
              <a:t>the</a:t>
            </a:r>
            <a:r>
              <a:rPr lang="cs-CZ" sz="1400" dirty="0"/>
              <a:t> Vltava </a:t>
            </a:r>
            <a:r>
              <a:rPr lang="cs-CZ" sz="1400" dirty="0" err="1"/>
              <a:t>from</a:t>
            </a:r>
            <a:r>
              <a:rPr lang="cs-CZ" sz="1400" dirty="0"/>
              <a:t> </a:t>
            </a:r>
            <a:r>
              <a:rPr lang="cs-CZ" sz="1400" dirty="0" err="1"/>
              <a:t>Cisarska</a:t>
            </a:r>
            <a:r>
              <a:rPr lang="cs-CZ" sz="1400" dirty="0"/>
              <a:t> louka 732.jpg.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28. 10. 2005, 04:50 [cit. 2012-01-29]. Dostupné z: http://cs.wikipedia.org/wiki/Soubor:Vysehrad_as_seen_over_the_Vltava_from_Cisarska_louka_732.jpg </a:t>
            </a:r>
            <a:endParaRPr lang="cs-CZ" sz="1400" dirty="0" smtClean="0"/>
          </a:p>
          <a:p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PHOTO TAKEN BY MIAOW </a:t>
            </a:r>
            <a:r>
              <a:rPr lang="cs-CZ" sz="1400" dirty="0" err="1"/>
              <a:t>MIAOW</a:t>
            </a:r>
            <a:r>
              <a:rPr lang="cs-CZ" sz="1400" dirty="0"/>
              <a:t> IN APRIL 2005. </a:t>
            </a:r>
            <a:r>
              <a:rPr lang="cs-CZ" sz="1400" dirty="0" err="1"/>
              <a:t>Soubor:Wite</a:t>
            </a:r>
            <a:r>
              <a:rPr lang="cs-CZ" sz="1400" dirty="0"/>
              <a:t> </a:t>
            </a:r>
            <a:r>
              <a:rPr lang="cs-CZ" sz="1400" dirty="0" err="1"/>
              <a:t>Mountain</a:t>
            </a:r>
            <a:r>
              <a:rPr lang="cs-CZ" sz="1400" dirty="0"/>
              <a:t> - </a:t>
            </a:r>
            <a:r>
              <a:rPr lang="cs-CZ" sz="1400" dirty="0" err="1"/>
              <a:t>the</a:t>
            </a:r>
            <a:r>
              <a:rPr lang="cs-CZ" sz="1400" dirty="0"/>
              <a:t> tumulus.JPG.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23. 6. 2005, 22:14 [cit. 2012-01-29]. Dostupné z: </a:t>
            </a:r>
            <a:endParaRPr lang="cs-CZ" sz="1400" dirty="0" smtClean="0"/>
          </a:p>
          <a:p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MIAOW </a:t>
            </a:r>
            <a:r>
              <a:rPr lang="cs-CZ" sz="1400" dirty="0" err="1"/>
              <a:t>MIAOW</a:t>
            </a:r>
            <a:r>
              <a:rPr lang="cs-CZ" sz="1400" dirty="0"/>
              <a:t>. </a:t>
            </a:r>
            <a:r>
              <a:rPr lang="cs-CZ" sz="1400" dirty="0" err="1"/>
              <a:t>Soubor:Slavin</a:t>
            </a:r>
            <a:r>
              <a:rPr lang="cs-CZ" sz="1400" dirty="0"/>
              <a:t> </a:t>
            </a:r>
            <a:r>
              <a:rPr lang="cs-CZ" sz="1400" dirty="0" err="1"/>
              <a:t>Vysehrad</a:t>
            </a:r>
            <a:r>
              <a:rPr lang="cs-CZ" sz="1400" dirty="0"/>
              <a:t> </a:t>
            </a:r>
            <a:r>
              <a:rPr lang="cs-CZ" sz="1400" dirty="0" err="1"/>
              <a:t>Cemetery</a:t>
            </a:r>
            <a:r>
              <a:rPr lang="cs-CZ" sz="1400" dirty="0"/>
              <a:t> Prague CZ 777.jpg.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28. 10. 2005, 06:12 [cit. 2012-03-21]. Dostupné z: http://cs.wikipedia.org/wiki/Soubor:Slavin_Vysehrad_Cemetery_Prague_CZ_777.jpg 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39150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55</TotalTime>
  <Words>663</Words>
  <Application>Microsoft Office PowerPoint</Application>
  <PresentationFormat>Předvádění na obrazovce (4:3)</PresentationFormat>
  <Paragraphs>90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Human</vt:lpstr>
      <vt:lpstr>Prezentace aplikace PowerPoint</vt:lpstr>
      <vt:lpstr>Anotace</vt:lpstr>
      <vt:lpstr>Prezentace aplikace PowerPoint</vt:lpstr>
      <vt:lpstr>Památná místa</vt:lpstr>
      <vt:lpstr>Pražský hrad</vt:lpstr>
      <vt:lpstr>Prezentace aplikace PowerPoint</vt:lpstr>
      <vt:lpstr>Prezentace aplikace PowerPoint</vt:lpstr>
      <vt:lpstr>Prezentace aplikace PowerPoint</vt:lpstr>
      <vt:lpstr>Vyšehrad</vt:lpstr>
      <vt:lpstr>Prezentace aplikace PowerPoint</vt:lpstr>
      <vt:lpstr>Vyšehradský Slavín</vt:lpstr>
      <vt:lpstr>Prezentace aplikace PowerPoint</vt:lpstr>
      <vt:lpstr>Bílá hora</vt:lpstr>
      <vt:lpstr>Prezentace aplikace PowerPoint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12</cp:revision>
  <dcterms:created xsi:type="dcterms:W3CDTF">2012-03-21T16:20:10Z</dcterms:created>
  <dcterms:modified xsi:type="dcterms:W3CDTF">2012-04-18T20:20:26Z</dcterms:modified>
</cp:coreProperties>
</file>