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9" r:id="rId2"/>
    <p:sldId id="301" r:id="rId3"/>
    <p:sldId id="297" r:id="rId4"/>
    <p:sldId id="256" r:id="rId5"/>
    <p:sldId id="289" r:id="rId6"/>
    <p:sldId id="292" r:id="rId7"/>
    <p:sldId id="290" r:id="rId8"/>
    <p:sldId id="291" r:id="rId9"/>
    <p:sldId id="257" r:id="rId10"/>
    <p:sldId id="284" r:id="rId11"/>
    <p:sldId id="288" r:id="rId12"/>
    <p:sldId id="296" r:id="rId13"/>
    <p:sldId id="293" r:id="rId14"/>
    <p:sldId id="294" r:id="rId15"/>
    <p:sldId id="29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9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9844998-D5F4-463F-A0BB-923C82C74AA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132DC8D-2954-4C4A-A73A-5588377935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South_Beach,_Miami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hyperlink" Target="http://cs.wikipedia.org/wiki/Soubor:Pangea_animation_03.gif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ustr%C3%A1lie_(kontinent)" TargetMode="External"/><Relationship Id="rId13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openxmlformats.org/officeDocument/2006/relationships/hyperlink" Target="http://cs.wikipedia.org/wiki/Antarktida" TargetMode="External"/><Relationship Id="rId2" Type="http://schemas.openxmlformats.org/officeDocument/2006/relationships/hyperlink" Target="http://cs.wikipedia.org/wiki/Afrik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Asie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0" Type="http://schemas.openxmlformats.org/officeDocument/2006/relationships/hyperlink" Target="http://cs.wikipedia.org/wiki/Evropa" TargetMode="External"/><Relationship Id="rId4" Type="http://schemas.openxmlformats.org/officeDocument/2006/relationships/hyperlink" Target="http://cs.wikipedia.org/wiki/Amerika" TargetMode="Externa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8/8f/Whole_world_-_land_and_oceans_12000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Europe_orthographic_Caucasus_Urals_boundary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hyperlink" Target="http://cs.wikipedia.org/wiki/Soubor:Location_of_Europe.sv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b/Europa-bei-nacht_1-1024x768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//upload.wikimedia.org/wikipedia/commons/3/38/Europe_topography_map_en.pn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Central_Europe_(proposal_2).PNG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cs.wikipedia.org/wiki/Soubor:Western-Europe-map.png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cs.wikipedia.org/wiki/Soubor:Northern-Europe-map.svg" TargetMode="Externa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cs.wikipedia.org/wiki/Soubor:Europe_subregion_map_UN_geoschme.svg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cs.wikipedia.org/wiki/Soubor:Suedosteuropa.png" TargetMode="Externa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cs.wikipedia.org/wiki/Soubor:EasternEurope1.png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entral_Europe_(proposal_2).PNG" TargetMode="External"/><Relationship Id="rId3" Type="http://schemas.openxmlformats.org/officeDocument/2006/relationships/hyperlink" Target="http://cs.wikipedia.org/wiki/Soubor:Europe_orthographic_Caucasus_Urals_boundary.svg" TargetMode="External"/><Relationship Id="rId7" Type="http://schemas.openxmlformats.org/officeDocument/2006/relationships/hyperlink" Target="http://cs.wikipedia.org/wiki/Soubor:Northern-Europe-map.svg" TargetMode="External"/><Relationship Id="rId2" Type="http://schemas.openxmlformats.org/officeDocument/2006/relationships/hyperlink" Target="http://cs.wikipedia.org/wiki/Soubor:Pangea_animation_03.gi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Western-Europe-map.png" TargetMode="External"/><Relationship Id="rId5" Type="http://schemas.openxmlformats.org/officeDocument/2006/relationships/hyperlink" Target="http://cs.wikipedia.org/wiki/Soubor:Europe_topography_map.png" TargetMode="External"/><Relationship Id="rId4" Type="http://schemas.openxmlformats.org/officeDocument/2006/relationships/hyperlink" Target="http://cs.wikipedia.org/wiki/Soubor:Location_of_Europe.svg" TargetMode="External"/><Relationship Id="rId9" Type="http://schemas.openxmlformats.org/officeDocument/2006/relationships/hyperlink" Target="http://cs.wikipedia.org/wiki/Soubor:EasternEurope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908720"/>
            <a:ext cx="584320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5307402"/>
              </p:ext>
            </p:extLst>
          </p:nvPr>
        </p:nvGraphicFramePr>
        <p:xfrm>
          <a:off x="1979712" y="3212976"/>
          <a:ext cx="6696743" cy="2564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</a:rPr>
                        <a:t>VY_32_INOVACE_1200_EVROPA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Téma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ZEMĚ,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OCEÁNY, KONTINENTY, HRANICE EVROPY, POVRCH A ROZDĚLENÍ EVROPY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73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1844824"/>
            <a:ext cx="2880320" cy="8793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908720"/>
            <a:ext cx="5976664" cy="530120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žákům 5. tříd jako výkladová v hodinách Čas – vlastivěda.</a:t>
            </a:r>
          </a:p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naším světadílem Evropou, popíší její povrch, hranici mezi Evropou a Asií a rozdělení Evropy.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118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2204864"/>
            <a:ext cx="6048672" cy="2076080"/>
          </a:xfrm>
        </p:spPr>
        <p:txBody>
          <a:bodyPr/>
          <a:lstStyle/>
          <a:p>
            <a:pPr algn="ctr"/>
            <a:r>
              <a:rPr lang="cs-CZ" sz="96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sz="9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955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332656"/>
            <a:ext cx="2555776" cy="27363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oceány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620688"/>
            <a:ext cx="5976664" cy="5688632"/>
          </a:xfrm>
        </p:spPr>
        <p:txBody>
          <a:bodyPr>
            <a:normAutofit/>
          </a:bodyPr>
          <a:lstStyle/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Země je tvořen vodou a souší.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Vody pokrývají větší část zemského povrchu.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Zemi omývají 4 oceány:</a:t>
            </a: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Atlantský, Tichý, Indický a </a:t>
            </a: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Severní ledový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655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thumb/e/e5/South_Beach%2C_Miami.jpg/220px-South_Beach%2C_Miam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8640"/>
            <a:ext cx="4121188" cy="309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8/8e/Pangea_animation_03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43127"/>
            <a:ext cx="4875328" cy="390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842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908720"/>
            <a:ext cx="5114778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4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Rozsáhlé pevniny nazýváme světadíly nebo kontinenty.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4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Máme jich </a:t>
            </a:r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šest.</a:t>
            </a:r>
            <a:endParaRPr lang="cs-CZ" sz="48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-1488" y="1268760"/>
            <a:ext cx="2773288" cy="2736304"/>
          </a:xfrm>
          <a:prstGeom prst="rect">
            <a:avLst/>
          </a:prstGeom>
        </p:spPr>
        <p:txBody>
          <a:bodyPr vert="horz" lIns="45720" tIns="0" rIns="45720" bIns="0" anchor="b" anchorCtr="0">
            <a:no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2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světadíly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5421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72362" y="282342"/>
            <a:ext cx="5409388" cy="640871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Afrika</a:t>
            </a:r>
          </a:p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Amerika</a:t>
            </a:r>
          </a:p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Asie</a:t>
            </a:r>
          </a:p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Austrálie</a:t>
            </a:r>
          </a:p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Evropa</a:t>
            </a:r>
          </a:p>
          <a:p>
            <a:pPr algn="l"/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Antarktida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-1488" y="1268760"/>
            <a:ext cx="2773288" cy="2736304"/>
          </a:xfrm>
          <a:prstGeom prst="rect">
            <a:avLst/>
          </a:prstGeom>
        </p:spPr>
        <p:txBody>
          <a:bodyPr vert="horz" lIns="45720" tIns="0" rIns="45720" bIns="0" anchor="b" anchorCtr="0">
            <a:no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2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světadíly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Africa (orthographic projection).svg">
            <a:hlinkClick r:id="rId2" tooltip="Afrik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612" y="197197"/>
            <a:ext cx="1071563" cy="107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mericas (orthographic projection).svg">
            <a:hlinkClick r:id="rId4" tooltip="Amerika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978" y="1268760"/>
            <a:ext cx="1008113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Asia (orthographic projection).svg">
            <a:hlinkClick r:id="rId6" tooltip="Asie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259" y="1988840"/>
            <a:ext cx="1005259" cy="100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Australia-New Guinea (orthographic projection).svg">
            <a:hlinkClick r:id="rId8" tooltip="Austrálie (kontinent)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393" y="3001026"/>
            <a:ext cx="1187035" cy="118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Europe (orthographic projection).svg">
            <a:hlinkClick r:id="rId10" tooltip="Evropa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206" y="4356456"/>
            <a:ext cx="1196829" cy="119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Antarctica (orthographic projection).svg">
            <a:hlinkClick r:id="rId12" tooltip="Antarktida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978" y="5519958"/>
            <a:ext cx="1149195" cy="1149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18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25" name="Picture 77" descr="Soubor:Whole world - land and oceans 120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8607362" cy="4735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85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623" y="332656"/>
            <a:ext cx="2669169" cy="2868168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332656"/>
            <a:ext cx="5616624" cy="583264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 nejmenší světadíl na světě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všech stran není omýván vodou. 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částí je připojen k Asii.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Hranice byla vytvořena uměle – dohodou lidí.</a:t>
            </a:r>
          </a:p>
        </p:txBody>
      </p:sp>
    </p:spTree>
    <p:extLst>
      <p:ext uri="{BB962C8B-B14F-4D97-AF65-F5344CB8AC3E}">
        <p14:creationId xmlns:p14="http://schemas.microsoft.com/office/powerpoint/2010/main" val="28731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vropa">
            <a:hlinkClick r:id="rId2" tooltip="Evrop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5634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b/b7/Location_of_Europe.svg/220px-Location_of_Europe.svg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3938042"/>
            <a:ext cx="4500051" cy="229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91635" y="908720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VE SVĚTĚ</a:t>
            </a:r>
            <a:endParaRPr lang="cs-CZ" sz="4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984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Europa-bei-nacht 1-1024x76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81" y="933398"/>
            <a:ext cx="7891421" cy="591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204903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SATELITNÍ SNÍMEK EVROPY</a:t>
            </a:r>
            <a:endParaRPr lang="cs-CZ" sz="4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8808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urope topography map en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4990"/>
            <a:ext cx="7848872" cy="637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95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124744"/>
            <a:ext cx="2771800" cy="286816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</a:t>
            </a:r>
            <a:r>
              <a:rPr lang="cs-CZ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548680"/>
            <a:ext cx="5760640" cy="5688632"/>
          </a:xfrm>
        </p:spPr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nížinný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pohoří Alpy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rozlehlé pohoří jsou Karpaty.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Členité - poloostrovy:</a:t>
            </a:r>
          </a:p>
          <a:p>
            <a:pPr algn="l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Apeninský</a:t>
            </a: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Balkánský</a:t>
            </a: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Pyrenejský</a:t>
            </a:r>
          </a:p>
          <a:p>
            <a:pPr algn="l"/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Skandinávský</a:t>
            </a:r>
          </a:p>
          <a:p>
            <a:pPr marL="342900" indent="-342900" algn="l">
              <a:buFont typeface="Wingdings" pitchFamily="2" charset="2"/>
              <a:buChar char="Ø"/>
            </a:pP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875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124744"/>
            <a:ext cx="2952328" cy="286816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Evropy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692696"/>
            <a:ext cx="5114778" cy="554461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Evropě se nachází 46 nezávislých států.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se dělí podle oblastí.</a:t>
            </a: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807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bedekr.cz/files/staty/kont/evrop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6984776" cy="627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103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0457" y="404664"/>
            <a:ext cx="2952328" cy="193206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1340768"/>
            <a:ext cx="4257260" cy="489654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Lichtenštejnsko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http://upload.wikimedia.org/wikipedia/commons/thumb/2/2b/Central_Europe_%28proposal_2%29.PNG/300px-Central_Europe_%28proposal_2%29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10" y="3002811"/>
            <a:ext cx="3767284" cy="3855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54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60648"/>
            <a:ext cx="2952328" cy="200407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3968" y="779309"/>
            <a:ext cx="4104456" cy="489654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0" descr="http://upload.wikimedia.org/wikipedia/commons/thumb/1/1d/Western-Europe-map.png/220px-Western-Europe-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8" y="2540056"/>
            <a:ext cx="4059623" cy="41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72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48680"/>
            <a:ext cx="2952328" cy="171604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764705"/>
            <a:ext cx="3818634" cy="559390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Island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Estonsko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Litva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Lotyšsko</a:t>
            </a: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http://upload.wikimedia.org/wikipedia/commons/thumb/b/b6/Northern-Europe-map.svg/220px-Northern-Europe-map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86305"/>
            <a:ext cx="4284362" cy="327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72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92696"/>
            <a:ext cx="2952328" cy="164403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932040" y="1340768"/>
            <a:ext cx="3537180" cy="489654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Andorra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Malta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Portugalsko</a:t>
            </a:r>
            <a:endParaRPr lang="cs-CZ" sz="3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 Marino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Vatikán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http://upload.wikimedia.org/wikipedia/commons/thumb/7/74/Europe_subregion_map_UN_geoschme.svg/220px-Europe_subregion_map_UN_geoschm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4358608" cy="33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72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260649"/>
            <a:ext cx="3888432" cy="16561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jihovýchodní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60032" y="116632"/>
            <a:ext cx="3825212" cy="6724925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Albánie</a:t>
            </a:r>
            <a:endParaRPr lang="cs-CZ" sz="3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Bulharsko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Turecko (část)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Bosna a Hercegovina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Černá Hora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Chorvatsko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Makedonie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Slovinsko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Srbsko</a:t>
            </a:r>
          </a:p>
        </p:txBody>
      </p:sp>
      <p:pic>
        <p:nvPicPr>
          <p:cNvPr id="12290" name="Picture 2" descr="http://upload.wikimedia.org/wikipedia/commons/thumb/a/a0/Suedosteuropa.png/220px-Suedosteuropa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31309"/>
            <a:ext cx="4032448" cy="423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72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4311" y="980728"/>
            <a:ext cx="2952328" cy="171604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4008" y="1340768"/>
            <a:ext cx="3825212" cy="489654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Bělorusko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Moldavsko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 (část)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8" name="Picture 4" descr="http://upload.wikimedia.org/wikipedia/commons/thumb/2/2d/EasternEurope1.png/220px-EasternEurope1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4032448" cy="267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72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3855" y="1340768"/>
            <a:ext cx="2569631" cy="286816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</a:t>
            </a:r>
            <a:b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evropy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620688"/>
            <a:ext cx="6408712" cy="6048672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jezero: Ladožské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hora: </a:t>
            </a:r>
            <a:r>
              <a:rPr lang="cs-CZ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</a:t>
            </a:r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Blanc</a:t>
            </a:r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- 4 807 m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ostrov: Velká Británie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činná sopka: Etna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(Itálie</a:t>
            </a:r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stát podle rozlohy: Rusko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stát: Vatikán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řeka: Volha - 3 531 km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ostrov: Velká Británie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poloostrov: Skandinávský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Nejhustší železniční síť: Česko </a:t>
            </a:r>
          </a:p>
          <a:p>
            <a:pPr algn="l"/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Nejhustší silniční síť: Belgie </a:t>
            </a:r>
          </a:p>
        </p:txBody>
      </p:sp>
    </p:spTree>
    <p:extLst>
      <p:ext uri="{BB962C8B-B14F-4D97-AF65-F5344CB8AC3E}">
        <p14:creationId xmlns:p14="http://schemas.microsoft.com/office/powerpoint/2010/main" val="272181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204864"/>
            <a:ext cx="2699792" cy="16561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43808" y="188640"/>
            <a:ext cx="6120680" cy="6480720"/>
          </a:xfrm>
        </p:spPr>
        <p:txBody>
          <a:bodyPr>
            <a:normAutofit/>
          </a:bodyPr>
          <a:lstStyle/>
          <a:p>
            <a:pPr algn="l"/>
            <a:r>
              <a:rPr lang="cs-CZ" sz="1000" dirty="0" err="1"/>
              <a:t>Soubor:Pangea</a:t>
            </a:r>
            <a:r>
              <a:rPr lang="cs-CZ" sz="1000" dirty="0"/>
              <a:t> </a:t>
            </a:r>
            <a:r>
              <a:rPr lang="cs-CZ" sz="1000" dirty="0" err="1"/>
              <a:t>animation</a:t>
            </a:r>
            <a:r>
              <a:rPr lang="cs-CZ" sz="1000" dirty="0"/>
              <a:t> 03.gif.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5. 2013, 21:06 [cit. 2013-06-19].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cs.wikipedia.org/wiki/Soubor:Pangea_animation_03.gif</a:t>
            </a:r>
            <a:endParaRPr lang="cs-CZ" sz="1000" dirty="0" smtClean="0"/>
          </a:p>
          <a:p>
            <a:pPr algn="l"/>
            <a:r>
              <a:rPr lang="cs-CZ" sz="1000" dirty="0" err="1"/>
              <a:t>Soubor:South</a:t>
            </a:r>
            <a:r>
              <a:rPr lang="cs-CZ" sz="1000" dirty="0"/>
              <a:t> </a:t>
            </a:r>
            <a:r>
              <a:rPr lang="cs-CZ" sz="1000" dirty="0" err="1"/>
              <a:t>Beach</a:t>
            </a:r>
            <a:r>
              <a:rPr lang="cs-CZ" sz="1000" dirty="0"/>
              <a:t>, Miami.jpg.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3. 2. 2007, 05:34 [cit. 2013-06-19]. </a:t>
            </a:r>
            <a:r>
              <a:rPr lang="cs-CZ" sz="1000"/>
              <a:t>Dostupné z: http://cs.wikipedia.org/wiki/Soubor:South_Beach,_Miami.jpg</a:t>
            </a:r>
            <a:endParaRPr lang="cs-CZ" sz="1000" dirty="0" smtClean="0"/>
          </a:p>
          <a:p>
            <a:pPr algn="l"/>
            <a:r>
              <a:rPr lang="en-US" sz="1000" dirty="0" err="1"/>
              <a:t>Soubor:Whole</a:t>
            </a:r>
            <a:r>
              <a:rPr lang="en-US" sz="1000" dirty="0"/>
              <a:t> world - land and oceans 12000.jpg. In: </a:t>
            </a:r>
            <a:r>
              <a:rPr lang="en-US" sz="1000" i="1" dirty="0"/>
              <a:t>Wikipedia: the free encyclopedia</a:t>
            </a:r>
            <a:r>
              <a:rPr lang="en-US" sz="1000" dirty="0"/>
              <a:t> [online]. San Francisco (CA): Wikimedia Foundation, 14. 8. 2006, 19:58 [cit. 2013-06-19]. </a:t>
            </a:r>
            <a:r>
              <a:rPr lang="en-US" sz="1000" dirty="0" err="1"/>
              <a:t>Dostupné</a:t>
            </a:r>
            <a:r>
              <a:rPr lang="en-US" sz="1000" dirty="0"/>
              <a:t> z: http://cs.wikipedia.org/wiki/Soubor:Whole_world_-_land_and_oceans_12000.jpg</a:t>
            </a:r>
            <a:endParaRPr lang="cs-CZ" sz="1000" dirty="0" smtClean="0"/>
          </a:p>
          <a:p>
            <a:pPr algn="l"/>
            <a:r>
              <a:rPr lang="cs-CZ" sz="1000" dirty="0" err="1" smtClean="0"/>
              <a:t>Soubor:Europe</a:t>
            </a:r>
            <a:r>
              <a:rPr lang="cs-CZ" sz="1000" dirty="0" smtClean="0"/>
              <a:t> </a:t>
            </a:r>
            <a:r>
              <a:rPr lang="cs-CZ" sz="1000" dirty="0" err="1"/>
              <a:t>orthographic</a:t>
            </a:r>
            <a:r>
              <a:rPr lang="cs-CZ" sz="1000" dirty="0"/>
              <a:t> </a:t>
            </a:r>
            <a:r>
              <a:rPr lang="cs-CZ" sz="1000" dirty="0" err="1"/>
              <a:t>Caucasus</a:t>
            </a:r>
            <a:r>
              <a:rPr lang="cs-CZ" sz="1000" dirty="0"/>
              <a:t> </a:t>
            </a:r>
            <a:r>
              <a:rPr lang="cs-CZ" sz="1000" dirty="0" err="1"/>
              <a:t>Urals</a:t>
            </a:r>
            <a:r>
              <a:rPr lang="cs-CZ" sz="1000" dirty="0"/>
              <a:t> </a:t>
            </a:r>
            <a:r>
              <a:rPr lang="cs-CZ" sz="1000" dirty="0" err="1"/>
              <a:t>boundary.svg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4. 2011, 06:45 [cit. 2013-06-19]. Dostupné z: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cs.wikipedia.org/wiki/Soubor:Europe_orthographic_Caucasus_Urals_boundary.svg</a:t>
            </a:r>
            <a:endParaRPr lang="cs-CZ" sz="1000" dirty="0" smtClean="0"/>
          </a:p>
          <a:p>
            <a:pPr algn="l"/>
            <a:r>
              <a:rPr lang="cs-CZ" sz="1000" dirty="0" err="1"/>
              <a:t>Soubor:Location</a:t>
            </a:r>
            <a:r>
              <a:rPr lang="cs-CZ" sz="1000" dirty="0"/>
              <a:t> </a:t>
            </a:r>
            <a:r>
              <a:rPr lang="cs-CZ" sz="1000" dirty="0" err="1"/>
              <a:t>of</a:t>
            </a:r>
            <a:r>
              <a:rPr lang="cs-CZ" sz="1000" dirty="0"/>
              <a:t> </a:t>
            </a:r>
            <a:r>
              <a:rPr lang="cs-CZ" sz="1000" dirty="0" err="1"/>
              <a:t>Europe.svg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25. 1. 2007, 21:20 [cit. 2013-06-19]. Dostupné z: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cs.wikipedia.org/wiki/Soubor:Location_of_Europe.svg</a:t>
            </a:r>
            <a:endParaRPr lang="cs-CZ" sz="1000" dirty="0" smtClean="0"/>
          </a:p>
          <a:p>
            <a:pPr algn="l"/>
            <a:r>
              <a:rPr lang="cs-CZ" sz="1000" dirty="0" err="1"/>
              <a:t>Soubor:Europa-bei-nacht</a:t>
            </a:r>
            <a:r>
              <a:rPr lang="cs-CZ" sz="1000" dirty="0"/>
              <a:t> 1-1024x768.jpg.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11. 2005, 20:58 [cit. 2013-06-19]. Dostupné z: http://cs.wikipedia.org/wiki/Soubor:Europa-bei-nacht_1-1024x768.jpg</a:t>
            </a:r>
            <a:endParaRPr lang="cs-CZ" sz="1000" dirty="0" smtClean="0"/>
          </a:p>
          <a:p>
            <a:pPr algn="l"/>
            <a:r>
              <a:rPr lang="cs-CZ" sz="1000" dirty="0" err="1"/>
              <a:t>Soubor:Europe</a:t>
            </a:r>
            <a:r>
              <a:rPr lang="cs-CZ" sz="1000" dirty="0"/>
              <a:t> </a:t>
            </a:r>
            <a:r>
              <a:rPr lang="cs-CZ" sz="1000" dirty="0" err="1"/>
              <a:t>topography</a:t>
            </a:r>
            <a:r>
              <a:rPr lang="cs-CZ" sz="1000" dirty="0"/>
              <a:t> map.png.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6. 2008, 08:41 [cit. 2013-06-19]. Dostupné z: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cs.wikipedia.org/wiki/Soubor:Europe_topography_map.png</a:t>
            </a:r>
            <a:endParaRPr lang="cs-CZ" sz="1000" dirty="0" smtClean="0"/>
          </a:p>
          <a:p>
            <a:pPr algn="l"/>
            <a:r>
              <a:rPr lang="cs-CZ" sz="1000" dirty="0" err="1"/>
              <a:t>Soubor:Western-Europe-map.png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31. 1. 2005, 06:38 [cit. 2013-06-19]. Dostupné z: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cs.wikipedia.org/wiki/Soubor:Western-Europe-map.png</a:t>
            </a:r>
            <a:endParaRPr lang="cs-CZ" sz="1000" dirty="0" smtClean="0"/>
          </a:p>
          <a:p>
            <a:pPr algn="l"/>
            <a:r>
              <a:rPr lang="cs-CZ" sz="1000" dirty="0" err="1"/>
              <a:t>Soubor:Northern-Europe-map.svg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6. 8. 2007, 12:56 [cit. 2013-06-19]. Dostupné z: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cs.wikipedia.org/wiki/Soubor:Northern-Europe-map.svg</a:t>
            </a:r>
            <a:endParaRPr lang="cs-CZ" sz="1000" dirty="0" smtClean="0"/>
          </a:p>
          <a:p>
            <a:pPr algn="l"/>
            <a:r>
              <a:rPr lang="cs-CZ" sz="1000" dirty="0" err="1"/>
              <a:t>Soubor:Central</a:t>
            </a:r>
            <a:r>
              <a:rPr lang="cs-CZ" sz="1000" dirty="0"/>
              <a:t> </a:t>
            </a:r>
            <a:r>
              <a:rPr lang="cs-CZ" sz="1000" dirty="0" err="1"/>
              <a:t>Europe</a:t>
            </a:r>
            <a:r>
              <a:rPr lang="cs-CZ" sz="1000" dirty="0"/>
              <a:t> (</a:t>
            </a:r>
            <a:r>
              <a:rPr lang="cs-CZ" sz="1000" dirty="0" err="1"/>
              <a:t>proposal</a:t>
            </a:r>
            <a:r>
              <a:rPr lang="cs-CZ" sz="1000" dirty="0"/>
              <a:t> 2).PNG.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18. 8. 2008, 09:02 [cit. 2013-06-19]. Dostupné z: </a:t>
            </a:r>
            <a:r>
              <a:rPr lang="cs-CZ" sz="1000" dirty="0">
                <a:hlinkClick r:id="rId8"/>
              </a:rPr>
              <a:t>http://cs.wikipedia.org/wiki/Soubor:Central_Europe_(proposal_2).</a:t>
            </a:r>
            <a:r>
              <a:rPr lang="cs-CZ" sz="1000" dirty="0" smtClean="0">
                <a:hlinkClick r:id="rId8"/>
              </a:rPr>
              <a:t>PNG</a:t>
            </a:r>
            <a:endParaRPr lang="cs-CZ" sz="1000" dirty="0" smtClean="0"/>
          </a:p>
          <a:p>
            <a:pPr algn="l"/>
            <a:r>
              <a:rPr lang="cs-CZ" sz="1000" dirty="0"/>
              <a:t>Soubor:EasternEurope1.png.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3. 2. 2009, 09:43 [cit. 2013-06-19]. Dostupné z: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cs.wikipedia.org/wiki/Soubor:EasternEurope1.png</a:t>
            </a:r>
            <a:endParaRPr lang="cs-CZ" sz="1000" dirty="0" smtClean="0"/>
          </a:p>
          <a:p>
            <a:pPr algn="l"/>
            <a:r>
              <a:rPr lang="cs-CZ" sz="1000" dirty="0" err="1"/>
              <a:t>Soubor:Europe</a:t>
            </a:r>
            <a:r>
              <a:rPr lang="cs-CZ" sz="1000" dirty="0"/>
              <a:t> </a:t>
            </a:r>
            <a:r>
              <a:rPr lang="cs-CZ" sz="1000" dirty="0" err="1"/>
              <a:t>subregion</a:t>
            </a:r>
            <a:r>
              <a:rPr lang="cs-CZ" sz="1000" dirty="0"/>
              <a:t> map UN </a:t>
            </a:r>
            <a:r>
              <a:rPr lang="cs-CZ" sz="1000" dirty="0" err="1"/>
              <a:t>geoschme.svg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27. 5. 2009, 18:50 [cit. 2013-06-19]. Dostupné z: http://cs.wikipedia.org/wiki/Soubor:Europe_subregion_map_UN_geoschme.svg</a:t>
            </a:r>
            <a:endParaRPr lang="cs-CZ" sz="1000" dirty="0" smtClean="0"/>
          </a:p>
          <a:p>
            <a:pPr algn="l"/>
            <a:endParaRPr lang="cs-CZ" sz="1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509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346</TotalTime>
  <Words>830</Words>
  <Application>Microsoft Office PowerPoint</Application>
  <PresentationFormat>Předvádění na obrazovce (4:3)</PresentationFormat>
  <Paragraphs>134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Bohatý</vt:lpstr>
      <vt:lpstr>Prezentace aplikace PowerPoint</vt:lpstr>
      <vt:lpstr>ANOTACE</vt:lpstr>
      <vt:lpstr>evropa</vt:lpstr>
      <vt:lpstr>ZEMĚ  a  oceány</vt:lpstr>
      <vt:lpstr>Prezentace aplikace PowerPoint</vt:lpstr>
      <vt:lpstr>Prezentace aplikace PowerPoint</vt:lpstr>
      <vt:lpstr>Prezentace aplikace PowerPoint</vt:lpstr>
      <vt:lpstr>Prezentace aplikace PowerPoint</vt:lpstr>
      <vt:lpstr>evropa</vt:lpstr>
      <vt:lpstr>Prezentace aplikace PowerPoint</vt:lpstr>
      <vt:lpstr>Prezentace aplikace PowerPoint</vt:lpstr>
      <vt:lpstr>Prezentace aplikace PowerPoint</vt:lpstr>
      <vt:lpstr>Povrch evropy</vt:lpstr>
      <vt:lpstr>Rozdělení  Evropy</vt:lpstr>
      <vt:lpstr>Prezentace aplikace PowerPoint</vt:lpstr>
      <vt:lpstr>Střední evropa</vt:lpstr>
      <vt:lpstr>západní evropa</vt:lpstr>
      <vt:lpstr>severní evropa</vt:lpstr>
      <vt:lpstr>Jižní evropa</vt:lpstr>
      <vt:lpstr>jihovýchodní evropa</vt:lpstr>
      <vt:lpstr>východní evropa</vt:lpstr>
      <vt:lpstr>NEJ  evropy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Čr součást evropy</dc:title>
  <dc:creator>profesor</dc:creator>
  <cp:lastModifiedBy>profesor</cp:lastModifiedBy>
  <cp:revision>31</cp:revision>
  <dcterms:created xsi:type="dcterms:W3CDTF">2013-02-06T16:29:00Z</dcterms:created>
  <dcterms:modified xsi:type="dcterms:W3CDTF">2013-12-12T20:43:16Z</dcterms:modified>
</cp:coreProperties>
</file>