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FFC9520F-7442-4A44-BCC9-79CE21288D14}" type="datetimeFigureOut">
              <a:rPr lang="cs-CZ" smtClean="0"/>
              <a:pPr/>
              <a:t>13.12.2013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5701039A-4280-4F83-85FA-60680A28A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51592933"/>
              </p:ext>
            </p:extLst>
          </p:nvPr>
        </p:nvGraphicFramePr>
        <p:xfrm>
          <a:off x="518703" y="2276872"/>
          <a:ext cx="8136903" cy="43627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61675"/>
                <a:gridCol w="5575228"/>
              </a:tblGrid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1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VY_32_INOVACE_473_PAMÁTNÁ_ MÍSTA_3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351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Seznámení</a:t>
                      </a:r>
                      <a:r>
                        <a:rPr lang="cs-CZ" sz="2400" baseline="0" dirty="0" smtClean="0">
                          <a:effectLst/>
                        </a:rPr>
                        <a:t> s nejdůležitějšími historickými událostmi naší země z doby 2. světové války.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9552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</a:t>
                      </a:r>
                      <a:r>
                        <a:rPr lang="cs-CZ" sz="2400" b="1" dirty="0">
                          <a:effectLst/>
                        </a:rPr>
                        <a:t>2975</a:t>
                      </a:r>
                      <a:endParaRPr lang="cs-CZ" sz="2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76672"/>
            <a:ext cx="6018361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10656888" y="3467100"/>
            <a:ext cx="1506537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577975" y="3284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7179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slouží k výkladu látky v předmětu člověk a jeho svět ve 4. ročníku.</a:t>
            </a:r>
          </a:p>
          <a:p>
            <a:r>
              <a:rPr lang="cs-CZ" dirty="0" smtClean="0"/>
              <a:t>Žáci se seznámí s důležitými historickými událostmi, které se staly během druhé světové      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války v Lidicích, Ležákách a </a:t>
            </a:r>
            <a:r>
              <a:rPr lang="cs-CZ" dirty="0"/>
              <a:t>T</a:t>
            </a:r>
            <a:r>
              <a:rPr lang="cs-CZ" dirty="0" smtClean="0"/>
              <a:t>erezíně.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503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980728"/>
            <a:ext cx="83529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Datum vytvoření</a:t>
            </a:r>
            <a:r>
              <a:rPr lang="cs-CZ" sz="2800" dirty="0" smtClean="0"/>
              <a:t>:  29.1.2012</a:t>
            </a:r>
          </a:p>
          <a:p>
            <a:endParaRPr lang="cs-CZ" sz="2800" dirty="0"/>
          </a:p>
          <a:p>
            <a:r>
              <a:rPr lang="cs-CZ" sz="2800" b="1" dirty="0" smtClean="0"/>
              <a:t>Klíčová slova</a:t>
            </a:r>
            <a:r>
              <a:rPr lang="cs-CZ" sz="2800" dirty="0" smtClean="0"/>
              <a:t>: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amátná místa, historie,  Lidice, Ležáky, Terezín, nacisté, </a:t>
            </a:r>
            <a:r>
              <a:rPr lang="cs-CZ" sz="2800" dirty="0" err="1" smtClean="0"/>
              <a:t>heydrichyáda</a:t>
            </a:r>
            <a:r>
              <a:rPr lang="cs-CZ" sz="2800" dirty="0" smtClean="0"/>
              <a:t>, atentát, židovské </a:t>
            </a:r>
            <a:r>
              <a:rPr lang="cs-CZ" sz="2800" dirty="0" smtClean="0"/>
              <a:t>ghetto</a:t>
            </a:r>
            <a:r>
              <a:rPr lang="cs-CZ" sz="2800" dirty="0" smtClean="0"/>
              <a:t>, gestapo, koncentrační tábor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4555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Památná místa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Jsou to taková místa, která nám připomínají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důležité události naší historie.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0394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Lidice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Obec Lidice byla vyhlazena nacisty v roce 1942.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Jako památka na vyhlazení Lidic byl vystavěn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památník na počest obětem tohoto hrůzného činu.</a:t>
            </a:r>
          </a:p>
          <a:p>
            <a:pPr marL="109728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564905"/>
            <a:ext cx="6196866" cy="4128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82565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7848872" cy="532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425724"/>
            <a:ext cx="2854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Památník Lidice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0743057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Ležáky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b="1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Ležáky byla osada na Chrudimsku, která byla 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14 dní po vyhlazení Lidic v důsledku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err="1" smtClean="0"/>
              <a:t>heydrichyády</a:t>
            </a:r>
            <a:r>
              <a:rPr lang="cs-CZ" sz="2800" dirty="0" smtClean="0"/>
              <a:t> vypálena. 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Obyvatelé byli zavražděni nacisty jako odplata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za to, že v ní byla ukrývána vysílačka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parašutistické skupiny, která se účastnila </a:t>
            </a:r>
          </a:p>
          <a:p>
            <a:pPr marL="109728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atentátu na říšského protektora Heydricha.</a:t>
            </a:r>
            <a:endParaRPr lang="cs-CZ" sz="2800" dirty="0"/>
          </a:p>
          <a:p>
            <a:endParaRPr lang="cs-CZ" sz="2800" dirty="0" smtClean="0"/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xmlns="" val="2340101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832648" cy="4896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517232"/>
            <a:ext cx="824238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Kříž nazvaný Trnová koruna na kopci nad bývalou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    osadou Ležáky.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7941513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Terezín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61662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V roce 1780 byla ve </a:t>
            </a:r>
            <a:r>
              <a:rPr lang="cs-CZ" dirty="0"/>
              <a:t>m</a:t>
            </a:r>
            <a:r>
              <a:rPr lang="cs-CZ" dirty="0" smtClean="0"/>
              <a:t>ěstě </a:t>
            </a:r>
            <a:r>
              <a:rPr lang="cs-CZ" dirty="0"/>
              <a:t>T</a:t>
            </a:r>
            <a:r>
              <a:rPr lang="cs-CZ" dirty="0" smtClean="0"/>
              <a:t>erezín založena pevnost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Josefem II. Účelem pevnosti bylo </a:t>
            </a:r>
            <a:r>
              <a:rPr lang="cs-CZ" dirty="0" smtClean="0">
                <a:solidFill>
                  <a:srgbClr val="FF0000"/>
                </a:solidFill>
              </a:rPr>
              <a:t>chránit přístupové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cesty proti nepřátelským vojskům</a:t>
            </a:r>
            <a:r>
              <a:rPr lang="cs-CZ" dirty="0" smtClean="0"/>
              <a:t>. Své obranné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vojenské poslání však nikdy nesplnila. Zato se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osvědčila jako neblaze proslulé věznění.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Během druhé světové války Velká pevnost sloužila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nacistickému Německu jako </a:t>
            </a:r>
            <a:r>
              <a:rPr lang="cs-CZ" dirty="0" smtClean="0">
                <a:solidFill>
                  <a:srgbClr val="FF0000"/>
                </a:solidFill>
              </a:rPr>
              <a:t>židovské ghetto</a:t>
            </a:r>
            <a:r>
              <a:rPr lang="cs-CZ" dirty="0" smtClean="0"/>
              <a:t>. Malá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pevnost smutně proslula coby </a:t>
            </a:r>
            <a:r>
              <a:rPr lang="cs-CZ" dirty="0" smtClean="0">
                <a:solidFill>
                  <a:srgbClr val="FF0000"/>
                </a:solidFill>
              </a:rPr>
              <a:t>věznice pražského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gestapa</a:t>
            </a:r>
            <a:r>
              <a:rPr lang="cs-CZ" dirty="0" smtClean="0"/>
              <a:t> (mnohdy se nesprávně uvádí, že zde byl zřízen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koncentrační </a:t>
            </a:r>
            <a:r>
              <a:rPr lang="cs-CZ" dirty="0" smtClean="0"/>
              <a:t>tábor).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Pro tyto účely byla zřízena železniční vlečka a židé byli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hromadně převáženi do likvidačních táborů smrti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v Polsku např.: Osvětim, Treblinka, </a:t>
            </a:r>
            <a:r>
              <a:rPr lang="cs-CZ" dirty="0" err="1" smtClean="0"/>
              <a:t>Majdanek</a:t>
            </a:r>
            <a:r>
              <a:rPr lang="cs-CZ" dirty="0" smtClean="0"/>
              <a:t>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9807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450304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6165304"/>
            <a:ext cx="41008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Samotky na třetím dvoře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6730084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9689" y="476672"/>
            <a:ext cx="762000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62878" y="5296852"/>
            <a:ext cx="6673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Národní hřbitov pod Malou pevností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988706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933450"/>
            <a:ext cx="7620000" cy="499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6014590"/>
            <a:ext cx="4798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Malá brána pevnosti Terezín.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23410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00274" y="476250"/>
            <a:ext cx="8124590" cy="6192838"/>
          </a:xfrm>
        </p:spPr>
        <p:txBody>
          <a:bodyPr>
            <a:normAutofit/>
          </a:bodyPr>
          <a:lstStyle/>
          <a:p>
            <a:r>
              <a:rPr lang="cs-CZ" sz="1400" dirty="0" smtClean="0"/>
              <a:t>PETER </a:t>
            </a:r>
            <a:r>
              <a:rPr lang="cs-CZ" sz="1400" dirty="0"/>
              <a:t>STEHLIK. </a:t>
            </a:r>
            <a:r>
              <a:rPr lang="cs-CZ" sz="1400" dirty="0" err="1"/>
              <a:t>Soubor:Peter</a:t>
            </a:r>
            <a:r>
              <a:rPr lang="cs-CZ" sz="1400" dirty="0"/>
              <a:t> </a:t>
            </a:r>
            <a:r>
              <a:rPr lang="cs-CZ" sz="1400" dirty="0" err="1"/>
              <a:t>Stehlik</a:t>
            </a:r>
            <a:r>
              <a:rPr lang="cs-CZ" sz="1400" dirty="0"/>
              <a:t> 2009.05.12 Lidice 004a.jpg.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12. května 2009(2009-05-12), 9. 5. 2010, 15:21 [cit. 2012-01-29]. Dostupné z: http://cs.wikipedia.org/wiki/Soubor:Peter_Stehlik_2009.05.12_Lidice_004a.jpg </a:t>
            </a:r>
          </a:p>
          <a:p>
            <a:r>
              <a:rPr lang="cs-CZ" sz="1400" dirty="0"/>
              <a:t>JUAN DE VOJNÍKOV. </a:t>
            </a:r>
            <a:r>
              <a:rPr lang="cs-CZ" sz="1400" dirty="0" err="1"/>
              <a:t>Soubor:Areál</a:t>
            </a:r>
            <a:r>
              <a:rPr lang="cs-CZ" sz="1400" dirty="0"/>
              <a:t> </a:t>
            </a:r>
            <a:r>
              <a:rPr lang="cs-CZ" sz="1400" dirty="0" err="1"/>
              <a:t>lidice</a:t>
            </a:r>
            <a:r>
              <a:rPr lang="cs-CZ" sz="1400" dirty="0"/>
              <a:t> - pohled na muzeum 02.JPG.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16. září 2009(2009-09-16), 7. 10. 2009, 10:31 [cit. 2012-01-29]. Dostupné z: http://cs.wikipedia.org/wiki/Soubor:Are%C3%A1l_lidice_-_pohled_na_muzeum_02.JPG </a:t>
            </a:r>
          </a:p>
          <a:p>
            <a:r>
              <a:rPr lang="cs-CZ" sz="1400" dirty="0"/>
              <a:t>H.SELDON. </a:t>
            </a:r>
            <a:r>
              <a:rPr lang="cs-CZ" sz="1400" dirty="0" err="1"/>
              <a:t>Soubor:Lezaky</a:t>
            </a:r>
            <a:r>
              <a:rPr lang="cs-CZ" sz="1400" dirty="0"/>
              <a:t> kriz.JPG.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7.5.2009, 20. 5. 2009, 16:53 [cit. 2012-01-29]. Dostupné z: http://cs.wikipedia.org/wiki/Soubor:Lezaky_kriz.JPG </a:t>
            </a:r>
          </a:p>
          <a:p>
            <a:r>
              <a:rPr lang="cs-CZ" sz="1400" dirty="0"/>
              <a:t>HANS WEINGARTZ=LEONCE49. </a:t>
            </a:r>
            <a:r>
              <a:rPr lang="cs-CZ" sz="1400" dirty="0" err="1"/>
              <a:t>Soubor:Terezin</a:t>
            </a:r>
            <a:r>
              <a:rPr lang="cs-CZ" sz="1400" dirty="0"/>
              <a:t> CZ Ater95.jpg.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2006-07-19, 15. 6. 2008, 23:54 [cit. 2012-01-29]. Dostupné z: http://cs.wikipedia.org/wiki/Soubor:Terezin_CZ_Ater95.jpg 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500" dirty="0"/>
          </a:p>
        </p:txBody>
      </p:sp>
      <p:sp>
        <p:nvSpPr>
          <p:cNvPr id="2" name="Obdélník 1"/>
          <p:cNvSpPr/>
          <p:nvPr/>
        </p:nvSpPr>
        <p:spPr>
          <a:xfrm>
            <a:off x="0" y="3429000"/>
            <a:ext cx="9157257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HANS WEINGARTZ=LEONCE49. </a:t>
            </a:r>
            <a:r>
              <a:rPr lang="cs-CZ" sz="1400" dirty="0" err="1"/>
              <a:t>Soubor:Terezin</a:t>
            </a:r>
            <a:r>
              <a:rPr lang="cs-CZ" sz="1400" dirty="0"/>
              <a:t> CZ Kf234.jpg. In: </a:t>
            </a:r>
            <a:r>
              <a:rPr lang="cs-CZ" sz="1400" i="1" dirty="0" err="1"/>
              <a:t>Wikipedia</a:t>
            </a:r>
            <a:r>
              <a:rPr lang="cs-CZ" sz="1400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2006-07-19, 16. 6. 2008, 00:04 [cit. 2012-01-30]. Dostupné z: http://cs.wikipedia.org/wiki/Soubor:Terezin_CZ_Kf234.jpg </a:t>
            </a:r>
            <a:endParaRPr lang="cs-CZ" sz="1400" dirty="0" smtClean="0"/>
          </a:p>
          <a:p>
            <a:endParaRPr lang="cs-CZ" sz="1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/>
              <a:t>HANS WEINGARTZ. </a:t>
            </a:r>
            <a:r>
              <a:rPr lang="cs-CZ" sz="1400" dirty="0" err="1"/>
              <a:t>Soubor:Terezin</a:t>
            </a:r>
            <a:r>
              <a:rPr lang="cs-CZ" sz="1400" dirty="0"/>
              <a:t> CZ </a:t>
            </a:r>
            <a:r>
              <a:rPr lang="cs-CZ" sz="1400" dirty="0" err="1"/>
              <a:t>National</a:t>
            </a:r>
            <a:r>
              <a:rPr lang="cs-CZ" sz="1400" dirty="0"/>
              <a:t> </a:t>
            </a:r>
            <a:r>
              <a:rPr lang="cs-CZ" sz="1400" dirty="0" err="1"/>
              <a:t>Cemetery</a:t>
            </a:r>
            <a:r>
              <a:rPr lang="cs-CZ" sz="1400" dirty="0"/>
              <a:t> Theres2.jpg. In: </a:t>
            </a:r>
            <a:r>
              <a:rPr lang="cs-CZ" sz="1400" dirty="0" err="1"/>
              <a:t>Wikipedia</a:t>
            </a:r>
            <a:r>
              <a:rPr lang="cs-CZ" sz="1400" dirty="0"/>
              <a:t>: </a:t>
            </a:r>
            <a:r>
              <a:rPr lang="cs-CZ" sz="1400" dirty="0" err="1"/>
              <a:t>the</a:t>
            </a:r>
            <a:r>
              <a:rPr lang="cs-CZ" sz="1400" dirty="0"/>
              <a:t> free </a:t>
            </a:r>
            <a:r>
              <a:rPr lang="cs-CZ" sz="1400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1. července 2006(2006-07-01), 16. 6. 2008, 20:57 [cit. 2012-01-30]. Dostupné z: http://cs.wikipedia.org/wiki/Soubor:Terezin_CZ_National_Cemetery_Theres2.jpg 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02654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30</TotalTime>
  <Words>630</Words>
  <Application>Microsoft Office PowerPoint</Application>
  <PresentationFormat>Předvádění na obrazovce (4:3)</PresentationFormat>
  <Paragraphs>70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Human</vt:lpstr>
      <vt:lpstr>Snímek 1</vt:lpstr>
      <vt:lpstr>Anotace</vt:lpstr>
      <vt:lpstr>Snímek 3</vt:lpstr>
      <vt:lpstr>Památná místa</vt:lpstr>
      <vt:lpstr>Lidice</vt:lpstr>
      <vt:lpstr>Snímek 6</vt:lpstr>
      <vt:lpstr>Ležáky</vt:lpstr>
      <vt:lpstr>Snímek 8</vt:lpstr>
      <vt:lpstr>Terezín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Dum</cp:lastModifiedBy>
  <cp:revision>10</cp:revision>
  <dcterms:created xsi:type="dcterms:W3CDTF">2012-03-21T17:20:57Z</dcterms:created>
  <dcterms:modified xsi:type="dcterms:W3CDTF">2013-12-13T07:45:31Z</dcterms:modified>
</cp:coreProperties>
</file>