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69" r:id="rId4"/>
    <p:sldId id="284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2" r:id="rId16"/>
    <p:sldId id="283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021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021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pitolinischer_Pythagoras_adjusted.jpg" TargetMode="External"/><Relationship Id="rId2" Type="http://schemas.openxmlformats.org/officeDocument/2006/relationships/hyperlink" Target="http://citaty.net/autori/ze-samu-pythagora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257572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VY_32_INOVACE_1826_PYTHAGOROVA_VĚTA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Užití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Pythagorovy věty  a obrácené Pythagorovy věty ve výpočtech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řešení úloh s využitím Pythagorovy věty a obrácené Pythagorovy věty.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20. 10. 2013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Pythagorova věta, obrácená Pythagorova věta, pravoúhlý trojúhelník, odvěsna, přepona, Pythagoras ze Samu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32657"/>
            <a:ext cx="4896544" cy="4968552"/>
          </a:xfrm>
        </p:spPr>
      </p:pic>
      <p:sp>
        <p:nvSpPr>
          <p:cNvPr id="5" name="TextovéPole 4"/>
          <p:cNvSpPr txBox="1"/>
          <p:nvPr/>
        </p:nvSpPr>
        <p:spPr>
          <a:xfrm>
            <a:off x="2843808" y="5653331"/>
            <a:ext cx="3679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PYTHAGORAS ZE SAMU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492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 čtverce nad přeponou </a:t>
            </a:r>
            <a:r>
              <a:rPr lang="cs-CZ" b="1" dirty="0" smtClean="0"/>
              <a:t>c</a:t>
            </a:r>
            <a:r>
              <a:rPr lang="cs-CZ" dirty="0" smtClean="0"/>
              <a:t> </a:t>
            </a:r>
            <a:r>
              <a:rPr lang="cs-CZ" u="sng" dirty="0" smtClean="0"/>
              <a:t>pravoúhlého trojúhelníku</a:t>
            </a:r>
            <a:r>
              <a:rPr lang="cs-CZ" dirty="0" smtClean="0"/>
              <a:t> se rovná součtu čtverců nad jeho odvěsnami</a:t>
            </a:r>
            <a:r>
              <a:rPr lang="cs-CZ" b="1" dirty="0" smtClean="0"/>
              <a:t> a</a:t>
            </a:r>
            <a:r>
              <a:rPr lang="cs-CZ" dirty="0" smtClean="0"/>
              <a:t>, </a:t>
            </a:r>
            <a:r>
              <a:rPr lang="cs-CZ" b="1" dirty="0" smtClean="0"/>
              <a:t>b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c</a:t>
            </a:r>
            <a:r>
              <a:rPr lang="cs-CZ" b="1" baseline="30000" dirty="0" smtClean="0"/>
              <a:t>2</a:t>
            </a:r>
            <a:r>
              <a:rPr lang="cs-CZ" b="1" dirty="0" smtClean="0"/>
              <a:t> = a</a:t>
            </a:r>
            <a:r>
              <a:rPr lang="cs-CZ" b="1" baseline="30000" dirty="0" smtClean="0"/>
              <a:t>2</a:t>
            </a:r>
            <a:r>
              <a:rPr lang="cs-CZ" b="1" dirty="0" smtClean="0"/>
              <a:t> + b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4" name="Pravoúhlý trojúhelník 3"/>
          <p:cNvSpPr/>
          <p:nvPr/>
        </p:nvSpPr>
        <p:spPr>
          <a:xfrm>
            <a:off x="5004048" y="4051920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23184" y="4051921"/>
            <a:ext cx="880864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04048" y="4966320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8887428">
            <a:off x="5277844" y="3416372"/>
            <a:ext cx="1252654" cy="129314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543175" y="3985432"/>
            <a:ext cx="418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76706" y="4324455"/>
            <a:ext cx="436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68727" y="5251371"/>
            <a:ext cx="450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206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OBRÁCENÁ  PYTHAGOROVA VĚTA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Jestliže pro strany </a:t>
            </a:r>
            <a:r>
              <a:rPr lang="cs-CZ" b="1" dirty="0" smtClean="0"/>
              <a:t>a</a:t>
            </a:r>
            <a:r>
              <a:rPr lang="cs-CZ" dirty="0" smtClean="0"/>
              <a:t>, </a:t>
            </a:r>
            <a:r>
              <a:rPr lang="cs-CZ" b="1" dirty="0" smtClean="0"/>
              <a:t>b</a:t>
            </a:r>
            <a:r>
              <a:rPr lang="cs-CZ" dirty="0" smtClean="0"/>
              <a:t>, </a:t>
            </a:r>
            <a:r>
              <a:rPr lang="cs-CZ" b="1" dirty="0" smtClean="0"/>
              <a:t>c </a:t>
            </a:r>
            <a:r>
              <a:rPr lang="cs-CZ" dirty="0" smtClean="0"/>
              <a:t>pravoúhlého trojúhelníku platí </a:t>
            </a:r>
            <a:r>
              <a:rPr lang="cs-CZ" b="1" dirty="0"/>
              <a:t>c</a:t>
            </a:r>
            <a:r>
              <a:rPr lang="cs-CZ" b="1" baseline="30000" dirty="0"/>
              <a:t>2</a:t>
            </a:r>
            <a:r>
              <a:rPr lang="cs-CZ" b="1" dirty="0"/>
              <a:t> = a</a:t>
            </a:r>
            <a:r>
              <a:rPr lang="cs-CZ" b="1" baseline="30000" dirty="0"/>
              <a:t>2</a:t>
            </a:r>
            <a:r>
              <a:rPr lang="cs-CZ" b="1" dirty="0"/>
              <a:t> + </a:t>
            </a:r>
            <a:r>
              <a:rPr lang="cs-CZ" b="1" dirty="0" smtClean="0"/>
              <a:t>b</a:t>
            </a:r>
            <a:r>
              <a:rPr lang="cs-CZ" b="1" baseline="30000" dirty="0" smtClean="0"/>
              <a:t>2</a:t>
            </a:r>
            <a:r>
              <a:rPr lang="cs-CZ" baseline="30000" dirty="0" smtClean="0"/>
              <a:t> </a:t>
            </a:r>
            <a:r>
              <a:rPr lang="cs-CZ" dirty="0" smtClean="0"/>
              <a:t>, je tento trojúhelník </a:t>
            </a:r>
            <a:r>
              <a:rPr lang="cs-CZ" u="sng" dirty="0" smtClean="0"/>
              <a:t>pravoúhlý</a:t>
            </a:r>
            <a:r>
              <a:rPr lang="cs-CZ" dirty="0" smtClean="0"/>
              <a:t>. (c je přepona = nejdelší strana trojúhelníku)</a:t>
            </a:r>
          </a:p>
          <a:p>
            <a:endParaRPr lang="cs-CZ" b="1" baseline="30000" dirty="0"/>
          </a:p>
          <a:p>
            <a:endParaRPr lang="cs-CZ" b="1" baseline="30000" dirty="0"/>
          </a:p>
          <a:p>
            <a:r>
              <a:rPr lang="cs-CZ" b="1" dirty="0"/>
              <a:t>c</a:t>
            </a:r>
            <a:r>
              <a:rPr lang="cs-CZ" b="1" baseline="30000" dirty="0"/>
              <a:t>2</a:t>
            </a:r>
            <a:r>
              <a:rPr lang="cs-CZ" b="1" dirty="0"/>
              <a:t> = a</a:t>
            </a:r>
            <a:r>
              <a:rPr lang="cs-CZ" b="1" baseline="30000" dirty="0"/>
              <a:t>2</a:t>
            </a:r>
            <a:r>
              <a:rPr lang="cs-CZ" b="1" dirty="0"/>
              <a:t> + b</a:t>
            </a:r>
            <a:r>
              <a:rPr lang="cs-CZ" b="1" baseline="30000" dirty="0"/>
              <a:t>2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2915816" y="4005064"/>
            <a:ext cx="2304256" cy="1562472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244933" y="4416968"/>
            <a:ext cx="975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přepona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5759993"/>
            <a:ext cx="967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dvěsna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4662428"/>
            <a:ext cx="967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odvěsna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511452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90°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574446" y="5211570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28479" y="415386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547396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49428" y="364654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94894" y="550729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3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Užití obrácené Pythagorovy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04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Rozhodněte, zda trojúhelníky s následujícími délkami jsou pravoúhlé: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∆ ABC : c = 53 mm, a = 28 mm, b = 45 mm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 startAt="2"/>
            </a:pPr>
            <a:r>
              <a:rPr lang="cs-CZ" dirty="0" smtClean="0"/>
              <a:t>∆ KLM : k = 6 cm, l = 7 cm, m = 8 cm</a:t>
            </a:r>
          </a:p>
          <a:p>
            <a:pPr marL="514350" indent="-514350">
              <a:buAutoNum type="arabicPeriod" startAt="2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sz="1600" b="1" i="1" dirty="0" smtClean="0">
                <a:solidFill>
                  <a:schemeClr val="tx2">
                    <a:lumMod val="75000"/>
                  </a:schemeClr>
                </a:solidFill>
              </a:rPr>
              <a:t>„Nejkratší odpovědi ANO a NE vyžadují nejdelší rozmýšlení.“ (Pythagoras ze Samu)</a:t>
            </a:r>
            <a:endParaRPr lang="cs-CZ" sz="1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63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c</a:t>
            </a:r>
            <a:r>
              <a:rPr lang="cs-CZ" b="1" baseline="30000" dirty="0" smtClean="0"/>
              <a:t>2</a:t>
            </a:r>
            <a:r>
              <a:rPr lang="cs-CZ" b="1" dirty="0" smtClean="0"/>
              <a:t> </a:t>
            </a:r>
            <a:r>
              <a:rPr lang="cs-CZ" b="1" dirty="0"/>
              <a:t>= a</a:t>
            </a:r>
            <a:r>
              <a:rPr lang="cs-CZ" b="1" baseline="30000" dirty="0"/>
              <a:t>2</a:t>
            </a:r>
            <a:r>
              <a:rPr lang="cs-CZ" b="1" dirty="0"/>
              <a:t> + </a:t>
            </a:r>
            <a:r>
              <a:rPr lang="cs-CZ" b="1" dirty="0" smtClean="0"/>
              <a:t>b</a:t>
            </a:r>
            <a:r>
              <a:rPr lang="cs-CZ" b="1" baseline="30000" dirty="0" smtClean="0"/>
              <a:t>2 </a:t>
            </a:r>
            <a:r>
              <a:rPr lang="cs-CZ" b="1" dirty="0" smtClean="0"/>
              <a:t>                                         </a:t>
            </a:r>
            <a:r>
              <a:rPr lang="cs-CZ" dirty="0" smtClean="0">
                <a:sym typeface="Wingdings" panose="05000000000000000000" pitchFamily="2" charset="2"/>
              </a:rPr>
              <a:t>53</a:t>
            </a:r>
            <a:r>
              <a:rPr lang="cs-CZ" baseline="30000" dirty="0" smtClean="0">
                <a:sym typeface="Wingdings" panose="05000000000000000000" pitchFamily="2" charset="2"/>
              </a:rPr>
              <a:t>2 </a:t>
            </a:r>
            <a:r>
              <a:rPr lang="cs-CZ" dirty="0" smtClean="0">
                <a:sym typeface="Wingdings" panose="05000000000000000000" pitchFamily="2" charset="2"/>
              </a:rPr>
              <a:t>= 2 809</a:t>
            </a:r>
          </a:p>
          <a:p>
            <a:pPr marL="0" indent="0">
              <a:buNone/>
            </a:pPr>
            <a:r>
              <a:rPr lang="cs-CZ" dirty="0">
                <a:sym typeface="Wingdings" panose="05000000000000000000" pitchFamily="2" charset="2"/>
              </a:rPr>
              <a:t> 53</a:t>
            </a:r>
            <a:r>
              <a:rPr lang="cs-CZ" baseline="30000" dirty="0">
                <a:sym typeface="Wingdings" panose="05000000000000000000" pitchFamily="2" charset="2"/>
              </a:rPr>
              <a:t>2</a:t>
            </a:r>
            <a:r>
              <a:rPr lang="cs-CZ" dirty="0">
                <a:sym typeface="Wingdings" panose="05000000000000000000" pitchFamily="2" charset="2"/>
              </a:rPr>
              <a:t> = 28</a:t>
            </a:r>
            <a:r>
              <a:rPr lang="cs-CZ" baseline="30000" dirty="0">
                <a:sym typeface="Wingdings" panose="05000000000000000000" pitchFamily="2" charset="2"/>
              </a:rPr>
              <a:t>2</a:t>
            </a:r>
            <a:r>
              <a:rPr lang="cs-CZ" dirty="0">
                <a:sym typeface="Wingdings" panose="05000000000000000000" pitchFamily="2" charset="2"/>
              </a:rPr>
              <a:t> + 45</a:t>
            </a:r>
            <a:r>
              <a:rPr lang="cs-CZ" baseline="30000" dirty="0">
                <a:sym typeface="Wingdings" panose="05000000000000000000" pitchFamily="2" charset="2"/>
              </a:rPr>
              <a:t>2 	</a:t>
            </a:r>
            <a:r>
              <a:rPr lang="cs-CZ" baseline="30000" dirty="0" smtClean="0">
                <a:sym typeface="Wingdings" panose="05000000000000000000" pitchFamily="2" charset="2"/>
              </a:rPr>
              <a:t>		</a:t>
            </a:r>
            <a:r>
              <a:rPr lang="cs-CZ" baseline="30000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  28</a:t>
            </a:r>
            <a:r>
              <a:rPr lang="cs-CZ" baseline="30000" dirty="0" smtClean="0">
                <a:sym typeface="Wingdings" panose="05000000000000000000" pitchFamily="2" charset="2"/>
              </a:rPr>
              <a:t>2</a:t>
            </a:r>
            <a:r>
              <a:rPr lang="cs-CZ" dirty="0" smtClean="0">
                <a:sym typeface="Wingdings" panose="05000000000000000000" pitchFamily="2" charset="2"/>
              </a:rPr>
              <a:t> = 784</a:t>
            </a:r>
          </a:p>
          <a:p>
            <a:pPr marL="0" indent="0">
              <a:buNone/>
            </a:pPr>
            <a:r>
              <a:rPr lang="cs-CZ" baseline="30000" dirty="0">
                <a:sym typeface="Wingdings" panose="05000000000000000000" pitchFamily="2" charset="2"/>
              </a:rPr>
              <a:t>	</a:t>
            </a:r>
            <a:r>
              <a:rPr lang="cs-CZ" baseline="30000" dirty="0" smtClean="0">
                <a:sym typeface="Wingdings" panose="05000000000000000000" pitchFamily="2" charset="2"/>
              </a:rPr>
              <a:t>					</a:t>
            </a:r>
            <a:r>
              <a:rPr lang="cs-CZ" dirty="0" smtClean="0">
                <a:sym typeface="Wingdings" panose="05000000000000000000" pitchFamily="2" charset="2"/>
              </a:rPr>
              <a:t>   45</a:t>
            </a:r>
            <a:r>
              <a:rPr lang="cs-CZ" baseline="30000" dirty="0" smtClean="0">
                <a:sym typeface="Wingdings" panose="05000000000000000000" pitchFamily="2" charset="2"/>
              </a:rPr>
              <a:t>2</a:t>
            </a:r>
            <a:r>
              <a:rPr lang="cs-CZ" dirty="0" smtClean="0">
                <a:sym typeface="Wingdings" panose="05000000000000000000" pitchFamily="2" charset="2"/>
              </a:rPr>
              <a:t> = 2 025</a:t>
            </a:r>
          </a:p>
          <a:p>
            <a:pPr>
              <a:buFont typeface="Wingdings"/>
              <a:buChar char="à"/>
            </a:pPr>
            <a:r>
              <a:rPr lang="cs-CZ" dirty="0" smtClean="0">
                <a:sym typeface="Wingdings" panose="05000000000000000000" pitchFamily="2" charset="2"/>
              </a:rPr>
              <a:t>  2 809 = 784 + 2 025</a:t>
            </a:r>
          </a:p>
          <a:p>
            <a:pPr>
              <a:buFont typeface="Wingdings"/>
              <a:buChar char="à"/>
            </a:pP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 2 809 = 2 809    … rovnost platí</a:t>
            </a:r>
          </a:p>
          <a:p>
            <a:pPr marL="0" indent="0">
              <a:buNone/>
            </a:pPr>
            <a:endParaRPr lang="cs-CZ" dirty="0" smtClean="0">
              <a:sym typeface="Wingdings" panose="05000000000000000000" pitchFamily="2" charset="2"/>
            </a:endParaRPr>
          </a:p>
          <a:p>
            <a:pPr>
              <a:buFont typeface="Wingdings"/>
              <a:buChar char="à"/>
            </a:pP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 Trojúhelník ABC je pravoúhlý.</a:t>
            </a:r>
          </a:p>
          <a:p>
            <a:pPr marL="0" indent="0">
              <a:buNone/>
            </a:pPr>
            <a:endParaRPr lang="cs-CZ" baseline="30000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28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196752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2. </a:t>
                </a:r>
                <a:r>
                  <a:rPr lang="cs-CZ" b="1" dirty="0" smtClean="0"/>
                  <a:t>m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</a:t>
                </a:r>
                <a:r>
                  <a:rPr lang="cs-CZ" b="1" dirty="0"/>
                  <a:t>= </a:t>
                </a:r>
                <a:r>
                  <a:rPr lang="cs-CZ" b="1" dirty="0" smtClean="0"/>
                  <a:t>k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</a:t>
                </a:r>
                <a:r>
                  <a:rPr lang="cs-CZ" b="1" dirty="0"/>
                  <a:t>+ </a:t>
                </a:r>
                <a:r>
                  <a:rPr lang="cs-CZ" b="1" dirty="0" smtClean="0"/>
                  <a:t>l</a:t>
                </a:r>
                <a:r>
                  <a:rPr lang="cs-CZ" b="1" baseline="30000" dirty="0" smtClean="0"/>
                  <a:t>2 </a:t>
                </a:r>
                <a:r>
                  <a:rPr lang="cs-CZ" dirty="0"/>
                  <a:t>	</a:t>
                </a:r>
                <a:r>
                  <a:rPr lang="cs-CZ" dirty="0" smtClean="0"/>
                  <a:t>			8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64</a:t>
                </a:r>
              </a:p>
              <a:p>
                <a:pPr>
                  <a:buFont typeface="Wingdings"/>
                  <a:buChar char="à"/>
                </a:pPr>
                <a:r>
                  <a:rPr lang="cs-CZ" dirty="0" smtClean="0">
                    <a:sym typeface="Wingdings" panose="05000000000000000000" pitchFamily="2" charset="2"/>
                  </a:rPr>
                  <a:t>  8</a:t>
                </a:r>
                <a:r>
                  <a:rPr lang="cs-CZ" baseline="30000" dirty="0" smtClean="0">
                    <a:sym typeface="Wingdings" panose="05000000000000000000" pitchFamily="2" charset="2"/>
                  </a:rPr>
                  <a:t>2</a:t>
                </a:r>
                <a:r>
                  <a:rPr lang="cs-CZ" dirty="0" smtClean="0">
                    <a:sym typeface="Wingdings" panose="05000000000000000000" pitchFamily="2" charset="2"/>
                  </a:rPr>
                  <a:t> = 6</a:t>
                </a:r>
                <a:r>
                  <a:rPr lang="cs-CZ" baseline="30000" dirty="0" smtClean="0">
                    <a:sym typeface="Wingdings" panose="05000000000000000000" pitchFamily="2" charset="2"/>
                  </a:rPr>
                  <a:t>2</a:t>
                </a:r>
                <a:r>
                  <a:rPr lang="cs-CZ" dirty="0" smtClean="0">
                    <a:sym typeface="Wingdings" panose="05000000000000000000" pitchFamily="2" charset="2"/>
                  </a:rPr>
                  <a:t> + 7</a:t>
                </a:r>
                <a:r>
                  <a:rPr lang="cs-CZ" baseline="30000" dirty="0" smtClean="0">
                    <a:sym typeface="Wingdings" panose="05000000000000000000" pitchFamily="2" charset="2"/>
                  </a:rPr>
                  <a:t>2</a:t>
                </a:r>
                <a:r>
                  <a:rPr lang="cs-CZ" dirty="0" smtClean="0">
                    <a:sym typeface="Wingdings" panose="05000000000000000000" pitchFamily="2" charset="2"/>
                  </a:rPr>
                  <a:t>				7</a:t>
                </a:r>
                <a:r>
                  <a:rPr lang="cs-CZ" baseline="30000" dirty="0" smtClean="0">
                    <a:sym typeface="Wingdings" panose="05000000000000000000" pitchFamily="2" charset="2"/>
                  </a:rPr>
                  <a:t>2</a:t>
                </a:r>
                <a:r>
                  <a:rPr lang="cs-CZ" dirty="0" smtClean="0">
                    <a:sym typeface="Wingdings" panose="05000000000000000000" pitchFamily="2" charset="2"/>
                  </a:rPr>
                  <a:t> = 49</a:t>
                </a:r>
              </a:p>
              <a:p>
                <a:pPr marL="0" indent="0">
                  <a:buNone/>
                </a:pPr>
                <a:r>
                  <a:rPr lang="cs-CZ" dirty="0">
                    <a:sym typeface="Wingdings" panose="05000000000000000000" pitchFamily="2" charset="2"/>
                  </a:rPr>
                  <a:t>	</a:t>
                </a:r>
                <a:r>
                  <a:rPr lang="cs-CZ" dirty="0" smtClean="0">
                    <a:sym typeface="Wingdings" panose="05000000000000000000" pitchFamily="2" charset="2"/>
                  </a:rPr>
                  <a:t>					6</a:t>
                </a:r>
                <a:r>
                  <a:rPr lang="cs-CZ" baseline="30000" dirty="0" smtClean="0">
                    <a:sym typeface="Wingdings" panose="05000000000000000000" pitchFamily="2" charset="2"/>
                  </a:rPr>
                  <a:t>2</a:t>
                </a:r>
                <a:r>
                  <a:rPr lang="cs-CZ" dirty="0" smtClean="0">
                    <a:sym typeface="Wingdings" panose="05000000000000000000" pitchFamily="2" charset="2"/>
                  </a:rPr>
                  <a:t> = 36</a:t>
                </a:r>
              </a:p>
              <a:p>
                <a:pPr>
                  <a:buFont typeface="Wingdings"/>
                  <a:buChar char="à"/>
                </a:pPr>
                <a:r>
                  <a:rPr lang="cs-CZ" dirty="0" smtClean="0">
                    <a:sym typeface="Wingdings" panose="05000000000000000000" pitchFamily="2" charset="2"/>
                  </a:rPr>
                  <a:t>  64 = 36 + 49</a:t>
                </a:r>
              </a:p>
              <a:p>
                <a:pPr>
                  <a:buFont typeface="Wingdings"/>
                  <a:buChar char="à"/>
                </a:pPr>
                <a:r>
                  <a:rPr lang="cs-CZ" dirty="0">
                    <a:sym typeface="Wingdings" panose="05000000000000000000" pitchFamily="2" charset="2"/>
                  </a:rPr>
                  <a:t> </a:t>
                </a:r>
                <a:r>
                  <a:rPr lang="cs-CZ" dirty="0" smtClean="0">
                    <a:sym typeface="Wingdings" panose="05000000000000000000" pitchFamily="2" charset="2"/>
                  </a:rPr>
                  <a:t> 64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≠</m:t>
                    </m:r>
                  </m:oMath>
                </a14:m>
                <a:r>
                  <a:rPr lang="cs-CZ" dirty="0" smtClean="0">
                    <a:sym typeface="Wingdings" panose="05000000000000000000" pitchFamily="2" charset="2"/>
                  </a:rPr>
                  <a:t> 85   …   rovnost neplatí</a:t>
                </a:r>
              </a:p>
              <a:p>
                <a:pPr>
                  <a:buFont typeface="Wingdings"/>
                  <a:buChar char="à"/>
                </a:pPr>
                <a:endParaRPr lang="cs-CZ" dirty="0">
                  <a:sym typeface="Wingdings" panose="05000000000000000000" pitchFamily="2" charset="2"/>
                </a:endParaRPr>
              </a:p>
              <a:p>
                <a:pPr>
                  <a:buFont typeface="Wingdings"/>
                  <a:buChar char="à"/>
                </a:pPr>
                <a:r>
                  <a:rPr lang="cs-CZ" dirty="0" smtClean="0">
                    <a:sym typeface="Wingdings" panose="05000000000000000000" pitchFamily="2" charset="2"/>
                  </a:rPr>
                  <a:t>  Trojúhelník KLM není pravoúhlý.</a:t>
                </a:r>
              </a:p>
              <a:p>
                <a:pPr>
                  <a:buFont typeface="Wingdings"/>
                  <a:buChar char="à"/>
                </a:pPr>
                <a:endParaRPr lang="cs-CZ" dirty="0" smtClean="0">
                  <a:sym typeface="Wingdings" panose="05000000000000000000" pitchFamily="2" charset="2"/>
                </a:endParaRPr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196752"/>
                <a:ext cx="8229600" cy="4525963"/>
              </a:xfrm>
              <a:blipFill rotWithShape="1">
                <a:blip r:embed="rId2"/>
                <a:stretch>
                  <a:fillRect l="-1852" t="-1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1046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Užití Pythagorovy věty: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4400" dirty="0" smtClean="0"/>
              <a:t>Výpočet přepony </a:t>
            </a:r>
            <a:r>
              <a:rPr lang="cs-CZ" sz="14400" b="1" dirty="0" smtClean="0"/>
              <a:t>c</a:t>
            </a:r>
            <a:r>
              <a:rPr lang="cs-CZ" sz="14400" dirty="0" smtClean="0"/>
              <a:t>:</a:t>
            </a:r>
          </a:p>
          <a:p>
            <a:pPr marL="0" indent="0">
              <a:buNone/>
            </a:pPr>
            <a:r>
              <a:rPr lang="cs-CZ" sz="14400" dirty="0" smtClean="0"/>
              <a:t>                                                </a:t>
            </a:r>
            <a:r>
              <a:rPr lang="cs-CZ" sz="14400" b="1" dirty="0"/>
              <a:t>c</a:t>
            </a:r>
            <a:r>
              <a:rPr lang="cs-CZ" sz="14400" b="1" baseline="30000" dirty="0"/>
              <a:t>2</a:t>
            </a:r>
            <a:r>
              <a:rPr lang="cs-CZ" sz="14400" b="1" dirty="0"/>
              <a:t> = a</a:t>
            </a:r>
            <a:r>
              <a:rPr lang="cs-CZ" sz="14400" b="1" baseline="30000" dirty="0"/>
              <a:t>2</a:t>
            </a:r>
            <a:r>
              <a:rPr lang="cs-CZ" sz="14400" b="1" dirty="0"/>
              <a:t> + b</a:t>
            </a:r>
            <a:r>
              <a:rPr lang="cs-CZ" sz="14400" b="1" baseline="30000" dirty="0"/>
              <a:t>2</a:t>
            </a:r>
          </a:p>
          <a:p>
            <a:pPr marL="514350" indent="-514350">
              <a:buAutoNum type="arabicPeriod" startAt="2"/>
            </a:pPr>
            <a:r>
              <a:rPr lang="cs-CZ" sz="14400" dirty="0" smtClean="0"/>
              <a:t>Výpočet odvěsny</a:t>
            </a:r>
            <a:r>
              <a:rPr lang="cs-CZ" sz="14400" b="1" dirty="0" smtClean="0"/>
              <a:t> a</a:t>
            </a:r>
            <a:r>
              <a:rPr lang="cs-CZ" sz="14400" dirty="0" smtClean="0"/>
              <a:t>:</a:t>
            </a:r>
          </a:p>
          <a:p>
            <a:pPr marL="0" indent="0">
              <a:buNone/>
            </a:pPr>
            <a:r>
              <a:rPr lang="cs-CZ" sz="14400" dirty="0" smtClean="0"/>
              <a:t>                                                </a:t>
            </a:r>
            <a:r>
              <a:rPr lang="cs-CZ" sz="14400" b="1" dirty="0" smtClean="0"/>
              <a:t>a</a:t>
            </a:r>
            <a:r>
              <a:rPr lang="cs-CZ" sz="14400" b="1" baseline="30000" dirty="0" smtClean="0"/>
              <a:t>2</a:t>
            </a:r>
            <a:r>
              <a:rPr lang="cs-CZ" sz="14400" b="1" dirty="0" smtClean="0"/>
              <a:t> </a:t>
            </a:r>
            <a:r>
              <a:rPr lang="cs-CZ" sz="14400" b="1" dirty="0"/>
              <a:t>= </a:t>
            </a:r>
            <a:r>
              <a:rPr lang="cs-CZ" sz="14400" b="1" dirty="0" smtClean="0"/>
              <a:t>c</a:t>
            </a:r>
            <a:r>
              <a:rPr lang="cs-CZ" sz="14400" b="1" baseline="30000" dirty="0" smtClean="0"/>
              <a:t>2</a:t>
            </a:r>
            <a:r>
              <a:rPr lang="cs-CZ" sz="14400" b="1" dirty="0" smtClean="0"/>
              <a:t> - b</a:t>
            </a:r>
            <a:r>
              <a:rPr lang="cs-CZ" sz="14400" b="1" baseline="30000" dirty="0" smtClean="0"/>
              <a:t>2</a:t>
            </a:r>
            <a:endParaRPr lang="cs-CZ" sz="14400" b="1" dirty="0" smtClean="0"/>
          </a:p>
          <a:p>
            <a:pPr marL="514350" indent="-514350">
              <a:buAutoNum type="arabicPeriod" startAt="3"/>
            </a:pPr>
            <a:r>
              <a:rPr lang="cs-CZ" sz="14400" dirty="0" smtClean="0"/>
              <a:t>Výpočet odvěsny </a:t>
            </a:r>
            <a:r>
              <a:rPr lang="cs-CZ" sz="14400" b="1" dirty="0" smtClean="0"/>
              <a:t>b</a:t>
            </a:r>
            <a:r>
              <a:rPr lang="cs-CZ" sz="14400" dirty="0" smtClean="0"/>
              <a:t>:</a:t>
            </a:r>
          </a:p>
          <a:p>
            <a:pPr marL="0" indent="0">
              <a:buNone/>
            </a:pPr>
            <a:r>
              <a:rPr lang="cs-CZ" sz="14400" dirty="0"/>
              <a:t> </a:t>
            </a:r>
            <a:r>
              <a:rPr lang="cs-CZ" sz="14400" dirty="0" smtClean="0"/>
              <a:t>                                               </a:t>
            </a:r>
            <a:r>
              <a:rPr lang="cs-CZ" sz="14400" b="1" dirty="0" smtClean="0"/>
              <a:t>b</a:t>
            </a:r>
            <a:r>
              <a:rPr lang="cs-CZ" sz="14400" b="1" baseline="30000" dirty="0" smtClean="0"/>
              <a:t>2</a:t>
            </a:r>
            <a:r>
              <a:rPr lang="cs-CZ" sz="14400" b="1" dirty="0" smtClean="0"/>
              <a:t> </a:t>
            </a:r>
            <a:r>
              <a:rPr lang="cs-CZ" sz="14400" b="1" dirty="0"/>
              <a:t>= </a:t>
            </a:r>
            <a:r>
              <a:rPr lang="cs-CZ" sz="14400" b="1" dirty="0" smtClean="0"/>
              <a:t>c</a:t>
            </a:r>
            <a:r>
              <a:rPr lang="cs-CZ" sz="14400" b="1" baseline="30000" dirty="0" smtClean="0"/>
              <a:t>2</a:t>
            </a:r>
            <a:r>
              <a:rPr lang="cs-CZ" sz="14400" b="1" dirty="0" smtClean="0"/>
              <a:t> - a</a:t>
            </a:r>
            <a:r>
              <a:rPr lang="cs-CZ" sz="14400" b="1" baseline="30000" dirty="0" smtClean="0"/>
              <a:t>2</a:t>
            </a:r>
            <a:endParaRPr lang="cs-CZ" sz="14400" b="1" baseline="300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baseline="30000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 algn="r">
              <a:buNone/>
            </a:pPr>
            <a:r>
              <a:rPr lang="cs-CZ" sz="6400" b="1" i="1" dirty="0" smtClean="0">
                <a:solidFill>
                  <a:schemeClr val="tx2">
                    <a:lumMod val="75000"/>
                  </a:schemeClr>
                </a:solidFill>
              </a:rPr>
              <a:t>„Nejmoudřejší je číslo.“ (Pythagoras ze Samu)   </a:t>
            </a:r>
          </a:p>
          <a:p>
            <a:pPr marL="0" indent="0">
              <a:buNone/>
            </a:pPr>
            <a:endParaRPr lang="cs-CZ" b="1" i="1" baseline="300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893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20680"/>
          </a:xfrm>
        </p:spPr>
        <p:txBody>
          <a:bodyPr/>
          <a:lstStyle/>
          <a:p>
            <a:r>
              <a:rPr lang="cs-CZ" dirty="0" smtClean="0"/>
              <a:t>Vypočítejte délku přepony </a:t>
            </a:r>
            <a:r>
              <a:rPr lang="cs-CZ" b="1" dirty="0" smtClean="0"/>
              <a:t>c</a:t>
            </a:r>
            <a:r>
              <a:rPr lang="cs-CZ" dirty="0" smtClean="0"/>
              <a:t> pravoúhlého trojúhelníku ABC, jehož odvěsny jsou: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= 7 cm, b = 4 cm.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3419872" y="2621308"/>
            <a:ext cx="1778496" cy="257058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10035" y="3682189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a=7cm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01864" y="5191892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b=4cm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95803" y="3584608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=?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70981" y="4806806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33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124744"/>
                <a:ext cx="8229600" cy="5544616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      </a:t>
                </a:r>
                <a:r>
                  <a:rPr lang="cs-CZ" sz="4200" b="1" dirty="0" smtClean="0"/>
                  <a:t>c</a:t>
                </a:r>
                <a:r>
                  <a:rPr lang="cs-CZ" sz="4200" b="1" baseline="30000" dirty="0" smtClean="0"/>
                  <a:t>2</a:t>
                </a:r>
                <a:r>
                  <a:rPr lang="cs-CZ" sz="4200" b="1" dirty="0" smtClean="0"/>
                  <a:t> </a:t>
                </a:r>
                <a:r>
                  <a:rPr lang="cs-CZ" sz="4200" b="1" dirty="0"/>
                  <a:t>= a</a:t>
                </a:r>
                <a:r>
                  <a:rPr lang="cs-CZ" sz="4200" b="1" baseline="30000" dirty="0"/>
                  <a:t>2</a:t>
                </a:r>
                <a:r>
                  <a:rPr lang="cs-CZ" sz="4200" b="1" dirty="0"/>
                  <a:t> + </a:t>
                </a:r>
                <a:r>
                  <a:rPr lang="cs-CZ" sz="4200" b="1" dirty="0" smtClean="0"/>
                  <a:t>b</a:t>
                </a:r>
                <a:r>
                  <a:rPr lang="cs-CZ" sz="4200" b="1" baseline="30000" dirty="0" smtClean="0"/>
                  <a:t>2</a:t>
                </a:r>
              </a:p>
              <a:p>
                <a:pPr marL="0" indent="0">
                  <a:buNone/>
                </a:pPr>
                <a:r>
                  <a:rPr lang="cs-CZ" sz="4200" b="1" dirty="0" smtClean="0"/>
                  <a:t>     </a:t>
                </a:r>
                <a:r>
                  <a:rPr lang="cs-CZ" sz="4200" dirty="0"/>
                  <a:t>c</a:t>
                </a:r>
                <a:r>
                  <a:rPr lang="cs-CZ" sz="4200" baseline="30000" dirty="0"/>
                  <a:t>2</a:t>
                </a:r>
                <a:r>
                  <a:rPr lang="cs-CZ" sz="4200" dirty="0"/>
                  <a:t> = </a:t>
                </a:r>
                <a:r>
                  <a:rPr lang="cs-CZ" sz="4200" dirty="0" smtClean="0"/>
                  <a:t>7</a:t>
                </a:r>
                <a:r>
                  <a:rPr lang="cs-CZ" sz="4200" baseline="30000" dirty="0" smtClean="0"/>
                  <a:t>2</a:t>
                </a:r>
                <a:r>
                  <a:rPr lang="cs-CZ" sz="4200" dirty="0" smtClean="0"/>
                  <a:t> </a:t>
                </a:r>
                <a:r>
                  <a:rPr lang="cs-CZ" sz="4200" dirty="0"/>
                  <a:t>+ </a:t>
                </a:r>
                <a:r>
                  <a:rPr lang="cs-CZ" sz="4200" dirty="0" smtClean="0"/>
                  <a:t>4</a:t>
                </a:r>
                <a:r>
                  <a:rPr lang="cs-CZ" sz="4200" baseline="30000" dirty="0" smtClean="0"/>
                  <a:t>2</a:t>
                </a:r>
                <a:endParaRPr lang="cs-CZ" sz="4200" dirty="0" smtClean="0"/>
              </a:p>
              <a:p>
                <a:pPr marL="0" indent="0">
                  <a:buNone/>
                </a:pPr>
                <a:r>
                  <a:rPr lang="cs-CZ" sz="4200" dirty="0"/>
                  <a:t> </a:t>
                </a:r>
                <a:r>
                  <a:rPr lang="cs-CZ" sz="4200" dirty="0" smtClean="0"/>
                  <a:t>    c</a:t>
                </a:r>
                <a:r>
                  <a:rPr lang="cs-CZ" sz="4200" baseline="30000" dirty="0" smtClean="0"/>
                  <a:t>2 </a:t>
                </a:r>
                <a:r>
                  <a:rPr lang="cs-CZ" sz="4200" dirty="0" smtClean="0"/>
                  <a:t>= 49 + 16</a:t>
                </a:r>
              </a:p>
              <a:p>
                <a:pPr marL="0" indent="0">
                  <a:buNone/>
                </a:pPr>
                <a:r>
                  <a:rPr lang="cs-CZ" sz="4200" dirty="0"/>
                  <a:t> </a:t>
                </a:r>
                <a:r>
                  <a:rPr lang="cs-CZ" sz="4200" dirty="0" smtClean="0"/>
                  <a:t>    c</a:t>
                </a:r>
                <a:r>
                  <a:rPr lang="cs-CZ" sz="4200" baseline="30000" dirty="0" smtClean="0"/>
                  <a:t>2</a:t>
                </a:r>
                <a:r>
                  <a:rPr lang="cs-CZ" sz="4200" dirty="0" smtClean="0"/>
                  <a:t> =  65</a:t>
                </a:r>
              </a:p>
              <a:p>
                <a:pPr marL="0" indent="0">
                  <a:buNone/>
                </a:pPr>
                <a:r>
                  <a:rPr lang="cs-CZ" sz="4200" dirty="0"/>
                  <a:t> </a:t>
                </a:r>
                <a:r>
                  <a:rPr lang="cs-CZ" sz="4200" dirty="0" smtClean="0"/>
                  <a:t>    c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2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4200" b="0" i="1" smtClean="0">
                            <a:latin typeface="Cambria Math"/>
                            <a:ea typeface="Cambria Math"/>
                          </a:rPr>
                          <m:t>65</m:t>
                        </m:r>
                      </m:e>
                    </m:rad>
                  </m:oMath>
                </a14:m>
                <a:endParaRPr lang="cs-CZ" sz="4200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4200" dirty="0" smtClean="0"/>
                  <a:t>     c  = 8,06 cm</a:t>
                </a:r>
              </a:p>
              <a:p>
                <a:pPr marL="0" indent="0">
                  <a:buNone/>
                </a:pPr>
                <a:endParaRPr lang="cs-CZ" sz="4200" dirty="0"/>
              </a:p>
              <a:p>
                <a:pPr marL="0" indent="0">
                  <a:buNone/>
                </a:pPr>
                <a:r>
                  <a:rPr lang="cs-CZ" sz="4200" dirty="0" smtClean="0"/>
                  <a:t>Přepona c pravoúhlého trojúhelníku ABC má délku 8,06 cm.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  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124744"/>
                <a:ext cx="8229600" cy="5544616"/>
              </a:xfrm>
              <a:blipFill rotWithShape="1">
                <a:blip r:embed="rId2"/>
                <a:stretch>
                  <a:fillRect l="-2000" t="-29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6872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r>
              <a:rPr lang="cs-CZ" dirty="0" smtClean="0"/>
              <a:t>Vypočítejte délku odvěsny </a:t>
            </a:r>
            <a:r>
              <a:rPr lang="cs-CZ" b="1" dirty="0" smtClean="0"/>
              <a:t>a</a:t>
            </a:r>
            <a:r>
              <a:rPr lang="cs-CZ" dirty="0" smtClean="0"/>
              <a:t> pravoúhlého trojúhelníku ABC: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 = 8 cm</a:t>
            </a:r>
          </a:p>
          <a:p>
            <a:pPr marL="0" indent="0">
              <a:buNone/>
            </a:pPr>
            <a:r>
              <a:rPr lang="cs-CZ" dirty="0" smtClean="0"/>
              <a:t>    b = 5 cm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4283968" y="2852936"/>
            <a:ext cx="2138536" cy="271460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53236" y="3717032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=8cm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5600058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b=5cm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5896" y="4108917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8764" y="5198204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34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96752"/>
                <a:ext cx="8229600" cy="452596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     a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</a:t>
                </a:r>
                <a:r>
                  <a:rPr lang="cs-CZ" b="1" dirty="0"/>
                  <a:t>= </a:t>
                </a:r>
                <a:r>
                  <a:rPr lang="cs-CZ" b="1" dirty="0" smtClean="0"/>
                  <a:t>c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- </a:t>
                </a:r>
                <a:r>
                  <a:rPr lang="cs-CZ" b="1" dirty="0"/>
                  <a:t>b</a:t>
                </a:r>
                <a:r>
                  <a:rPr lang="cs-CZ" b="1" baseline="30000" dirty="0"/>
                  <a:t>2</a:t>
                </a:r>
              </a:p>
              <a:p>
                <a:pPr marL="0" indent="0">
                  <a:buNone/>
                </a:pPr>
                <a:r>
                  <a:rPr lang="cs-CZ" b="1" dirty="0"/>
                  <a:t>     </a:t>
                </a:r>
                <a:r>
                  <a:rPr lang="cs-CZ" dirty="0" smtClean="0"/>
                  <a:t>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8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- 5</a:t>
                </a:r>
                <a:r>
                  <a:rPr lang="cs-CZ" baseline="30000" dirty="0" smtClean="0"/>
                  <a:t>2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   </a:t>
                </a:r>
                <a:r>
                  <a:rPr lang="cs-CZ" dirty="0" smtClean="0"/>
                  <a:t>a</a:t>
                </a:r>
                <a:r>
                  <a:rPr lang="cs-CZ" baseline="30000" dirty="0" smtClean="0"/>
                  <a:t>2 </a:t>
                </a:r>
                <a:r>
                  <a:rPr lang="cs-CZ" dirty="0"/>
                  <a:t>= </a:t>
                </a:r>
                <a:r>
                  <a:rPr lang="cs-CZ" dirty="0" smtClean="0"/>
                  <a:t>64 - 25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   </a:t>
                </a:r>
                <a:r>
                  <a:rPr lang="cs-CZ" dirty="0" smtClean="0"/>
                  <a:t>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39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   </a:t>
                </a:r>
                <a:r>
                  <a:rPr lang="cs-CZ" dirty="0" smtClean="0"/>
                  <a:t>a  </a:t>
                </a:r>
                <a:r>
                  <a:rPr lang="cs-CZ" dirty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39</m:t>
                        </m:r>
                      </m:e>
                    </m:rad>
                  </m:oMath>
                </a14:m>
                <a:endParaRPr lang="cs-CZ" dirty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/>
                  <a:t>     </a:t>
                </a:r>
                <a:r>
                  <a:rPr lang="cs-CZ" dirty="0" smtClean="0"/>
                  <a:t>a  </a:t>
                </a:r>
                <a:r>
                  <a:rPr lang="cs-CZ" dirty="0"/>
                  <a:t>= </a:t>
                </a:r>
                <a:r>
                  <a:rPr lang="cs-CZ" dirty="0" smtClean="0"/>
                  <a:t>6,24 </a:t>
                </a:r>
                <a:r>
                  <a:rPr lang="cs-CZ" dirty="0"/>
                  <a:t>cm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Odvěsna a </a:t>
                </a:r>
                <a:r>
                  <a:rPr lang="cs-CZ" dirty="0"/>
                  <a:t>pravoúhlého trojúhelníku ABC má délku </a:t>
                </a:r>
                <a:r>
                  <a:rPr lang="cs-CZ" dirty="0" smtClean="0"/>
                  <a:t>6,24 </a:t>
                </a:r>
                <a:r>
                  <a:rPr lang="cs-CZ" dirty="0"/>
                  <a:t>cm.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96752"/>
                <a:ext cx="8229600" cy="4525963"/>
              </a:xfrm>
              <a:blipFill rotWithShape="1">
                <a:blip r:embed="rId2"/>
                <a:stretch>
                  <a:fillRect l="-1778" t="-2692" r="-74" b="-3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6320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r>
              <a:rPr lang="cs-CZ" dirty="0" smtClean="0"/>
              <a:t>Vypočítejte délku odvěsny </a:t>
            </a:r>
            <a:r>
              <a:rPr lang="cs-CZ" b="1" dirty="0"/>
              <a:t>b</a:t>
            </a:r>
            <a:r>
              <a:rPr lang="cs-CZ" dirty="0" smtClean="0"/>
              <a:t> pravoúhlého trojúhelníku ABC: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 = 8 cm</a:t>
            </a:r>
          </a:p>
          <a:p>
            <a:pPr marL="0" indent="0">
              <a:buNone/>
            </a:pPr>
            <a:r>
              <a:rPr lang="cs-CZ" dirty="0" smtClean="0"/>
              <a:t>    a = 6 cm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4283968" y="2852936"/>
            <a:ext cx="2138536" cy="271460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451039" y="3925625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=8cm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18481" y="5600058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b=?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43590" y="4110291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a=6cm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8764" y="5198204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099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96752"/>
                <a:ext cx="8229600" cy="452596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     b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</a:t>
                </a:r>
                <a:r>
                  <a:rPr lang="cs-CZ" b="1" dirty="0"/>
                  <a:t>= </a:t>
                </a:r>
                <a:r>
                  <a:rPr lang="cs-CZ" b="1" dirty="0" smtClean="0"/>
                  <a:t>c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- a</a:t>
                </a:r>
                <a:r>
                  <a:rPr lang="cs-CZ" b="1" baseline="30000" dirty="0" smtClean="0"/>
                  <a:t>2</a:t>
                </a:r>
                <a:endParaRPr lang="cs-CZ" b="1" baseline="30000" dirty="0"/>
              </a:p>
              <a:p>
                <a:pPr marL="0" indent="0">
                  <a:buNone/>
                </a:pPr>
                <a:r>
                  <a:rPr lang="cs-CZ" b="1" dirty="0"/>
                  <a:t>     </a:t>
                </a:r>
                <a:r>
                  <a:rPr lang="cs-CZ" dirty="0" smtClean="0"/>
                  <a:t>b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8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- 6</a:t>
                </a:r>
                <a:r>
                  <a:rPr lang="cs-CZ" baseline="30000" dirty="0" smtClean="0"/>
                  <a:t>2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   </a:t>
                </a:r>
                <a:r>
                  <a:rPr lang="cs-CZ" dirty="0" smtClean="0"/>
                  <a:t>b</a:t>
                </a:r>
                <a:r>
                  <a:rPr lang="cs-CZ" baseline="30000" dirty="0" smtClean="0"/>
                  <a:t>2 </a:t>
                </a:r>
                <a:r>
                  <a:rPr lang="cs-CZ" dirty="0"/>
                  <a:t>= </a:t>
                </a:r>
                <a:r>
                  <a:rPr lang="cs-CZ" dirty="0" smtClean="0"/>
                  <a:t>64 - 36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   </a:t>
                </a:r>
                <a:r>
                  <a:rPr lang="cs-CZ" dirty="0" smtClean="0"/>
                  <a:t>b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28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   </a:t>
                </a:r>
                <a:r>
                  <a:rPr lang="cs-CZ" dirty="0" smtClean="0"/>
                  <a:t>b  </a:t>
                </a:r>
                <a:r>
                  <a:rPr lang="cs-CZ" dirty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28</m:t>
                        </m:r>
                      </m:e>
                    </m:rad>
                  </m:oMath>
                </a14:m>
                <a:endParaRPr lang="cs-CZ" dirty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/>
                  <a:t>     </a:t>
                </a:r>
                <a:r>
                  <a:rPr lang="cs-CZ" dirty="0" smtClean="0"/>
                  <a:t>b  </a:t>
                </a:r>
                <a:r>
                  <a:rPr lang="cs-CZ" dirty="0"/>
                  <a:t>= </a:t>
                </a:r>
                <a:r>
                  <a:rPr lang="cs-CZ" dirty="0" smtClean="0"/>
                  <a:t>5,29 </a:t>
                </a:r>
                <a:r>
                  <a:rPr lang="cs-CZ" dirty="0"/>
                  <a:t>cm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Odvěsna b </a:t>
                </a:r>
                <a:r>
                  <a:rPr lang="cs-CZ" dirty="0"/>
                  <a:t>pravoúhlého trojúhelníku ABC má délku </a:t>
                </a:r>
                <a:r>
                  <a:rPr lang="cs-CZ" dirty="0" smtClean="0"/>
                  <a:t>5,29 </a:t>
                </a:r>
                <a:r>
                  <a:rPr lang="cs-CZ" dirty="0"/>
                  <a:t>cm.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96752"/>
                <a:ext cx="8229600" cy="4525963"/>
              </a:xfrm>
              <a:blipFill rotWithShape="1">
                <a:blip r:embed="rId2"/>
                <a:stretch>
                  <a:fillRect l="-1778" t="-2692" r="-296" b="-3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27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</a:t>
            </a:r>
            <a:r>
              <a:rPr lang="cs-CZ" dirty="0" smtClean="0"/>
              <a:t>2010</a:t>
            </a:r>
          </a:p>
          <a:p>
            <a:r>
              <a:rPr lang="cs-CZ" dirty="0">
                <a:hlinkClick r:id="rId2"/>
              </a:rPr>
              <a:t>http://citaty.net/autori/ze-samu-pythagoras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cs.wikipedia.org/wiki/Soubor:Kapitolinischer_Pythagoras_adjusted.jpg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1325</TotalTime>
  <Words>508</Words>
  <Application>Microsoft Office PowerPoint</Application>
  <PresentationFormat>Předvádění na obrazovce (4:3)</PresentationFormat>
  <Paragraphs>137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PYTHAGOROVA VĚTA</vt:lpstr>
      <vt:lpstr>OBRÁCENÁ  PYTHAGOROVA VĚTA</vt:lpstr>
      <vt:lpstr>Užití obrácené Pythagorovy věty</vt:lpstr>
      <vt:lpstr>Řešení:</vt:lpstr>
      <vt:lpstr>Prezentace aplikace PowerPoint</vt:lpstr>
      <vt:lpstr>Užití Pythagorovy věty: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150</cp:revision>
  <dcterms:created xsi:type="dcterms:W3CDTF">2013-03-11T16:19:20Z</dcterms:created>
  <dcterms:modified xsi:type="dcterms:W3CDTF">2013-12-12T20:54:44Z</dcterms:modified>
</cp:coreProperties>
</file>