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1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E34717F-A928-4E72-BB06-AE7347BAF2C8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B9AC377-9E28-4FC7-A440-5D29D5A2E98C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717F-A928-4E72-BB06-AE7347BAF2C8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AC377-9E28-4FC7-A440-5D29D5A2E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E34717F-A928-4E72-BB06-AE7347BAF2C8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B9AC377-9E28-4FC7-A440-5D29D5A2E98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717F-A928-4E72-BB06-AE7347BAF2C8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AC377-9E28-4FC7-A440-5D29D5A2E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717F-A928-4E72-BB06-AE7347BAF2C8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B9AC377-9E28-4FC7-A440-5D29D5A2E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717F-A928-4E72-BB06-AE7347BAF2C8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AC377-9E28-4FC7-A440-5D29D5A2E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717F-A928-4E72-BB06-AE7347BAF2C8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AC377-9E28-4FC7-A440-5D29D5A2E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717F-A928-4E72-BB06-AE7347BAF2C8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B9AC377-9E28-4FC7-A440-5D29D5A2E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717F-A928-4E72-BB06-AE7347BAF2C8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AC377-9E28-4FC7-A440-5D29D5A2E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717F-A928-4E72-BB06-AE7347BAF2C8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AC377-9E28-4FC7-A440-5D29D5A2E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717F-A928-4E72-BB06-AE7347BAF2C8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AC377-9E28-4FC7-A440-5D29D5A2E9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E34717F-A928-4E72-BB06-AE7347BAF2C8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B9AC377-9E28-4FC7-A440-5D29D5A2E98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787979"/>
              </p:ext>
            </p:extLst>
          </p:nvPr>
        </p:nvGraphicFramePr>
        <p:xfrm>
          <a:off x="467545" y="2996953"/>
          <a:ext cx="8280919" cy="27176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9619"/>
                <a:gridCol w="5871300"/>
              </a:tblGrid>
              <a:tr h="9650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Název školy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ZÁKLADNÍ ŠKOLA PODBOŘANY, HUSOVA 276, OKR LOUNY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Autor: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MGR. OLGA FILÍPKOVÁ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Název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VY_32_INOVACE_474_JARNÍ</a:t>
                      </a:r>
                      <a:r>
                        <a:rPr lang="cs-CZ" sz="2000" dirty="0" smtClean="0">
                          <a:effectLst/>
                        </a:rPr>
                        <a:t>_ BYLINY_2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Téma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Výklad jarních bylin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Číslo projektu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CZ.1.07/1.4.00/21. 2975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908720"/>
            <a:ext cx="540060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3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2313" y="477132"/>
            <a:ext cx="17091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Anotace: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3783" y="3573016"/>
            <a:ext cx="5721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Datum vytvoření</a:t>
            </a:r>
            <a:r>
              <a:rPr lang="cs-CZ" dirty="0" smtClean="0"/>
              <a:t>:         </a:t>
            </a:r>
            <a:r>
              <a:rPr lang="cs-CZ" sz="2400" dirty="0" smtClean="0"/>
              <a:t>13. 2. 2012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701" y="4653136"/>
            <a:ext cx="57489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Klíčová slova: </a:t>
            </a:r>
          </a:p>
          <a:p>
            <a:r>
              <a:rPr lang="cs-CZ" sz="2400" dirty="0" smtClean="0"/>
              <a:t>byliny, dřeviny, květenství, léčebné </a:t>
            </a:r>
          </a:p>
          <a:p>
            <a:r>
              <a:rPr lang="cs-CZ" sz="2400" dirty="0" smtClean="0"/>
              <a:t>účinky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548" y="943376"/>
            <a:ext cx="814453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Tato prezentace slouží k výkladu učiva v předmětu </a:t>
            </a:r>
          </a:p>
          <a:p>
            <a:r>
              <a:rPr lang="cs-CZ" sz="2400" dirty="0" smtClean="0"/>
              <a:t>člověk a jeho svět ve 4. ročníku. Žáci si zopakují </a:t>
            </a:r>
          </a:p>
          <a:p>
            <a:r>
              <a:rPr lang="cs-CZ" sz="2400" dirty="0" smtClean="0"/>
              <a:t>rozdíl mezi bylinami a dřevinami. Pak se seznámí </a:t>
            </a:r>
          </a:p>
          <a:p>
            <a:r>
              <a:rPr lang="cs-CZ" sz="2400" dirty="0" smtClean="0"/>
              <a:t>s některými druhy jarních bylin, s léčivými účinky </a:t>
            </a:r>
          </a:p>
          <a:p>
            <a:r>
              <a:rPr lang="cs-CZ" sz="2400" dirty="0" smtClean="0"/>
              <a:t>některých bylin i jedovatými druhy bylin.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27706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Jarní byliny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Na jaře se probouzejí byliny každá v jinou dobu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Většina květů jarních bylin má žlutou</a:t>
            </a:r>
          </a:p>
          <a:p>
            <a:pPr marL="182880" indent="0">
              <a:buNone/>
            </a:pPr>
            <a:r>
              <a:rPr lang="cs-CZ" dirty="0" smtClean="0"/>
              <a:t>  barvu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Mnoho jarních bylin mívá </a:t>
            </a:r>
            <a:r>
              <a:rPr lang="cs-CZ" b="1" dirty="0" smtClean="0"/>
              <a:t>léčivé účinky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Květy bylin vytvářejí </a:t>
            </a:r>
            <a:r>
              <a:rPr lang="cs-CZ" b="1" dirty="0" smtClean="0"/>
              <a:t>většinou květenství </a:t>
            </a:r>
            <a:r>
              <a:rPr lang="cs-CZ" dirty="0" smtClean="0"/>
              <a:t>(</a:t>
            </a:r>
            <a:r>
              <a:rPr lang="cs-CZ" sz="2400" i="1" dirty="0" smtClean="0"/>
              <a:t>několik květů na společném stonku</a:t>
            </a:r>
            <a:r>
              <a:rPr lang="cs-CZ" dirty="0" smtClean="0"/>
              <a:t>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Méně často mají kvetoucí byliny </a:t>
            </a:r>
            <a:r>
              <a:rPr lang="cs-CZ" b="1" dirty="0" smtClean="0"/>
              <a:t>jednotlivý</a:t>
            </a:r>
            <a:r>
              <a:rPr lang="cs-CZ" dirty="0" smtClean="0"/>
              <a:t> </a:t>
            </a:r>
            <a:r>
              <a:rPr lang="cs-CZ" b="1" dirty="0" smtClean="0"/>
              <a:t>květ </a:t>
            </a:r>
            <a:r>
              <a:rPr lang="cs-CZ" dirty="0" smtClean="0"/>
              <a:t>(</a:t>
            </a:r>
            <a:r>
              <a:rPr lang="cs-CZ" sz="2400" i="1" dirty="0" smtClean="0"/>
              <a:t>jeden na stonku</a:t>
            </a:r>
            <a:r>
              <a:rPr lang="cs-CZ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187396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96752"/>
            <a:ext cx="6114256" cy="4578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590053"/>
            <a:ext cx="24176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Violka vonná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47559" y="5896865"/>
            <a:ext cx="36824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Má protirevmatický účinek.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11610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24744"/>
            <a:ext cx="5915943" cy="4978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43808" y="404664"/>
            <a:ext cx="29065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Plicník lékařský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140780"/>
            <a:ext cx="82302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Využívá se při plicních onemocněních a má dezinfekční účinky.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24180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38290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46756" y="292161"/>
            <a:ext cx="3499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Pomněnka bahenní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27984" y="1700808"/>
            <a:ext cx="447981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    Květy vytvářejí květenství </a:t>
            </a:r>
          </a:p>
          <a:p>
            <a:endParaRPr lang="cs-CZ" sz="2000" dirty="0"/>
          </a:p>
          <a:p>
            <a:pPr marL="285750" indent="-285750">
              <a:buFontTx/>
              <a:buChar char="-"/>
            </a:pPr>
            <a:r>
              <a:rPr lang="cs-CZ" sz="2000" dirty="0"/>
              <a:t>n</a:t>
            </a:r>
            <a:r>
              <a:rPr lang="cs-CZ" sz="2000" dirty="0" smtClean="0"/>
              <a:t>ěkolik květů je na společném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stonku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19628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060848"/>
            <a:ext cx="5634203" cy="422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7229" y="1196752"/>
            <a:ext cx="54954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Dnes se používá převážně v homeopatii. </a:t>
            </a:r>
          </a:p>
          <a:p>
            <a:r>
              <a:rPr lang="cs-CZ" sz="2000" dirty="0" smtClean="0"/>
              <a:t>Má močopudné a projímavé účinky.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6583" y="548680"/>
            <a:ext cx="3196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Blatouch bahenní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97282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88435"/>
            <a:ext cx="36385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44008" y="1412776"/>
            <a:ext cx="3352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Pryskyřník prudký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79502" y="2492896"/>
            <a:ext cx="45285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Celá rostlina obsahuje jed, </a:t>
            </a:r>
          </a:p>
          <a:p>
            <a:r>
              <a:rPr lang="cs-CZ" sz="2000" dirty="0" smtClean="0"/>
              <a:t>který způsobuje člověku puchýře.</a:t>
            </a:r>
          </a:p>
          <a:p>
            <a:endParaRPr lang="cs-CZ" sz="2000" dirty="0" smtClean="0"/>
          </a:p>
          <a:p>
            <a:r>
              <a:rPr lang="cs-CZ" sz="2000" dirty="0" smtClean="0"/>
              <a:t>Je nebezpečný i pro dobytek.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17251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15" y="779041"/>
            <a:ext cx="4987281" cy="5747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76872"/>
            <a:ext cx="3205535" cy="4250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0199" y="285312"/>
            <a:ext cx="26645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Hlaváček jarní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908720"/>
            <a:ext cx="35231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Má léčebné účinky </a:t>
            </a:r>
          </a:p>
          <a:p>
            <a:r>
              <a:rPr lang="cs-CZ" sz="2000" dirty="0" smtClean="0"/>
              <a:t>a význam též dekorativní </a:t>
            </a:r>
          </a:p>
          <a:p>
            <a:r>
              <a:rPr lang="cs-CZ" sz="2000" dirty="0" smtClean="0"/>
              <a:t>– do skalek.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70150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505" y="895350"/>
            <a:ext cx="6618312" cy="4549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398447"/>
            <a:ext cx="26068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Sasanka hajní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5661248"/>
            <a:ext cx="6607193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Obsahuje chemikálie jedovaté pro zvěř i člověka. </a:t>
            </a:r>
          </a:p>
          <a:p>
            <a:r>
              <a:rPr lang="cs-CZ" sz="2000" dirty="0" smtClean="0"/>
              <a:t>Dá se použít i jako lék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179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412776"/>
            <a:ext cx="8229600" cy="5256312"/>
          </a:xfrm>
        </p:spPr>
        <p:txBody>
          <a:bodyPr>
            <a:normAutofit/>
          </a:bodyPr>
          <a:lstStyle/>
          <a:p>
            <a:r>
              <a:rPr lang="cs-CZ" sz="1400" dirty="0" smtClean="0"/>
              <a:t>PHARAOH </a:t>
            </a:r>
            <a:r>
              <a:rPr lang="cs-CZ" sz="1400" dirty="0"/>
              <a:t>HOUND. </a:t>
            </a:r>
            <a:r>
              <a:rPr lang="cs-CZ" sz="1400" dirty="0" err="1"/>
              <a:t>Soubor:Lungwort.jpg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13. 12. 2007, 13:12 [cit. 2012-02-11]. Dostupné z: http://cs.wikipedia.org/wiki/Soubor:Lungwort.jpg </a:t>
            </a:r>
          </a:p>
          <a:p>
            <a:r>
              <a:rPr lang="cs-CZ" sz="1400" dirty="0"/>
              <a:t>JOHANN GEORG STURM. </a:t>
            </a:r>
            <a:r>
              <a:rPr lang="cs-CZ" sz="1400" dirty="0" err="1"/>
              <a:t>Soubor:Myosotis</a:t>
            </a:r>
            <a:r>
              <a:rPr lang="cs-CZ" sz="1400" dirty="0"/>
              <a:t> </a:t>
            </a:r>
            <a:r>
              <a:rPr lang="cs-CZ" sz="1400" dirty="0" err="1"/>
              <a:t>scorpioides</a:t>
            </a:r>
            <a:r>
              <a:rPr lang="cs-CZ" sz="1400" dirty="0"/>
              <a:t> Sturm14.jpg.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29. 4. 2006, 18:18, 5. 7. 2008, 11:41 [cit. 2012-02-11]. Dostupné z: http://cs.wikipedia.org/wiki/Soubor:Myosotis_scorpioides_Sturm14.jpg </a:t>
            </a:r>
          </a:p>
          <a:p>
            <a:r>
              <a:rPr lang="cs-CZ" sz="1400" dirty="0"/>
              <a:t>PERNAK. </a:t>
            </a:r>
            <a:r>
              <a:rPr lang="cs-CZ" sz="1400" dirty="0" err="1"/>
              <a:t>Soubor:Blatouch</a:t>
            </a:r>
            <a:r>
              <a:rPr lang="cs-CZ" sz="1400" dirty="0"/>
              <a:t> bahení.JPG.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30. 4. 2007, [cit. 2012-02-11]. Dostupné z: http://cs.wikipedia.org/wiki/Soubor:Blatouch_bahen%C3%AD.JPG </a:t>
            </a:r>
          </a:p>
          <a:p>
            <a:r>
              <a:rPr lang="cs-CZ" sz="1400" dirty="0"/>
              <a:t>ORIGINAL BOOK SOURCE: PROF. DR. OTTO WILHELM THOMÉ FLORA VON DEUTSCHLAND, ÖSTERREICH UND DER SCHWEIZ. </a:t>
            </a:r>
            <a:r>
              <a:rPr lang="cs-CZ" sz="1400" dirty="0" err="1"/>
              <a:t>Soubor:Illustration</a:t>
            </a:r>
            <a:r>
              <a:rPr lang="cs-CZ" sz="1400" dirty="0"/>
              <a:t> </a:t>
            </a:r>
            <a:r>
              <a:rPr lang="cs-CZ" sz="1400" dirty="0" err="1"/>
              <a:t>Ranunculus</a:t>
            </a:r>
            <a:r>
              <a:rPr lang="cs-CZ" sz="1400" dirty="0"/>
              <a:t> acris0 clean.jpg.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30. 1. 2008, 19:55 [cit. 2012-02-11]. Dostupné z: http://cs.wikipedia.org/wiki/Soubor:Illustration_Ranunculus_acris0_clean.jpg </a:t>
            </a:r>
          </a:p>
          <a:p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987824" y="436858"/>
            <a:ext cx="2674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Použité zdroje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0013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476250"/>
            <a:ext cx="8229600" cy="5649913"/>
          </a:xfrm>
        </p:spPr>
        <p:txBody>
          <a:bodyPr/>
          <a:lstStyle/>
          <a:p>
            <a:r>
              <a:rPr lang="cs-CZ" sz="1400" dirty="0"/>
              <a:t>I.SÁČEK, SENIOR. </a:t>
            </a:r>
            <a:r>
              <a:rPr lang="cs-CZ" sz="1400" dirty="0" err="1"/>
              <a:t>Soubor:Adonis</a:t>
            </a:r>
            <a:r>
              <a:rPr lang="cs-CZ" sz="1400" dirty="0"/>
              <a:t> vernalis05.jpg.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16. 4. 2009, 17:32 [cit. 2012-02-13]. Dostupné z: http://cs.wikipedia.org/wiki/Soubor:Adonis_vernalis05.jpg </a:t>
            </a:r>
          </a:p>
          <a:p>
            <a:r>
              <a:rPr lang="cs-CZ" sz="1400" dirty="0"/>
              <a:t>FRANZ EUGEN KÖHLER. </a:t>
            </a:r>
            <a:r>
              <a:rPr lang="cs-CZ" sz="1400" dirty="0" err="1"/>
              <a:t>Soubor:Adonis</a:t>
            </a:r>
            <a:r>
              <a:rPr lang="cs-CZ" sz="1400" dirty="0"/>
              <a:t> </a:t>
            </a:r>
            <a:r>
              <a:rPr lang="cs-CZ" sz="1400" dirty="0" err="1"/>
              <a:t>vernalis</a:t>
            </a:r>
            <a:r>
              <a:rPr lang="cs-CZ" sz="1400" dirty="0"/>
              <a:t> - Köhler–s Medizinal-Pflanzen-152.jpg.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5. 8. 2005, 19:30, 9. 2. 2007, 01:12 [cit. 2012-02-13]. Dostupné z: http://cs.wikipedia.org/wiki/Soubor:Adonis_vernalis_-_K%C3%B6hler%E2%80%93s_Medizinal-Pflanzen-152.jpg </a:t>
            </a:r>
          </a:p>
          <a:p>
            <a:r>
              <a:rPr lang="cs-CZ" sz="1400" dirty="0"/>
              <a:t>LILLY M. </a:t>
            </a:r>
            <a:r>
              <a:rPr lang="cs-CZ" sz="1400" dirty="0" err="1"/>
              <a:t>Soubor:Anemone</a:t>
            </a:r>
            <a:r>
              <a:rPr lang="cs-CZ" sz="1400" dirty="0"/>
              <a:t> </a:t>
            </a:r>
            <a:r>
              <a:rPr lang="cs-CZ" sz="1400" dirty="0" err="1"/>
              <a:t>nemorosa</a:t>
            </a:r>
            <a:r>
              <a:rPr lang="cs-CZ" sz="1400" dirty="0"/>
              <a:t> 001.JPG.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29. 4. 2007, 18:48 [cit. 2012-02-13]. Dostupné z: http://cs.wikipedia.org/wiki/Soubor:Anemone_nemorosa_001.JPG </a:t>
            </a:r>
          </a:p>
          <a:p>
            <a:r>
              <a:rPr lang="cs-CZ" sz="1400" dirty="0" smtClean="0"/>
              <a:t>Mgr. Věra Štiková, PŘÍRODOVĚDA ,4 UČEBNICE PRO 4. ROČNÍK ZÁKLADNÍ ŠKOLY, nakl. Nová škola, s.r.o. v r. 2003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570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18</TotalTime>
  <Words>614</Words>
  <Application>Microsoft Office PowerPoint</Application>
  <PresentationFormat>Předvádění na obrazovce (4:3)</PresentationFormat>
  <Paragraphs>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Carnival</vt:lpstr>
      <vt:lpstr>Prezentace aplikace PowerPoint</vt:lpstr>
      <vt:lpstr>Prezentace aplikace PowerPoint</vt:lpstr>
      <vt:lpstr>Jarní byliny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7</cp:revision>
  <dcterms:created xsi:type="dcterms:W3CDTF">2012-03-21T15:35:23Z</dcterms:created>
  <dcterms:modified xsi:type="dcterms:W3CDTF">2012-04-18T20:22:28Z</dcterms:modified>
</cp:coreProperties>
</file>