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81" r:id="rId3"/>
    <p:sldId id="258" r:id="rId4"/>
    <p:sldId id="257" r:id="rId5"/>
    <p:sldId id="267" r:id="rId6"/>
    <p:sldId id="268" r:id="rId7"/>
    <p:sldId id="271" r:id="rId8"/>
    <p:sldId id="274" r:id="rId9"/>
    <p:sldId id="273" r:id="rId10"/>
    <p:sldId id="276" r:id="rId11"/>
    <p:sldId id="277" r:id="rId12"/>
    <p:sldId id="278" r:id="rId13"/>
    <p:sldId id="282" r:id="rId14"/>
    <p:sldId id="28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40859DE-A668-426E-9CCD-908F7DF7D2E9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E816CEEA-CC06-46BD-B21C-593B5A365793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859DE-A668-426E-9CCD-908F7DF7D2E9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6CEEA-CC06-46BD-B21C-593B5A3657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140859DE-A668-426E-9CCD-908F7DF7D2E9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E816CEEA-CC06-46BD-B21C-593B5A36579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859DE-A668-426E-9CCD-908F7DF7D2E9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6CEEA-CC06-46BD-B21C-593B5A3657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859DE-A668-426E-9CCD-908F7DF7D2E9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E816CEEA-CC06-46BD-B21C-593B5A3657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859DE-A668-426E-9CCD-908F7DF7D2E9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6CEEA-CC06-46BD-B21C-593B5A3657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859DE-A668-426E-9CCD-908F7DF7D2E9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6CEEA-CC06-46BD-B21C-593B5A3657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859DE-A668-426E-9CCD-908F7DF7D2E9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E816CEEA-CC06-46BD-B21C-593B5A3657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859DE-A668-426E-9CCD-908F7DF7D2E9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6CEEA-CC06-46BD-B21C-593B5A3657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859DE-A668-426E-9CCD-908F7DF7D2E9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6CEEA-CC06-46BD-B21C-593B5A3657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859DE-A668-426E-9CCD-908F7DF7D2E9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6CEEA-CC06-46BD-B21C-593B5A3657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140859DE-A668-426E-9CCD-908F7DF7D2E9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E816CEEA-CC06-46BD-B21C-593B5A36579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4010308"/>
              </p:ext>
            </p:extLst>
          </p:nvPr>
        </p:nvGraphicFramePr>
        <p:xfrm>
          <a:off x="611560" y="2203737"/>
          <a:ext cx="7992888" cy="459854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56577"/>
                <a:gridCol w="6036311"/>
              </a:tblGrid>
              <a:tr h="20982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Název školy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ZÁKLADNÍ ŠKOLA PODBOŘANY, HUSOVA 276, OKR LOUNY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982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Autor: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MGR. OLGA FILÍPKOVÁ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982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Název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VY_32_INOVACE_475_KVETOUCÍ_STROMY_2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99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Téma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KVETOUCÍ STROMY A KEŘE NA JAŘE. VÝZNAM</a:t>
                      </a:r>
                      <a:r>
                        <a:rPr lang="cs-CZ" sz="2400" baseline="0" dirty="0" smtClean="0">
                          <a:effectLst/>
                        </a:rPr>
                        <a:t> KVETOUCÍCH ROSTLIN PRO ČLOVĚKA.</a:t>
                      </a: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1640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Číslo projektu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CZ.1.07/1.4.00/21. 2975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74" y="654782"/>
            <a:ext cx="5857026" cy="1227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 dirty="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251520" y="126876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1722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919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prezentace je vytvořena pro učivo v předmětu člověk a jeho svět ve 4. ročníku.</a:t>
            </a:r>
          </a:p>
          <a:p>
            <a:r>
              <a:rPr lang="cs-CZ" dirty="0" smtClean="0"/>
              <a:t>Žáci se seznámí s listnatými dřevinami, které na jaře rozkvétají. </a:t>
            </a:r>
          </a:p>
          <a:p>
            <a:r>
              <a:rPr lang="cs-CZ" dirty="0" smtClean="0"/>
              <a:t>Žáci se seznámí s významem kvetoucích částí rostlin pro člověka.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010537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052736"/>
            <a:ext cx="61045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Datum vytvoření</a:t>
            </a:r>
            <a:r>
              <a:rPr lang="cs-CZ" sz="2800" dirty="0" smtClean="0"/>
              <a:t>:      8.3.2012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68456" y="2564904"/>
            <a:ext cx="7608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Klíčová slova:     </a:t>
            </a:r>
            <a:r>
              <a:rPr lang="cs-CZ" sz="2800" dirty="0" smtClean="0"/>
              <a:t>dřeviny, výživa, textilní průmysl, hospodářská zvířata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2171039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5" y="404664"/>
            <a:ext cx="7478216" cy="108012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Kvetoucí stromy na jaře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00808"/>
            <a:ext cx="8064896" cy="4320480"/>
          </a:xfrm>
        </p:spPr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dirty="0" smtClean="0"/>
              <a:t>Kvetoucí listnaté dřeviny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Význam částí kvetoucích rostlin pro     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člověka:</a:t>
            </a:r>
          </a:p>
          <a:p>
            <a:pPr marL="18288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7030A0"/>
                </a:solidFill>
              </a:rPr>
              <a:t>Pro výživu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7030A0"/>
                </a:solidFill>
              </a:rPr>
              <a:t>Krmivo pro hospodářská zvířata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7030A0"/>
                </a:solidFill>
              </a:rPr>
              <a:t>Užití v textilním průmyslu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7030A0"/>
                </a:solidFill>
              </a:rPr>
              <a:t>Příprava čajů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7030A0"/>
                </a:solidFill>
              </a:rPr>
              <a:t>Pro krásu a obdarování druhých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685071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9468" y="1052736"/>
            <a:ext cx="3509662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44491" y="5013176"/>
            <a:ext cx="30396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Jírovec maďal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5605" y="256291"/>
            <a:ext cx="50542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Květy listnatých dřevin</a:t>
            </a:r>
            <a:endParaRPr lang="cs-CZ" sz="32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315140"/>
            <a:ext cx="3528392" cy="4210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92683" y="1763232"/>
            <a:ext cx="2265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Javor klen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367605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80309" y="317847"/>
            <a:ext cx="2534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Lípa srdčitá</a:t>
            </a:r>
            <a:endParaRPr lang="cs-CZ" sz="2800" b="1" dirty="0">
              <a:solidFill>
                <a:srgbClr val="0070C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194572"/>
            <a:ext cx="6468710" cy="5218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799047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827779"/>
            <a:ext cx="4223989" cy="533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47864" y="188640"/>
            <a:ext cx="20345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Buk lesní</a:t>
            </a:r>
            <a:endParaRPr lang="cs-CZ" sz="2800" b="1" dirty="0">
              <a:solidFill>
                <a:srgbClr val="0070C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980728"/>
            <a:ext cx="3780420" cy="5040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505704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296144"/>
          </a:xfrm>
        </p:spPr>
        <p:txBody>
          <a:bodyPr>
            <a:noAutofit/>
          </a:bodyPr>
          <a:lstStyle/>
          <a:p>
            <a:r>
              <a:rPr lang="cs-CZ" sz="4000" dirty="0" smtClean="0"/>
              <a:t>Význam částí kvetoucích rostlin pro člověka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Pro výživu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12291" name="Picture 3" descr="C:\Documents and Settings\name\Local Settings\Temporary Internet Files\Content.IE5\OMU0ATYB\MP90038786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04864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C:\Documents and Settings\name\Local Settings\Temporary Internet Files\Content.IE5\07EL05VJ\MP90038787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8640" y="1608425"/>
            <a:ext cx="3398875" cy="2425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3" name="Picture 5" descr="C:\Documents and Settings\name\Local Settings\Temporary Internet Files\Content.IE5\OMU0ATYB\MP9003828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6780" y="4293096"/>
            <a:ext cx="2883485" cy="20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7" name="Picture 9" descr="C:\Documents and Settings\name\Local Settings\Temporary Internet Files\Content.IE5\UHXE6TD9\MP90017794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150123" y="3013448"/>
            <a:ext cx="3060650" cy="2040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001762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2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31086"/>
            <a:ext cx="76578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Jako krmivo pro hospodářská zvířata</a:t>
            </a:r>
            <a:endParaRPr lang="cs-CZ" sz="2800" b="1" dirty="0">
              <a:solidFill>
                <a:srgbClr val="0070C0"/>
              </a:solidFill>
            </a:endParaRPr>
          </a:p>
        </p:txBody>
      </p:sp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24744"/>
            <a:ext cx="1944216" cy="2548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098001"/>
            <a:ext cx="1681202" cy="24865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50438" y="3804689"/>
            <a:ext cx="17267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Jetel luční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24913" y="3322909"/>
            <a:ext cx="24556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Tolice vojtěška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225740"/>
            <a:ext cx="2231504" cy="3013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996586"/>
            <a:ext cx="1831359" cy="2584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084168" y="4581128"/>
            <a:ext cx="22160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Jílek vytrvalý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6021288"/>
            <a:ext cx="20874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Lipnice luční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5291936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09978" y="314748"/>
            <a:ext cx="54120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Užití v textilním průmyslu</a:t>
            </a:r>
            <a:endParaRPr lang="cs-CZ" sz="2800" b="1" dirty="0">
              <a:solidFill>
                <a:srgbClr val="0070C0"/>
              </a:solidFill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893" y="1107361"/>
            <a:ext cx="5133241" cy="3219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868144" y="1268760"/>
            <a:ext cx="17075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Len setý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2281" y="3384383"/>
            <a:ext cx="2798397" cy="20335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9876" y="4825855"/>
            <a:ext cx="523296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 výrobě příze musí vlákna lnu projít přípravnou procedurou – trhání- máčení –odsemeňování a lámání – </a:t>
            </a:r>
            <a:r>
              <a:rPr lang="cs-CZ" sz="2400" dirty="0" err="1" smtClean="0"/>
              <a:t>potěrání</a:t>
            </a:r>
            <a:r>
              <a:rPr lang="cs-CZ" sz="2400" dirty="0" smtClean="0"/>
              <a:t>- vochlování.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12160" y="5610685"/>
            <a:ext cx="2636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Vlákna po vochlování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595732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17279" y="592393"/>
            <a:ext cx="36856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Pro přípravu čajů</a:t>
            </a:r>
            <a:endParaRPr lang="cs-CZ" sz="2800" b="1" dirty="0">
              <a:solidFill>
                <a:srgbClr val="0070C0"/>
              </a:solidFill>
            </a:endParaRPr>
          </a:p>
        </p:txBody>
      </p:sp>
      <p:pic>
        <p:nvPicPr>
          <p:cNvPr id="1028" name="Picture 4" descr="C:\Documents and Settings\name\Local Settings\Temporary Internet Files\Content.IE5\TU417WYL\MC9004119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620688"/>
            <a:ext cx="1779588" cy="2113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name\Local Settings\Temporary Internet Files\Content.IE5\RJNUBCJC\MC9001232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2565" y="3712012"/>
            <a:ext cx="2340338" cy="2758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93519" y="1412776"/>
            <a:ext cx="635474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Léčivé čaje </a:t>
            </a:r>
            <a:r>
              <a:rPr lang="cs-CZ" sz="2400" dirty="0" smtClean="0"/>
              <a:t>např. z: jasmínu, ženšenu, heřmánku pravého, lípy srdčité, květu jahodníku,….</a:t>
            </a:r>
          </a:p>
          <a:p>
            <a:endParaRPr lang="cs-CZ" sz="2400" dirty="0" smtClean="0"/>
          </a:p>
          <a:p>
            <a:r>
              <a:rPr lang="cs-CZ" sz="2400" b="1" dirty="0" smtClean="0">
                <a:solidFill>
                  <a:srgbClr val="7030A0"/>
                </a:solidFill>
              </a:rPr>
              <a:t>Ovocné čaje </a:t>
            </a:r>
            <a:r>
              <a:rPr lang="cs-CZ" sz="2400" dirty="0" smtClean="0"/>
              <a:t>ze sušených plodů např.: borůvek, brusinek, bezinek, šípků, jablek,….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76568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5065" y="620688"/>
            <a:ext cx="840807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Květiny se také pěstují pro radost, krásu</a:t>
            </a:r>
          </a:p>
          <a:p>
            <a:r>
              <a:rPr lang="cs-CZ" sz="2800" b="1" dirty="0">
                <a:solidFill>
                  <a:srgbClr val="0070C0"/>
                </a:solidFill>
              </a:rPr>
              <a:t>a</a:t>
            </a:r>
            <a:r>
              <a:rPr lang="cs-CZ" sz="2800" b="1" dirty="0" smtClean="0">
                <a:solidFill>
                  <a:srgbClr val="0070C0"/>
                </a:solidFill>
              </a:rPr>
              <a:t> obdarování druhých.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pic>
        <p:nvPicPr>
          <p:cNvPr id="2051" name="Picture 3" descr="C:\Documents and Settings\name\Local Settings\Temporary Internet Files\Content.IE5\87ESDOFJ\MC90043195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276872"/>
            <a:ext cx="4255343" cy="3797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name\Local Settings\Temporary Internet Files\Content.IE5\TU417WYL\MC9003308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7139" y="4168598"/>
            <a:ext cx="2361458" cy="1881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name\Local Settings\Temporary Internet Files\Content.IE5\87ESDOFJ\MC9002523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6747" y="1574795"/>
            <a:ext cx="1482242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572041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459904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976664"/>
          </a:xfrm>
        </p:spPr>
        <p:txBody>
          <a:bodyPr>
            <a:normAutofit/>
          </a:bodyPr>
          <a:lstStyle/>
          <a:p>
            <a:r>
              <a:rPr lang="cs-CZ" sz="1200" dirty="0" smtClean="0"/>
              <a:t>KRZYSZTOF </a:t>
            </a:r>
            <a:r>
              <a:rPr lang="cs-CZ" sz="1200" dirty="0"/>
              <a:t>ZIARNEK. </a:t>
            </a:r>
            <a:r>
              <a:rPr lang="cs-CZ" sz="1200" dirty="0" err="1"/>
              <a:t>Soubor:Acer</a:t>
            </a:r>
            <a:r>
              <a:rPr lang="cs-CZ" sz="1200" dirty="0"/>
              <a:t> </a:t>
            </a:r>
            <a:r>
              <a:rPr lang="cs-CZ" sz="1200" dirty="0" err="1"/>
              <a:t>pseudoplatanus</a:t>
            </a:r>
            <a:r>
              <a:rPr lang="cs-CZ" sz="1200" dirty="0"/>
              <a:t> </a:t>
            </a:r>
            <a:r>
              <a:rPr lang="cs-CZ" sz="1200" dirty="0" err="1"/>
              <a:t>infloresc</a:t>
            </a:r>
            <a:r>
              <a:rPr lang="cs-CZ" sz="1200" dirty="0"/>
              <a:t> kz.JPG.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květen 2006(2006-05), 10. 3. 2007, 22:05 [cit. 2012-03-08]. Dostupné z: http://cs.wikipedia.org/wiki/Soubor:Acer_pseudoplatanus_infloresc_kz.JPG </a:t>
            </a:r>
          </a:p>
          <a:p>
            <a:r>
              <a:rPr lang="cs-CZ" sz="1200" dirty="0" err="1"/>
              <a:t>Soubor:Aesculus</a:t>
            </a:r>
            <a:r>
              <a:rPr lang="cs-CZ" sz="1200" dirty="0"/>
              <a:t> </a:t>
            </a:r>
            <a:r>
              <a:rPr lang="cs-CZ" sz="1200" dirty="0" err="1"/>
              <a:t>hippocastanum</a:t>
            </a:r>
            <a:r>
              <a:rPr lang="cs-CZ" sz="1200" dirty="0"/>
              <a:t> bloemenhoofd1.jpg. In: </a:t>
            </a:r>
            <a:r>
              <a:rPr lang="cs-CZ" sz="1200" i="1" dirty="0" err="1"/>
              <a:t>Wikipedia</a:t>
            </a:r>
            <a:r>
              <a:rPr lang="cs-CZ" sz="1200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4. 5. 2005, 18:48 [cit. 2012-03-22]. Dostupné z: http://cs.wikipedia.org/wiki/Soubor:Aesculus_hippocastanum_bloemenhoofd1.jpg </a:t>
            </a:r>
            <a:endParaRPr lang="cs-CZ" sz="1200" dirty="0" smtClean="0"/>
          </a:p>
          <a:p>
            <a:pPr>
              <a:buFont typeface="Arial" pitchFamily="34" charset="0"/>
              <a:buChar char="•"/>
            </a:pPr>
            <a:r>
              <a:rPr lang="cs-CZ" sz="1200" dirty="0"/>
              <a:t>Soubor:Tilia-cordata2.JPG. In: </a:t>
            </a:r>
            <a:r>
              <a:rPr lang="cs-CZ" sz="1200" i="1" dirty="0" err="1"/>
              <a:t>Wikipedia</a:t>
            </a:r>
            <a:r>
              <a:rPr lang="cs-CZ" sz="1200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9. 2. 2005, 14:29, 8. 5. 2005, 15:00 [cit. 2012-03-22]. Dostupné z: http://cs.wikipedia.org/wiki/Soubor:Tilia-cordata2.JPG </a:t>
            </a:r>
            <a:endParaRPr lang="cs-CZ" sz="1200" dirty="0" smtClean="0"/>
          </a:p>
          <a:p>
            <a:r>
              <a:rPr lang="cs-CZ" sz="1200" dirty="0"/>
              <a:t>DARKONE. </a:t>
            </a:r>
            <a:r>
              <a:rPr lang="cs-CZ" sz="1200" dirty="0" err="1"/>
              <a:t>Soubor:Buchenwald</a:t>
            </a:r>
            <a:r>
              <a:rPr lang="cs-CZ" sz="1200" dirty="0"/>
              <a:t> 1.jpg.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26. </a:t>
            </a:r>
            <a:r>
              <a:rPr lang="cs-CZ" sz="1200" dirty="0" err="1"/>
              <a:t>September</a:t>
            </a:r>
            <a:r>
              <a:rPr lang="cs-CZ" sz="1200" dirty="0"/>
              <a:t> 2004, 9. 8. 2005, 13:59 [cit. 2012-03-08]. Dostupné z: http://cs.wikipedia.org/wiki/Soubor:Buchenwald_1.jpg </a:t>
            </a:r>
            <a:endParaRPr lang="cs-CZ" sz="1200" dirty="0" smtClean="0"/>
          </a:p>
          <a:p>
            <a:r>
              <a:rPr lang="cs-CZ" sz="1200" dirty="0"/>
              <a:t>FAGUS SYLVATICA. </a:t>
            </a:r>
            <a:r>
              <a:rPr lang="cs-CZ" sz="1200" dirty="0" err="1"/>
              <a:t>Soubor:Illustration</a:t>
            </a:r>
            <a:r>
              <a:rPr lang="cs-CZ" sz="1200" dirty="0"/>
              <a:t> </a:t>
            </a:r>
            <a:r>
              <a:rPr lang="cs-CZ" sz="1200" dirty="0" err="1"/>
              <a:t>Fagus</a:t>
            </a:r>
            <a:r>
              <a:rPr lang="cs-CZ" sz="1200" dirty="0"/>
              <a:t> sylvatica0.jpg.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29. 10. 2004, 17:05 [cit. 2012-03-08]. Dostupné z: http://cs.wikipedia.org/wiki/Soubor:Illustration_Fagus_sylvatica0.jpg </a:t>
            </a:r>
          </a:p>
          <a:p>
            <a:r>
              <a:rPr lang="cs-CZ" sz="1200" dirty="0"/>
              <a:t>MASAKI IKEDA. </a:t>
            </a:r>
            <a:r>
              <a:rPr lang="cs-CZ" sz="1200" dirty="0" err="1"/>
              <a:t>Soubor:Trifolium</a:t>
            </a:r>
            <a:r>
              <a:rPr lang="cs-CZ" sz="1200" dirty="0"/>
              <a:t> </a:t>
            </a:r>
            <a:r>
              <a:rPr lang="cs-CZ" sz="1200" dirty="0" err="1"/>
              <a:t>pratense</a:t>
            </a:r>
            <a:r>
              <a:rPr lang="cs-CZ" sz="1200" dirty="0"/>
              <a:t> 0522.jpg.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22. května 2010(2010-05-22), 28. 5. 2010, 14:07 [cit. 2012-03-08]. Dostupné z: http://cs.wikipedia.org/wiki/Soubor:Trifolium_pratense_0522.jpg </a:t>
            </a:r>
          </a:p>
          <a:p>
            <a:r>
              <a:rPr lang="cs-CZ" sz="1200" dirty="0"/>
              <a:t>A. MASCLEF. Soubor:75 </a:t>
            </a:r>
            <a:r>
              <a:rPr lang="cs-CZ" sz="1200" dirty="0" err="1"/>
              <a:t>Medicago</a:t>
            </a:r>
            <a:r>
              <a:rPr lang="cs-CZ" sz="1200" dirty="0"/>
              <a:t> </a:t>
            </a:r>
            <a:r>
              <a:rPr lang="cs-CZ" sz="1200" dirty="0" err="1"/>
              <a:t>sativa</a:t>
            </a:r>
            <a:r>
              <a:rPr lang="cs-CZ" sz="1200" dirty="0"/>
              <a:t> L.jpg.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31. ledna 2001(2001-01-31), 23. 1. 2009, 12:42 [cit. 2012-03-08]. Dostupné z: ttp://cs.wikipedia.org/wiki/Soubor:75_Medicago_sativa_L.jpg </a:t>
            </a:r>
          </a:p>
          <a:p>
            <a:r>
              <a:rPr lang="cs-CZ" sz="1200" dirty="0"/>
              <a:t>RASBAK. </a:t>
            </a:r>
            <a:r>
              <a:rPr lang="cs-CZ" sz="1200" dirty="0" err="1"/>
              <a:t>Soubor:Italiaans</a:t>
            </a:r>
            <a:r>
              <a:rPr lang="cs-CZ" sz="1200" dirty="0"/>
              <a:t> </a:t>
            </a:r>
            <a:r>
              <a:rPr lang="cs-CZ" sz="1200" dirty="0" err="1"/>
              <a:t>raaigras</a:t>
            </a:r>
            <a:r>
              <a:rPr lang="cs-CZ" sz="1200" dirty="0"/>
              <a:t> </a:t>
            </a:r>
            <a:r>
              <a:rPr lang="cs-CZ" sz="1200" dirty="0" err="1"/>
              <a:t>Lolium</a:t>
            </a:r>
            <a:r>
              <a:rPr lang="cs-CZ" sz="1200" dirty="0"/>
              <a:t> multiflorum.jpg.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8. 6. 2005, 19:13 [cit. 2012-03-08]. Dostupné z: http://cs.wikipedia.org/wiki/Soubor:Italiaans_raaigras_Lolium_multiflorum.jpg </a:t>
            </a:r>
          </a:p>
          <a:p>
            <a:r>
              <a:rPr lang="cs-CZ" sz="1200" dirty="0"/>
              <a:t>JAMES K. LINDSEY. </a:t>
            </a:r>
            <a:r>
              <a:rPr lang="cs-CZ" sz="1200" dirty="0" err="1"/>
              <a:t>Soubor:Poa.pratensis.jpg</a:t>
            </a:r>
            <a:r>
              <a:rPr lang="cs-CZ" sz="1200" dirty="0"/>
              <a:t>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18. srpna 2004(2004-08-18), 26. 2. 2007, 22:24 [cit. 2012-03-08]. Dostupné z: http://cs.wikipedia.org/wiki/Soubor:Poa.pratensis.jpg </a:t>
            </a:r>
          </a:p>
          <a:p>
            <a:r>
              <a:rPr lang="cs-CZ" sz="1200" dirty="0"/>
              <a:t>JEAN-POL GRANDMONT. </a:t>
            </a:r>
            <a:r>
              <a:rPr lang="cs-CZ" sz="1200" dirty="0" err="1"/>
              <a:t>Soubor:Grand-Reng</a:t>
            </a:r>
            <a:r>
              <a:rPr lang="cs-CZ" sz="1200" dirty="0"/>
              <a:t> JPG02.jpg.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26. 7. 2005, 10:05, 4. 1. 2007, 18:15 [cit. 2012-03-08]. Dostupné z: http://cs.wikipedia.org/wiki/Soubor:Grand-Reng_JPG02.jpg </a:t>
            </a:r>
          </a:p>
          <a:p>
            <a:pPr>
              <a:buFont typeface="Arial" pitchFamily="34" charset="0"/>
              <a:buChar char="•"/>
            </a:pPr>
            <a:r>
              <a:rPr lang="cs-CZ" sz="1200" dirty="0" smtClean="0"/>
              <a:t>Program Microsoft Office 2010</a:t>
            </a:r>
            <a:endParaRPr lang="cs-CZ" sz="1200" dirty="0"/>
          </a:p>
          <a:p>
            <a:pPr>
              <a:buFont typeface="Arial" pitchFamily="34" charset="0"/>
              <a:buChar char="•"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84731142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76672"/>
            <a:ext cx="828092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err="1"/>
              <a:t>Soubor:Lingarner.jpg</a:t>
            </a:r>
            <a:r>
              <a:rPr lang="cs-CZ" sz="1400" dirty="0"/>
              <a:t>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8. 11. 2006, 13:10 [cit. 2012-03-26]. Dostupné z: http://cs.wikipedia.org/wiki/Soubor:Lingarner.jpg </a:t>
            </a:r>
            <a:endParaRPr lang="cs-CZ" sz="14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250000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502</TotalTime>
  <Words>758</Words>
  <Application>Microsoft Office PowerPoint</Application>
  <PresentationFormat>Předvádění na obrazovce (4:3)</PresentationFormat>
  <Paragraphs>67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Carnival</vt:lpstr>
      <vt:lpstr>Prezentace aplikace PowerPoint</vt:lpstr>
      <vt:lpstr>Anotace</vt:lpstr>
      <vt:lpstr>Prezentace aplikace PowerPoint</vt:lpstr>
      <vt:lpstr>Kvetoucí stromy na jaře</vt:lpstr>
      <vt:lpstr>Prezentace aplikace PowerPoint</vt:lpstr>
      <vt:lpstr>Prezentace aplikace PowerPoint</vt:lpstr>
      <vt:lpstr>Prezentace aplikace PowerPoint</vt:lpstr>
      <vt:lpstr>Význam částí kvetoucích rostlin pro člověka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DOMOV</dc:creator>
  <cp:lastModifiedBy>DOMOV</cp:lastModifiedBy>
  <cp:revision>44</cp:revision>
  <dcterms:created xsi:type="dcterms:W3CDTF">2012-03-07T14:18:37Z</dcterms:created>
  <dcterms:modified xsi:type="dcterms:W3CDTF">2012-04-01T20:33:55Z</dcterms:modified>
</cp:coreProperties>
</file>