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9" r:id="rId3"/>
    <p:sldId id="280" r:id="rId4"/>
    <p:sldId id="257" r:id="rId5"/>
    <p:sldId id="277" r:id="rId6"/>
    <p:sldId id="281" r:id="rId7"/>
    <p:sldId id="258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59" r:id="rId25"/>
    <p:sldId id="267" r:id="rId26"/>
    <p:sldId id="28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BF667BC-CBA0-44D6-BA55-C9E9CA761C4F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7979B5B-350B-4B8F-B199-15ECC5B8FA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Delichon_urbicum_10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Jajk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6649030"/>
              </p:ext>
            </p:extLst>
          </p:nvPr>
        </p:nvGraphicFramePr>
        <p:xfrm>
          <a:off x="845044" y="2636912"/>
          <a:ext cx="7602538" cy="37856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44407"/>
                <a:gridCol w="5758131"/>
              </a:tblGrid>
              <a:tr h="734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ZÁKLADNÍ ŠKOLA PODBOŘANY, HUSOVA 276, OKR LOUNY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61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Autor: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61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VY_32_INOVACE_476_PTÁCI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61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Ptáci hnízdící</a:t>
                      </a:r>
                      <a:r>
                        <a:rPr lang="cs-CZ" sz="2400" baseline="0" dirty="0" smtClean="0">
                          <a:effectLst/>
                        </a:rPr>
                        <a:t> v okolí lidských obydlí a ve volné přírodě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281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970" y="548680"/>
            <a:ext cx="6192687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84325" y="3214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61076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73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Tato prezentace slouží k výkladu látky v předmětu člověk a jeho svět ve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4. ročníku.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se seznámí s ptáky hnízdícími v okolí lidských obydlí i s ptáky hnízdícími ve volné přírodě.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Seznámí se s místem a způsobem hnízdění jednotlivých ptáků, jejich potravou a dalšími jejich zvláštnostmi.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97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97108"/>
            <a:ext cx="5674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Datum vytvoření</a:t>
            </a:r>
            <a:r>
              <a:rPr lang="cs-CZ" sz="2400" dirty="0" smtClean="0"/>
              <a:t>:      12. 3. 2012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76872"/>
            <a:ext cx="812850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Klíčová slova</a:t>
            </a:r>
            <a:r>
              <a:rPr lang="cs-CZ" sz="2400" dirty="0" smtClean="0"/>
              <a:t>:  </a:t>
            </a:r>
          </a:p>
          <a:p>
            <a:r>
              <a:rPr lang="cs-CZ" sz="2400" dirty="0" smtClean="0"/>
              <a:t>hnízdo a hnízdní období,  hnízdní revíry, </a:t>
            </a:r>
          </a:p>
          <a:p>
            <a:r>
              <a:rPr lang="cs-CZ" sz="2400" dirty="0" smtClean="0"/>
              <a:t>hmyzožravec, všežravec, tažný pták, </a:t>
            </a:r>
            <a:r>
              <a:rPr lang="cs-CZ" sz="2400" dirty="0" err="1" smtClean="0"/>
              <a:t>vletový</a:t>
            </a:r>
            <a:r>
              <a:rPr lang="cs-CZ" sz="2400" dirty="0" smtClean="0"/>
              <a:t> otvor,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amec, samice, imprinting (vtištění)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36842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jaře mají ptáci </a:t>
            </a:r>
            <a:r>
              <a:rPr lang="cs-CZ" dirty="0" smtClean="0">
                <a:solidFill>
                  <a:srgbClr val="FF0000"/>
                </a:solidFill>
              </a:rPr>
              <a:t>hnízdní období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Stavějí a upravují svá hnízda.</a:t>
            </a:r>
          </a:p>
          <a:p>
            <a:r>
              <a:rPr lang="cs-CZ" dirty="0" smtClean="0"/>
              <a:t>Potom do hnízd snášejí vejce, která vysedí.</a:t>
            </a:r>
          </a:p>
          <a:p>
            <a:r>
              <a:rPr lang="cs-CZ" dirty="0" smtClean="0"/>
              <a:t>Starají se o svá mláďata dokud se </a:t>
            </a:r>
            <a:r>
              <a:rPr lang="cs-CZ" dirty="0"/>
              <a:t>n</a:t>
            </a:r>
            <a:r>
              <a:rPr lang="cs-CZ" dirty="0" smtClean="0"/>
              <a:t>eosamostatní.</a:t>
            </a:r>
          </a:p>
          <a:p>
            <a:r>
              <a:rPr lang="cs-CZ" dirty="0" smtClean="0"/>
              <a:t>Ptáci si vyznačují svým zpěvem tzv. </a:t>
            </a:r>
            <a:r>
              <a:rPr lang="cs-CZ" dirty="0" smtClean="0">
                <a:solidFill>
                  <a:srgbClr val="FF0000"/>
                </a:solidFill>
              </a:rPr>
              <a:t>hnízdní revíry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15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70320"/>
            <a:ext cx="6420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Ptáci hnízdící v okolí lidských obydlí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024553"/>
            <a:ext cx="1674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os černý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1412776"/>
            <a:ext cx="2255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rozd zpěvný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1135777"/>
            <a:ext cx="2331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iřička obecná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060848"/>
            <a:ext cx="2835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rdlička zahradní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06848" y="1983401"/>
            <a:ext cx="2773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ýkora modřinka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2569" y="2823121"/>
            <a:ext cx="2024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ova pálená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97895" y="2694594"/>
            <a:ext cx="2865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laštovka obecná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36616" y="3630215"/>
            <a:ext cx="5407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Ptáci hnízdící ve volné přírodě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263477"/>
            <a:ext cx="19127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atel černý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28305" y="4263476"/>
            <a:ext cx="18875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abuť velká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31948" y="4331714"/>
            <a:ext cx="2105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avran polní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408" y="5413866"/>
            <a:ext cx="2771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ejka chocholatá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7937" y="4867291"/>
            <a:ext cx="3103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rána obecná šedá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09364" y="5983912"/>
            <a:ext cx="2316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edňáček říční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5413865"/>
            <a:ext cx="1943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yska černá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84271" y="6011114"/>
            <a:ext cx="2408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achna divoká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818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332656"/>
            <a:ext cx="3730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Vlaštovka obecná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8499" y="825222"/>
            <a:ext cx="884428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Živí se létajícím hmyzem, který chytá v letu nebo sbírá </a:t>
            </a:r>
          </a:p>
          <a:p>
            <a:r>
              <a:rPr lang="cs-CZ" sz="2400" dirty="0" smtClean="0"/>
              <a:t>z vodní hladiny. Hnízdo je miskovité z hliněných </a:t>
            </a:r>
          </a:p>
          <a:p>
            <a:r>
              <a:rPr lang="cs-CZ" sz="2400" dirty="0" smtClean="0"/>
              <a:t>hrudek, které slepuje slinami. Nahoře je otevřené. </a:t>
            </a:r>
          </a:p>
          <a:p>
            <a:r>
              <a:rPr lang="cs-CZ" sz="2400" dirty="0" smtClean="0"/>
              <a:t>Je vystlané peřím a stébly. Žije v obydlených </a:t>
            </a:r>
          </a:p>
          <a:p>
            <a:r>
              <a:rPr lang="cs-CZ" sz="2400" dirty="0" smtClean="0"/>
              <a:t>kulturních krajinách zvláště s hospodářskými zvířaty.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96952"/>
            <a:ext cx="5142379" cy="3428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321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404664"/>
            <a:ext cx="34804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Jiřička obecná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2776" y="4653136"/>
            <a:ext cx="43509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Jiřičky při sběru hnízdního 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ateriálu.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2776" y="1196752"/>
            <a:ext cx="457958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Podobně jako vlaštovka </a:t>
            </a:r>
          </a:p>
          <a:p>
            <a:r>
              <a:rPr lang="cs-CZ" sz="2800" dirty="0" smtClean="0"/>
              <a:t>je jiřička hmyzožravá. </a:t>
            </a:r>
          </a:p>
          <a:p>
            <a:endParaRPr lang="cs-CZ" sz="2800" dirty="0" smtClean="0"/>
          </a:p>
          <a:p>
            <a:r>
              <a:rPr lang="cs-CZ" sz="2800" dirty="0" smtClean="0"/>
              <a:t>Svou kořist loví za letu.</a:t>
            </a:r>
            <a:endParaRPr lang="cs-CZ" sz="2800" dirty="0"/>
          </a:p>
        </p:txBody>
      </p:sp>
      <p:pic>
        <p:nvPicPr>
          <p:cNvPr id="1026" name="Picture 2" descr="Dvojice jiřiček při sběru hnízdního materiálu">
            <a:hlinkClick r:id="rId2" tooltip="Dvojice jiřiček při sběru hnízdního materiálu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774" y="2780928"/>
            <a:ext cx="392268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483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8501" y="692696"/>
            <a:ext cx="40209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Hnízdo s dvěma mláďaty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56992"/>
            <a:ext cx="823366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Buduje si hnízdo, které je </a:t>
            </a:r>
          </a:p>
          <a:p>
            <a:r>
              <a:rPr lang="cs-CZ" sz="2400" dirty="0" smtClean="0"/>
              <a:t>až na </a:t>
            </a:r>
            <a:r>
              <a:rPr lang="cs-CZ" sz="2400" dirty="0" err="1" smtClean="0"/>
              <a:t>vletový</a:t>
            </a:r>
            <a:r>
              <a:rPr lang="cs-CZ" sz="2400" dirty="0" smtClean="0"/>
              <a:t> otvor </a:t>
            </a:r>
          </a:p>
          <a:p>
            <a:r>
              <a:rPr lang="cs-CZ" sz="2400" dirty="0" smtClean="0"/>
              <a:t>uzavřené, nikoli miskovité </a:t>
            </a:r>
          </a:p>
          <a:p>
            <a:r>
              <a:rPr lang="cs-CZ" sz="2400" dirty="0" smtClean="0"/>
              <a:t>jako u vlaštovky. </a:t>
            </a:r>
          </a:p>
          <a:p>
            <a:r>
              <a:rPr lang="cs-CZ" sz="2400" dirty="0" smtClean="0"/>
              <a:t>Staví si ho většinou pod převisem </a:t>
            </a:r>
          </a:p>
          <a:p>
            <a:r>
              <a:rPr lang="cs-CZ" sz="2400" dirty="0" smtClean="0"/>
              <a:t>střech.</a:t>
            </a:r>
          </a:p>
          <a:p>
            <a:r>
              <a:rPr lang="cs-CZ" sz="2400" dirty="0" smtClean="0"/>
              <a:t>Hnízdo si lepí z hlinitých hrudek a uvnitř je </a:t>
            </a:r>
          </a:p>
          <a:p>
            <a:r>
              <a:rPr lang="cs-CZ" sz="2400" dirty="0" smtClean="0"/>
              <a:t>vystláno stébly a peřím.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215" y="557125"/>
            <a:ext cx="3695225" cy="387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867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5368" y="404664"/>
            <a:ext cx="24449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Kos černý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08104" y="2204864"/>
            <a:ext cx="340477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převážně </a:t>
            </a:r>
          </a:p>
          <a:p>
            <a:r>
              <a:rPr lang="cs-CZ" sz="2800" dirty="0" smtClean="0"/>
              <a:t>hmyzožravý pták.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790" y="4797152"/>
            <a:ext cx="871264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Městský kos se stává všežravcem.</a:t>
            </a:r>
          </a:p>
          <a:p>
            <a:r>
              <a:rPr lang="cs-CZ" sz="2800" dirty="0" smtClean="0"/>
              <a:t>Do jeho jídelníčku patří kromě bezobratlých 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 bobulí vše, co najde na ulicích a v krmítkách.</a:t>
            </a:r>
          </a:p>
          <a:p>
            <a:r>
              <a:rPr lang="cs-CZ" sz="2800" dirty="0" smtClean="0"/>
              <a:t>Městský kos je částečně tažný pták.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268760"/>
            <a:ext cx="4763944" cy="3366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5755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789040"/>
            <a:ext cx="78883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Hnízdo je hluboká miska vybudovaná ze suchých </a:t>
            </a:r>
          </a:p>
          <a:p>
            <a:r>
              <a:rPr lang="cs-CZ" sz="2400" dirty="0" smtClean="0"/>
              <a:t>stébel a kořínků slepených hlínou.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5013176"/>
            <a:ext cx="86050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Lesní kosi hnízda umísťují do korun stromů a keřů. </a:t>
            </a:r>
          </a:p>
          <a:p>
            <a:r>
              <a:rPr lang="cs-CZ" sz="2400" dirty="0" smtClean="0"/>
              <a:t>Městští kosi hnízdí na budovách (balkóny a verandy).</a:t>
            </a:r>
          </a:p>
          <a:p>
            <a:r>
              <a:rPr lang="cs-CZ" sz="2400" dirty="0" smtClean="0"/>
              <a:t>Kos se dožívá až 20 let.</a:t>
            </a:r>
            <a:endParaRPr lang="cs-CZ" sz="2400" dirty="0"/>
          </a:p>
        </p:txBody>
      </p:sp>
      <p:pic>
        <p:nvPicPr>
          <p:cNvPr id="1026" name="Picture 2" descr="http://upload.wikimedia.org/wikipedia/commons/thumb/2/25/Jajka.JPG/150px-Jaj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01756"/>
            <a:ext cx="3255022" cy="245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068" y="850479"/>
            <a:ext cx="3567685" cy="2354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880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08920"/>
            <a:ext cx="5671961" cy="3726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400308"/>
            <a:ext cx="28600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Labuť velká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5566" y="1196752"/>
            <a:ext cx="89069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Patří mezi naše největší ptáky. Obývá stojaté i pomalu </a:t>
            </a:r>
          </a:p>
          <a:p>
            <a:r>
              <a:rPr lang="cs-CZ" sz="2400" dirty="0" smtClean="0"/>
              <a:t>tekoucí vody. Je částečně tažný pták. Živí se zejména </a:t>
            </a:r>
          </a:p>
          <a:p>
            <a:r>
              <a:rPr lang="cs-CZ" sz="2400" dirty="0" smtClean="0"/>
              <a:t>vodními rostlinami, ale i pečivem, které jí lidé házejí </a:t>
            </a:r>
          </a:p>
          <a:p>
            <a:r>
              <a:rPr lang="cs-CZ" sz="2400" dirty="0" smtClean="0"/>
              <a:t>do vody.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20687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111739"/>
            <a:ext cx="835619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Velká hnízda </a:t>
            </a:r>
          </a:p>
          <a:p>
            <a:r>
              <a:rPr lang="cs-CZ" sz="2400" dirty="0" smtClean="0"/>
              <a:t>si staví z proutí </a:t>
            </a:r>
          </a:p>
          <a:p>
            <a:r>
              <a:rPr lang="cs-CZ" sz="2400" dirty="0" smtClean="0"/>
              <a:t>a rákosu na okrajích rybníků a jezer nebo na březích</a:t>
            </a:r>
          </a:p>
          <a:p>
            <a:r>
              <a:rPr lang="cs-CZ" sz="2400" dirty="0" smtClean="0"/>
              <a:t>tekoucích vod. Na vejcích sedí především samice. </a:t>
            </a:r>
          </a:p>
          <a:p>
            <a:r>
              <a:rPr lang="cs-CZ" sz="2400" dirty="0" smtClean="0"/>
              <a:t>Samec zatím střeží okolí anebo zastupuje samici, </a:t>
            </a:r>
          </a:p>
          <a:p>
            <a:r>
              <a:rPr lang="cs-CZ" sz="2400" dirty="0" smtClean="0"/>
              <a:t>když si hledá potravu.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937" y="620688"/>
            <a:ext cx="5322168" cy="3991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365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548680"/>
            <a:ext cx="2927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Drozd zpěvný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1891" y="1412776"/>
            <a:ext cx="804649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menší než kos černý. </a:t>
            </a:r>
            <a:r>
              <a:rPr lang="cs-CZ" sz="2400" dirty="0"/>
              <a:t> </a:t>
            </a:r>
            <a:r>
              <a:rPr lang="cs-CZ" sz="2400" dirty="0" smtClean="0"/>
              <a:t>Pobývá v lesích, parcích, </a:t>
            </a:r>
          </a:p>
          <a:p>
            <a:r>
              <a:rPr lang="cs-CZ" sz="2400" dirty="0" smtClean="0"/>
              <a:t>zahradách. Je nápadný svým charakteristickým </a:t>
            </a:r>
          </a:p>
          <a:p>
            <a:r>
              <a:rPr lang="cs-CZ" sz="2400" dirty="0" smtClean="0"/>
              <a:t>zpěvem. Je všežravý. Živí se především různými </a:t>
            </a:r>
          </a:p>
          <a:p>
            <a:r>
              <a:rPr lang="cs-CZ" sz="2400" dirty="0" smtClean="0"/>
              <a:t>druhy bezobratlých </a:t>
            </a:r>
          </a:p>
          <a:p>
            <a:r>
              <a:rPr lang="cs-CZ" sz="2400" dirty="0" smtClean="0"/>
              <a:t>živočichů. </a:t>
            </a:r>
          </a:p>
          <a:p>
            <a:r>
              <a:rPr lang="cs-CZ" sz="2400" dirty="0" smtClean="0"/>
              <a:t>Má rád měkkýše, </a:t>
            </a:r>
          </a:p>
          <a:p>
            <a:r>
              <a:rPr lang="cs-CZ" sz="2400" dirty="0" smtClean="0"/>
              <a:t>jejichž tvrdých ulit </a:t>
            </a:r>
          </a:p>
          <a:p>
            <a:r>
              <a:rPr lang="cs-CZ" sz="2400" dirty="0" smtClean="0"/>
              <a:t>se zbavuje rozbitím </a:t>
            </a:r>
          </a:p>
          <a:p>
            <a:r>
              <a:rPr lang="cs-CZ" sz="2400" dirty="0" smtClean="0"/>
              <a:t>o kámen.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697" y="2924944"/>
            <a:ext cx="4637047" cy="3487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5293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411760" y="305813"/>
            <a:ext cx="42418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Hrdlička zahradní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0344" y="980728"/>
            <a:ext cx="826469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Často se zdržuje v hejnech, zvláště tam, kde je </a:t>
            </a:r>
          </a:p>
          <a:p>
            <a:r>
              <a:rPr lang="cs-CZ" sz="2400" dirty="0" smtClean="0"/>
              <a:t>dostatek potravy. Živí se především semeny, </a:t>
            </a:r>
          </a:p>
          <a:p>
            <a:r>
              <a:rPr lang="cs-CZ" sz="2400" dirty="0" smtClean="0"/>
              <a:t>bobulemi, ale i zelenými částmi rostlin.</a:t>
            </a:r>
          </a:p>
          <a:p>
            <a:r>
              <a:rPr lang="cs-CZ" sz="2400" dirty="0" smtClean="0"/>
              <a:t>Staví si jednoduché hnízdo z větviček na stromech, </a:t>
            </a:r>
          </a:p>
          <a:p>
            <a:r>
              <a:rPr lang="cs-CZ" sz="2400" dirty="0" smtClean="0"/>
              <a:t>keřích i budovách.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407" y="2996952"/>
            <a:ext cx="4981812" cy="331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570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548680"/>
            <a:ext cx="4110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Sýkora modřinka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56672" y="1265459"/>
            <a:ext cx="491712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stálý druh. Obývá </a:t>
            </a:r>
          </a:p>
          <a:p>
            <a:r>
              <a:rPr lang="cs-CZ" sz="2400" dirty="0" smtClean="0"/>
              <a:t>listnaté i smíšené </a:t>
            </a:r>
          </a:p>
          <a:p>
            <a:r>
              <a:rPr lang="cs-CZ" sz="2400" dirty="0" smtClean="0"/>
              <a:t>lesy, parky, aleje, 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ahrady i centra </a:t>
            </a:r>
          </a:p>
          <a:p>
            <a:r>
              <a:rPr lang="cs-CZ" sz="2400" dirty="0" smtClean="0"/>
              <a:t>měst.</a:t>
            </a:r>
          </a:p>
          <a:p>
            <a:r>
              <a:rPr lang="cs-CZ" sz="2400" dirty="0" smtClean="0"/>
              <a:t>Patří mezi významné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ožírače rostlinných </a:t>
            </a:r>
          </a:p>
          <a:p>
            <a:r>
              <a:rPr lang="cs-CZ" sz="2400" dirty="0"/>
              <a:t>š</a:t>
            </a:r>
            <a:r>
              <a:rPr lang="cs-CZ" sz="2400" dirty="0" smtClean="0"/>
              <a:t>kůdců, jako např. </a:t>
            </a:r>
          </a:p>
          <a:p>
            <a:r>
              <a:rPr lang="cs-CZ" sz="2400" dirty="0" smtClean="0"/>
              <a:t>motýlí housenky </a:t>
            </a:r>
          </a:p>
          <a:p>
            <a:r>
              <a:rPr lang="cs-CZ" sz="2400" dirty="0" smtClean="0"/>
              <a:t>a mšice.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051111"/>
            <a:ext cx="847270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Hnízdí v dutinách stromů a v budkách. Na jaře ráda </a:t>
            </a:r>
          </a:p>
          <a:p>
            <a:r>
              <a:rPr lang="cs-CZ" sz="2400" dirty="0" smtClean="0"/>
              <a:t>ožírá mladé pupeny a listy stromů nebo různá </a:t>
            </a:r>
          </a:p>
          <a:p>
            <a:r>
              <a:rPr lang="cs-CZ" sz="2400" dirty="0" smtClean="0"/>
              <a:t>semínka</a:t>
            </a:r>
            <a:r>
              <a:rPr lang="cs-CZ" dirty="0" smtClean="0"/>
              <a:t>. </a:t>
            </a:r>
            <a:r>
              <a:rPr lang="cs-CZ" sz="2400" dirty="0" smtClean="0"/>
              <a:t>V zimě má ráda různé oříšky nebo živočišný</a:t>
            </a:r>
          </a:p>
          <a:p>
            <a:r>
              <a:rPr lang="cs-CZ" sz="2400" dirty="0" smtClean="0"/>
              <a:t>tuk v síťkách.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4674206" cy="3505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669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661" y="1749354"/>
            <a:ext cx="4282102" cy="4802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235982"/>
            <a:ext cx="26356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Sova pálená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767198"/>
            <a:ext cx="866429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stálý pták. Je aktivní v noci. Živí se hraboši, křečky,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ůznými druhy myší. Loví i ptáky, plazy, hmyz.</a:t>
            </a:r>
          </a:p>
          <a:p>
            <a:r>
              <a:rPr lang="cs-CZ" sz="2400" dirty="0" smtClean="0"/>
              <a:t>Má velice vyvinutý sluch</a:t>
            </a:r>
          </a:p>
          <a:p>
            <a:r>
              <a:rPr lang="cs-CZ" sz="2400" dirty="0"/>
              <a:t>i</a:t>
            </a:r>
            <a:r>
              <a:rPr lang="cs-CZ" sz="2400" dirty="0" smtClean="0"/>
              <a:t> zrak, který využívá při </a:t>
            </a:r>
          </a:p>
          <a:p>
            <a:r>
              <a:rPr lang="cs-CZ" sz="2400" dirty="0" smtClean="0"/>
              <a:t>lovu.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Hnízdo si nestaví. Vajíčka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lade do dutin stromů, 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o koutů opuštěných 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taveb i na půdy </a:t>
            </a:r>
          </a:p>
          <a:p>
            <a:r>
              <a:rPr lang="cs-CZ" sz="2400" dirty="0" smtClean="0"/>
              <a:t>opuštěných domů.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251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328300"/>
            <a:ext cx="2820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Datel černý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416530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Živí se dřevokaznými </a:t>
            </a:r>
          </a:p>
          <a:p>
            <a:r>
              <a:rPr lang="cs-CZ" sz="2400" dirty="0"/>
              <a:t>š</a:t>
            </a:r>
            <a:r>
              <a:rPr lang="cs-CZ" sz="2400" dirty="0" smtClean="0"/>
              <a:t>kůdci, mravenci, brouky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ebo jejich larvami, které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ytesává z živého i </a:t>
            </a:r>
          </a:p>
          <a:p>
            <a:r>
              <a:rPr lang="cs-CZ" sz="2400" dirty="0" smtClean="0"/>
              <a:t>mrtvého dřeva.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Hnízdní dutinu </a:t>
            </a:r>
          </a:p>
          <a:p>
            <a:r>
              <a:rPr lang="cs-CZ" sz="2400" dirty="0" smtClean="0"/>
              <a:t>si vytesává až 8 metrů 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ad zemí v kmenech </a:t>
            </a:r>
          </a:p>
          <a:p>
            <a:r>
              <a:rPr lang="cs-CZ" sz="2400" dirty="0"/>
              <a:t>b</a:t>
            </a:r>
            <a:r>
              <a:rPr lang="cs-CZ" sz="2400" dirty="0" smtClean="0"/>
              <a:t>uků.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24744"/>
            <a:ext cx="3456384" cy="5248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705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213" y="1003728"/>
            <a:ext cx="5826224" cy="4049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476672"/>
            <a:ext cx="2760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Havran polní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5052954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všežravec. Objevuje se v početných hejnech. Staví si velké neupravené hnízdo z větví. Rád navštěvuje </a:t>
            </a:r>
          </a:p>
          <a:p>
            <a:r>
              <a:rPr lang="cs-CZ" sz="2400" dirty="0" smtClean="0"/>
              <a:t>v početných hejnech právě dozrálá obilná pole. Dožívá se více jak 15 let.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3676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04664"/>
            <a:ext cx="3629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Čejka chocholatá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0988" y="1268760"/>
            <a:ext cx="810427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Typickým prostředím</a:t>
            </a:r>
          </a:p>
          <a:p>
            <a:r>
              <a:rPr lang="cs-CZ" sz="2400" dirty="0" smtClean="0"/>
              <a:t>jsou mokřadní louky </a:t>
            </a:r>
          </a:p>
          <a:p>
            <a:r>
              <a:rPr lang="cs-CZ" sz="2400" dirty="0" smtClean="0"/>
              <a:t>a pole. </a:t>
            </a:r>
          </a:p>
          <a:p>
            <a:r>
              <a:rPr lang="cs-CZ" sz="2400" dirty="0" smtClean="0"/>
              <a:t>Živí se pavouky, </a:t>
            </a:r>
          </a:p>
          <a:p>
            <a:r>
              <a:rPr lang="cs-CZ" sz="2400" dirty="0" smtClean="0"/>
              <a:t>měkkýši, hmyzem </a:t>
            </a:r>
          </a:p>
          <a:p>
            <a:r>
              <a:rPr lang="cs-CZ" sz="2400" dirty="0" smtClean="0"/>
              <a:t>i částmi rostlin.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r>
              <a:rPr lang="cs-CZ" sz="2400" dirty="0" smtClean="0"/>
              <a:t>Hnízdo si tvoří </a:t>
            </a:r>
          </a:p>
          <a:p>
            <a:r>
              <a:rPr lang="cs-CZ" sz="2400" dirty="0" smtClean="0"/>
              <a:t>v důlku v zemi </a:t>
            </a:r>
          </a:p>
          <a:p>
            <a:r>
              <a:rPr lang="cs-CZ" sz="2400" dirty="0" smtClean="0"/>
              <a:t>a vystele ho suchou </a:t>
            </a:r>
          </a:p>
          <a:p>
            <a:r>
              <a:rPr lang="cs-CZ" sz="2400" dirty="0" smtClean="0"/>
              <a:t>trávou. Často bývá zničeno polnohospodářskou 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echnikou, což se podepisuje na početnosti tohoto 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ruhu.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320" y="1556792"/>
            <a:ext cx="4427236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987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56892"/>
            <a:ext cx="5106144" cy="3829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64307" y="300893"/>
            <a:ext cx="3108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Ledňáček říční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5689" y="824113"/>
            <a:ext cx="752577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Vyskytuje se u pomalu tekoucích vod. </a:t>
            </a:r>
          </a:p>
          <a:p>
            <a:r>
              <a:rPr lang="cs-CZ" sz="2400" dirty="0" smtClean="0"/>
              <a:t>Žije samotářsky. </a:t>
            </a:r>
          </a:p>
          <a:p>
            <a:r>
              <a:rPr lang="cs-CZ" sz="2400" dirty="0" smtClean="0"/>
              <a:t>Živí se menšími rybami, vodním hmyzem </a:t>
            </a:r>
          </a:p>
          <a:p>
            <a:r>
              <a:rPr lang="cs-CZ" sz="2400" dirty="0" smtClean="0"/>
              <a:t>i obojživelníky. Hnízdí v norách, které si hloubí </a:t>
            </a:r>
          </a:p>
          <a:p>
            <a:r>
              <a:rPr lang="cs-CZ" sz="2400" dirty="0" smtClean="0"/>
              <a:t>v březích vod.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531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10290"/>
            <a:ext cx="7620000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287070"/>
            <a:ext cx="2590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Lyska černá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5889" y="4437112"/>
            <a:ext cx="860197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Obývá stojaté vody všeho druhu. Do měst se stěhuje </a:t>
            </a:r>
          </a:p>
          <a:p>
            <a:r>
              <a:rPr lang="cs-CZ" sz="2400" dirty="0" smtClean="0"/>
              <a:t>v zimě na parková jezírka. Je částečně tažný pták. </a:t>
            </a:r>
          </a:p>
          <a:p>
            <a:r>
              <a:rPr lang="cs-CZ" sz="2400" dirty="0" smtClean="0"/>
              <a:t>Živí se vodními rostlinami i drobnými vodními </a:t>
            </a:r>
          </a:p>
          <a:p>
            <a:r>
              <a:rPr lang="cs-CZ" sz="2400" dirty="0"/>
              <a:t>ž</a:t>
            </a:r>
            <a:r>
              <a:rPr lang="cs-CZ" sz="2400" dirty="0" smtClean="0"/>
              <a:t>ivočichy. Staví si kopcovité a ostrůvkovité hnízdo </a:t>
            </a:r>
          </a:p>
          <a:p>
            <a:r>
              <a:rPr lang="cs-CZ" sz="2400" dirty="0" smtClean="0"/>
              <a:t>z vodních rostlin v těsné blízkosti vody. Může se dožít </a:t>
            </a:r>
          </a:p>
          <a:p>
            <a:r>
              <a:rPr lang="cs-CZ" sz="2400" dirty="0" smtClean="0"/>
              <a:t>více než 15 let.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22186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476672"/>
            <a:ext cx="3127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Kachna divoká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0414" y="1214761"/>
            <a:ext cx="870407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Obývá tekoucí i stojaté vody, ústí řek i mořská pobřeží. </a:t>
            </a:r>
          </a:p>
          <a:p>
            <a:r>
              <a:rPr lang="cs-CZ" sz="2000" dirty="0" smtClean="0"/>
              <a:t>Přizpůsobila se i městskému prostředí. Živí se různými druhy trav, ale i živočichy (hraboši, myši, obojživelníci, plazi). Hnízdí na nejrůznějších místech (břehy vod, v rákosinách, dutiny stromů, střechy budov).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25" y="2996951"/>
            <a:ext cx="4155723" cy="3444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28176"/>
            <a:ext cx="3520156" cy="3357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917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6672"/>
            <a:ext cx="6042248" cy="3836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509120"/>
            <a:ext cx="820897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Káčata se líhnou dokonale vyvinutá. Velmi dobře </a:t>
            </a:r>
          </a:p>
          <a:p>
            <a:r>
              <a:rPr lang="cs-CZ" sz="2400" dirty="0" smtClean="0"/>
              <a:t>běhají, plavou a potápějí se. Matka je brzy odvádí </a:t>
            </a:r>
          </a:p>
          <a:p>
            <a:r>
              <a:rPr lang="cs-CZ" sz="2400" dirty="0" smtClean="0"/>
              <a:t>na vodu. Zajímavým jevem je </a:t>
            </a:r>
            <a:r>
              <a:rPr lang="cs-CZ" sz="2400" dirty="0" smtClean="0">
                <a:solidFill>
                  <a:srgbClr val="FF0000"/>
                </a:solidFill>
              </a:rPr>
              <a:t>imprinting (vtištění)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vylíhlých mláďat do prvního tvora, kterého vidí </a:t>
            </a:r>
          </a:p>
          <a:p>
            <a:r>
              <a:rPr lang="cs-CZ" sz="2400" dirty="0" smtClean="0"/>
              <a:t>a který pak pro ně představuje rodiče po celý život.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22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1912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/>
          </a:bodyPr>
          <a:lstStyle/>
          <a:p>
            <a:r>
              <a:rPr lang="cs-CZ" sz="1200" dirty="0"/>
              <a:t>CLAUS ABLEITER. </a:t>
            </a:r>
            <a:r>
              <a:rPr lang="cs-CZ" sz="1200" dirty="0" err="1"/>
              <a:t>Soubor:Zwei</a:t>
            </a:r>
            <a:r>
              <a:rPr lang="cs-CZ" sz="1200" dirty="0"/>
              <a:t> </a:t>
            </a:r>
            <a:r>
              <a:rPr lang="cs-CZ" sz="1200" dirty="0" err="1"/>
              <a:t>Jungschwalben</a:t>
            </a:r>
            <a:r>
              <a:rPr lang="cs-CZ" sz="1200" dirty="0"/>
              <a:t> </a:t>
            </a:r>
            <a:r>
              <a:rPr lang="cs-CZ" sz="1200" dirty="0" err="1"/>
              <a:t>im</a:t>
            </a:r>
            <a:r>
              <a:rPr lang="cs-CZ" sz="1200" dirty="0"/>
              <a:t> Nest.jpg.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srpen 2007(2007-08), 19. 8. 2007, 21:01 [cit. 2012-03-10]. Dostupné z: http://cs.wikipedia.org/wiki/Soubor:Zwei_Jungschwalben_im_Nest.jpg </a:t>
            </a:r>
          </a:p>
          <a:p>
            <a:r>
              <a:rPr lang="cs-CZ" sz="1200" dirty="0"/>
              <a:t>ANDREW BUTKO. </a:t>
            </a:r>
            <a:r>
              <a:rPr lang="cs-CZ" sz="1200" dirty="0" err="1"/>
              <a:t>Soubor:Delichon</a:t>
            </a:r>
            <a:r>
              <a:rPr lang="cs-CZ" sz="1200" dirty="0"/>
              <a:t> </a:t>
            </a:r>
            <a:r>
              <a:rPr lang="cs-CZ" sz="1200" dirty="0" err="1"/>
              <a:t>urbicum</a:t>
            </a:r>
            <a:r>
              <a:rPr lang="cs-CZ" sz="1200" dirty="0"/>
              <a:t> 10.jpg.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červen 2007(2007-06), 18. 11. 2008, 07:27 [cit. 2012-03-10]. Dostupné z: http://cs.wikipedia.org/wiki/Soubor:Delichon_urbicum_10.jpg </a:t>
            </a:r>
          </a:p>
          <a:p>
            <a:r>
              <a:rPr lang="cs-CZ" sz="1200" dirty="0"/>
              <a:t>ORIGINAL UPLOADER WAS SONNY CZ AT CS.WIKIPEDIA. </a:t>
            </a:r>
            <a:r>
              <a:rPr lang="cs-CZ" sz="1200" dirty="0" err="1"/>
              <a:t>Soubor:Kos</a:t>
            </a:r>
            <a:r>
              <a:rPr lang="cs-CZ" sz="1200" dirty="0"/>
              <a:t> cerny.jpg.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23. 12. 2007, 11:41 [cit. 2012-03-10]. Dostupné z: http://cs.wikipedia.org/wiki/Soubor:Kos_cerny.jpg </a:t>
            </a:r>
          </a:p>
          <a:p>
            <a:r>
              <a:rPr lang="cs-CZ" sz="1200" dirty="0"/>
              <a:t>STEPHAN MENSE. </a:t>
            </a:r>
            <a:r>
              <a:rPr lang="cs-CZ" sz="1200" dirty="0" err="1"/>
              <a:t>Soubor:Sg</a:t>
            </a:r>
            <a:r>
              <a:rPr lang="cs-CZ" sz="1200" dirty="0"/>
              <a:t> </a:t>
            </a:r>
            <a:r>
              <a:rPr lang="cs-CZ" sz="1200" dirty="0" err="1"/>
              <a:t>fexx</a:t>
            </a:r>
            <a:r>
              <a:rPr lang="cs-CZ" sz="1200" dirty="0"/>
              <a:t> 19.JPG.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23. 11. 2004, 21:22 [cit. 2012-03-10]. Dostupné z: http://cs.wikipedia.org/wiki/Soubor:Sg_fexx_19.JPG </a:t>
            </a:r>
          </a:p>
          <a:p>
            <a:r>
              <a:rPr lang="cs-CZ" sz="1200" dirty="0"/>
              <a:t>OLI91. </a:t>
            </a:r>
            <a:r>
              <a:rPr lang="cs-CZ" sz="1200" dirty="0" err="1"/>
              <a:t>Soubor:Jajka.JPG</a:t>
            </a:r>
            <a:r>
              <a:rPr lang="cs-CZ" sz="1200" dirty="0"/>
              <a:t>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14. 5. 2006, 13:20 [cit. 2012-03-10]. Dostupné z: http://cs.wikipedia.org/wiki/Soubor:Jajka.JPG </a:t>
            </a:r>
          </a:p>
          <a:p>
            <a:r>
              <a:rPr lang="cs-CZ" sz="1300" dirty="0"/>
              <a:t>MAREK SZCZEPANEK. </a:t>
            </a:r>
            <a:r>
              <a:rPr lang="cs-CZ" sz="1300" dirty="0" err="1"/>
              <a:t>Soubor:Cygnus</a:t>
            </a:r>
            <a:r>
              <a:rPr lang="cs-CZ" sz="1300" dirty="0"/>
              <a:t> </a:t>
            </a:r>
            <a:r>
              <a:rPr lang="cs-CZ" sz="1300" dirty="0" err="1"/>
              <a:t>olor</a:t>
            </a:r>
            <a:r>
              <a:rPr lang="cs-CZ" sz="1300" dirty="0"/>
              <a:t> 2 (Marek </a:t>
            </a:r>
            <a:r>
              <a:rPr lang="cs-CZ" sz="1300" dirty="0" err="1"/>
              <a:t>Szczepanek</a:t>
            </a:r>
            <a:r>
              <a:rPr lang="cs-CZ" sz="1300" dirty="0"/>
              <a:t>).</a:t>
            </a:r>
            <a:r>
              <a:rPr lang="cs-CZ" sz="1300" dirty="0" err="1"/>
              <a:t>jpg</a:t>
            </a:r>
            <a:r>
              <a:rPr lang="cs-CZ" sz="1300" dirty="0"/>
              <a:t>. In: </a:t>
            </a:r>
            <a:r>
              <a:rPr lang="cs-CZ" sz="1300" i="1" dirty="0" err="1"/>
              <a:t>Wikipedia</a:t>
            </a:r>
            <a:r>
              <a:rPr lang="cs-CZ" sz="1300" dirty="0"/>
              <a:t>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20. 3. 2005, 00:00 [cit. 2012-03-10]. Dostupné z: http://cs.wikipedia.org/wiki/Soubor:Cygnus_olor_2_(Marek_Szczepanek).jpg </a:t>
            </a:r>
          </a:p>
          <a:p>
            <a:r>
              <a:rPr lang="cs-CZ" sz="1300" dirty="0"/>
              <a:t>ANDREAS TREPTE. </a:t>
            </a:r>
            <a:r>
              <a:rPr lang="cs-CZ" sz="1300" dirty="0" err="1"/>
              <a:t>Soubor:Cygnus-olor-nest.jpg</a:t>
            </a:r>
            <a:r>
              <a:rPr lang="cs-CZ" sz="1300" dirty="0"/>
              <a:t>. In: </a:t>
            </a:r>
            <a:r>
              <a:rPr lang="cs-CZ" sz="1300" i="1" dirty="0" err="1"/>
              <a:t>Wikipedia</a:t>
            </a:r>
            <a:r>
              <a:rPr lang="cs-CZ" sz="1300" dirty="0"/>
              <a:t>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16. 5. 2006, 17:05 [cit. 2012-03-10]. Dostupné z: http://cs.wikipedia.org/wiki/Soubor:Cygnus-olor-nest.jpg </a:t>
            </a:r>
          </a:p>
          <a:p>
            <a:r>
              <a:rPr lang="cs-CZ" sz="1300" dirty="0"/>
              <a:t>TONY WILLS. </a:t>
            </a:r>
            <a:r>
              <a:rPr lang="cs-CZ" sz="1300" dirty="0" err="1"/>
              <a:t>Soubor:Song</a:t>
            </a:r>
            <a:r>
              <a:rPr lang="cs-CZ" sz="1300" dirty="0"/>
              <a:t> thrush.jpg. In: </a:t>
            </a:r>
            <a:r>
              <a:rPr lang="cs-CZ" sz="1300" dirty="0" err="1"/>
              <a:t>Wikipedia</a:t>
            </a:r>
            <a:r>
              <a:rPr lang="cs-CZ" sz="1300" dirty="0"/>
              <a:t>: </a:t>
            </a:r>
            <a:r>
              <a:rPr lang="cs-CZ" sz="1300" dirty="0" err="1"/>
              <a:t>the</a:t>
            </a:r>
            <a:r>
              <a:rPr lang="cs-CZ" sz="1300" dirty="0"/>
              <a:t> free </a:t>
            </a:r>
            <a:r>
              <a:rPr lang="cs-CZ" sz="1300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11. 9. 2007, 10:46 [cit. 2012-03-12]. Dostupné z: http://cs.wikipedia.org/wiki/Soubor:Song_thrush.jpg </a:t>
            </a:r>
          </a:p>
          <a:p>
            <a:r>
              <a:rPr lang="cs-CZ" sz="1300" dirty="0"/>
              <a:t>ANDREAS TREPTE. </a:t>
            </a:r>
            <a:r>
              <a:rPr lang="cs-CZ" sz="1300" dirty="0" err="1"/>
              <a:t>Soubor:Collared</a:t>
            </a:r>
            <a:r>
              <a:rPr lang="cs-CZ" sz="1300" dirty="0"/>
              <a:t> Dove.jpg. In: </a:t>
            </a:r>
            <a:r>
              <a:rPr lang="cs-CZ" sz="1300" dirty="0" err="1"/>
              <a:t>Wikipedia</a:t>
            </a:r>
            <a:r>
              <a:rPr lang="cs-CZ" sz="1300" dirty="0"/>
              <a:t>: </a:t>
            </a:r>
            <a:r>
              <a:rPr lang="cs-CZ" sz="1300" dirty="0" err="1"/>
              <a:t>the</a:t>
            </a:r>
            <a:r>
              <a:rPr lang="cs-CZ" sz="1300" dirty="0"/>
              <a:t> free </a:t>
            </a:r>
            <a:r>
              <a:rPr lang="cs-CZ" sz="1300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15. 4. 2009, 18:59 [cit. 2012-03-12]. Dostupné z: http://cs.wikipedia.org/wiki/Soubor:Collared_Dove.jpg </a:t>
            </a:r>
          </a:p>
          <a:p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30825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548680"/>
            <a:ext cx="8229600" cy="6119813"/>
          </a:xfrm>
        </p:spPr>
        <p:txBody>
          <a:bodyPr>
            <a:normAutofit/>
          </a:bodyPr>
          <a:lstStyle/>
          <a:p>
            <a:r>
              <a:rPr lang="cs-CZ" sz="1200" dirty="0"/>
              <a:t>SŁAWEK STASZCZUK. </a:t>
            </a:r>
            <a:r>
              <a:rPr lang="cs-CZ" sz="1200" dirty="0" err="1"/>
              <a:t>Soubor:Parus</a:t>
            </a:r>
            <a:r>
              <a:rPr lang="cs-CZ" sz="1200" dirty="0"/>
              <a:t> caeruleus1.jpg.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21. 1. 2006, 11:23 [cit. 2012-03-12]. Dostupné z: http://cs.wikipedia.org/wiki/Soubor:Parus_caeruleus1.jpg </a:t>
            </a:r>
          </a:p>
          <a:p>
            <a:r>
              <a:rPr lang="cs-CZ" sz="1200" dirty="0"/>
              <a:t>STEVIE B. </a:t>
            </a:r>
            <a:r>
              <a:rPr lang="cs-CZ" sz="1200" dirty="0" err="1"/>
              <a:t>Soubor:Tyto</a:t>
            </a:r>
            <a:r>
              <a:rPr lang="cs-CZ" sz="1200" dirty="0"/>
              <a:t> alba </a:t>
            </a:r>
            <a:r>
              <a:rPr lang="cs-CZ" sz="1200" dirty="0" err="1"/>
              <a:t>close</a:t>
            </a:r>
            <a:r>
              <a:rPr lang="cs-CZ" sz="1200" dirty="0"/>
              <a:t> up.jpg.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15. 12. 2011, 11:33 [cit. 2012-03-12]. Dostupné z: http://cs.wikipedia.org/wiki/Soubor:Tyto_alba_close_up.jpg </a:t>
            </a:r>
          </a:p>
          <a:p>
            <a:r>
              <a:rPr lang="cs-CZ" sz="1200" dirty="0"/>
              <a:t>STEFFEN HANNERT. </a:t>
            </a:r>
            <a:r>
              <a:rPr lang="cs-CZ" sz="1200" dirty="0" err="1"/>
              <a:t>Soubor:Schwarzspecht.jpg</a:t>
            </a:r>
            <a:r>
              <a:rPr lang="cs-CZ" sz="1200" dirty="0"/>
              <a:t>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7. 2. 2006, 08:18 [cit. 2012-03-12]. Dostupné z: http://cs.wikipedia.org/wiki/Soubor:Schwarzspecht.jpg </a:t>
            </a:r>
          </a:p>
          <a:p>
            <a:r>
              <a:rPr lang="cs-CZ" sz="1200" dirty="0"/>
              <a:t>RAFAŁ KOMOROWSKI. </a:t>
            </a:r>
            <a:r>
              <a:rPr lang="cs-CZ" sz="1200" dirty="0" err="1"/>
              <a:t>Soubor:Corvus</a:t>
            </a:r>
            <a:r>
              <a:rPr lang="cs-CZ" sz="1200" dirty="0"/>
              <a:t> </a:t>
            </a:r>
            <a:r>
              <a:rPr lang="cs-CZ" sz="1200" dirty="0" err="1"/>
              <a:t>frugilegus</a:t>
            </a:r>
            <a:r>
              <a:rPr lang="cs-CZ" sz="1200" dirty="0"/>
              <a:t> 2.jpg.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9. 12. 2007, 17:21 [cit. 2012-03-12]. Dostupné z: http://cs.wikipedia.org/wiki/Soubor:Corvus_frugilegus_2.jpg </a:t>
            </a:r>
          </a:p>
          <a:p>
            <a:r>
              <a:rPr lang="cs-CZ" sz="1200" dirty="0"/>
              <a:t>NORTHERN_LAPWING.JPG. </a:t>
            </a:r>
            <a:r>
              <a:rPr lang="cs-CZ" sz="1200" dirty="0" err="1"/>
              <a:t>Soubor:Northern</a:t>
            </a:r>
            <a:r>
              <a:rPr lang="cs-CZ" sz="1200" dirty="0"/>
              <a:t> </a:t>
            </a:r>
            <a:r>
              <a:rPr lang="cs-CZ" sz="1200" dirty="0" err="1"/>
              <a:t>Lapwing</a:t>
            </a:r>
            <a:r>
              <a:rPr lang="cs-CZ" sz="1200" dirty="0"/>
              <a:t> new.jpg.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22. 2. 2009, 17:41 [cit. 2012-03-12]. Dostupné z: http://cs.wikipedia.org/wiki/Soubor:Northern_Lapwing_new.jpg </a:t>
            </a:r>
          </a:p>
          <a:p>
            <a:r>
              <a:rPr lang="cs-CZ" sz="1200" dirty="0"/>
              <a:t>LUKASZ LUKASIK. </a:t>
            </a:r>
            <a:r>
              <a:rPr lang="cs-CZ" sz="1200" dirty="0" err="1"/>
              <a:t>Soubor:Alcedo</a:t>
            </a:r>
            <a:r>
              <a:rPr lang="cs-CZ" sz="1200" dirty="0"/>
              <a:t> </a:t>
            </a:r>
            <a:r>
              <a:rPr lang="cs-CZ" sz="1200" dirty="0" err="1"/>
              <a:t>atthis</a:t>
            </a:r>
            <a:r>
              <a:rPr lang="cs-CZ" sz="1200" dirty="0"/>
              <a:t> 2 (Lukasz </a:t>
            </a:r>
            <a:r>
              <a:rPr lang="cs-CZ" sz="1200" dirty="0" err="1"/>
              <a:t>Lukasik</a:t>
            </a:r>
            <a:r>
              <a:rPr lang="cs-CZ" sz="1200" dirty="0"/>
              <a:t>).</a:t>
            </a:r>
            <a:r>
              <a:rPr lang="cs-CZ" sz="1200" dirty="0" err="1"/>
              <a:t>jpg</a:t>
            </a:r>
            <a:r>
              <a:rPr lang="cs-CZ" sz="1200" dirty="0"/>
              <a:t>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28. 5. 2006, 09:49 [cit. 2012-03-12]. Dostupné z: http://cs.wikipedia.org/wiki/Soubor:Alcedo_atthis_2_(Lukasz_Lukasik).jpg </a:t>
            </a:r>
          </a:p>
          <a:p>
            <a:r>
              <a:rPr lang="cs-CZ" sz="1200" dirty="0"/>
              <a:t>RICHARD BARTZ. </a:t>
            </a:r>
            <a:r>
              <a:rPr lang="cs-CZ" sz="1200" dirty="0" err="1"/>
              <a:t>Soubor:Blässhuhn</a:t>
            </a:r>
            <a:r>
              <a:rPr lang="cs-CZ" sz="1200" dirty="0"/>
              <a:t> </a:t>
            </a:r>
            <a:r>
              <a:rPr lang="cs-CZ" sz="1200" dirty="0" err="1"/>
              <a:t>Fulica</a:t>
            </a:r>
            <a:r>
              <a:rPr lang="cs-CZ" sz="1200" dirty="0"/>
              <a:t> </a:t>
            </a:r>
            <a:r>
              <a:rPr lang="cs-CZ" sz="1200" dirty="0" err="1"/>
              <a:t>atra</a:t>
            </a:r>
            <a:r>
              <a:rPr lang="cs-CZ" sz="1200" dirty="0"/>
              <a:t> Richard Bartz.jpg.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28. 1. 2008, 18:12 [cit. 2012-03-12]. Dostupné z: http://cs.wikipedia.org/wiki/Soubor:Bl%C3%A4sshuhn_Fulica_atra_Richard_Bartz.jpg </a:t>
            </a:r>
          </a:p>
          <a:p>
            <a:r>
              <a:rPr lang="cs-CZ" sz="1200" dirty="0"/>
              <a:t>LUPIN FROM EN.WIKIPEDIA.ORG. </a:t>
            </a:r>
            <a:r>
              <a:rPr lang="cs-CZ" sz="1200" dirty="0" err="1"/>
              <a:t>Soubor:Kaczka</a:t>
            </a:r>
            <a:r>
              <a:rPr lang="cs-CZ" sz="1200" dirty="0"/>
              <a:t> </a:t>
            </a:r>
            <a:r>
              <a:rPr lang="cs-CZ" sz="1200" dirty="0" err="1"/>
              <a:t>krzyzowka</a:t>
            </a:r>
            <a:r>
              <a:rPr lang="cs-CZ" sz="1200" dirty="0"/>
              <a:t> samica.jpg.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30. 12. 2004, 05:59 [cit. 2012-03-12]. Dostupné z: http://cs.wikipedia.org/wiki/Soubor:Kaczka_krzyzowka_samica.jpg </a:t>
            </a:r>
          </a:p>
          <a:p>
            <a:r>
              <a:rPr lang="cs-CZ" sz="1200" dirty="0"/>
              <a:t>ANTON HOLMQUIST SOASTA. </a:t>
            </a:r>
            <a:r>
              <a:rPr lang="cs-CZ" sz="1200" dirty="0" err="1"/>
              <a:t>Soubor:Mallard</a:t>
            </a:r>
            <a:r>
              <a:rPr lang="cs-CZ" sz="1200" dirty="0"/>
              <a:t> 080508.jpg.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9. 5. 2008, 15:50 [cit. 2012-03-12]. Dostupné z: http://cs.wikipedia.org/wiki/Soubor:Mallard_080508.jpg </a:t>
            </a:r>
          </a:p>
          <a:p>
            <a:r>
              <a:rPr lang="cs-CZ" sz="1200" dirty="0"/>
              <a:t>KIM. </a:t>
            </a:r>
            <a:r>
              <a:rPr lang="cs-CZ" sz="1200" dirty="0" err="1"/>
              <a:t>Soubor:Fleet</a:t>
            </a:r>
            <a:r>
              <a:rPr lang="cs-CZ" sz="1200" dirty="0"/>
              <a:t> </a:t>
            </a:r>
            <a:r>
              <a:rPr lang="cs-CZ" sz="1200" dirty="0" err="1"/>
              <a:t>of</a:t>
            </a:r>
            <a:r>
              <a:rPr lang="cs-CZ" sz="1200" dirty="0"/>
              <a:t> Cute.jpg.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6. května 2005(2005-05-06), 19. 9. 2006, 23:42 [cit. 2012-03-12]. Dostupné z: http://cs.wikipedia.org/wiki/Soubor:Fleet_of_Cute.jpg 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0195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620688"/>
            <a:ext cx="8229600" cy="5505450"/>
          </a:xfrm>
        </p:spPr>
        <p:txBody>
          <a:bodyPr/>
          <a:lstStyle/>
          <a:p>
            <a:r>
              <a:rPr lang="cs-CZ" sz="1200" dirty="0"/>
              <a:t>MALENE THYSSEN. </a:t>
            </a:r>
            <a:r>
              <a:rPr lang="cs-CZ" sz="1200" dirty="0" err="1"/>
              <a:t>Soubor:Landsvale.jpg</a:t>
            </a:r>
            <a:r>
              <a:rPr lang="cs-CZ" sz="1200" dirty="0"/>
              <a:t>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13. června 2004(2004-06-13), 9. 5. 2007, 09:22 [cit. 2012-03-12]. Dostupné z: http://cs.wikipedia.org/wiki/Soubor:Landsvale.jpg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24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1907</Words>
  <Application>Microsoft Office PowerPoint</Application>
  <PresentationFormat>Předvádění na obrazovce (4:3)</PresentationFormat>
  <Paragraphs>208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Carnival</vt:lpstr>
      <vt:lpstr>Prezentace aplikace PowerPoint</vt:lpstr>
      <vt:lpstr>Anotace</vt:lpstr>
      <vt:lpstr>Prezentace aplikace PowerPoint</vt:lpstr>
      <vt:lpstr>Ptáci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47</cp:revision>
  <dcterms:created xsi:type="dcterms:W3CDTF">2012-03-10T16:03:44Z</dcterms:created>
  <dcterms:modified xsi:type="dcterms:W3CDTF">2012-04-17T15:45:29Z</dcterms:modified>
</cp:coreProperties>
</file>