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71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83D7DF1-D2E3-4123-B077-AC784D36E20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FD085B0-D233-4DC5-9EB5-67CEDFB19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17828555"/>
              </p:ext>
            </p:extLst>
          </p:nvPr>
        </p:nvGraphicFramePr>
        <p:xfrm>
          <a:off x="1331640" y="2620900"/>
          <a:ext cx="6234703" cy="35695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8898"/>
                <a:gridCol w="4535805"/>
              </a:tblGrid>
              <a:tr h="7892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26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26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VY_32_INOVACE_477_OBRATLOVCI_A_ BEZOBRATLÍ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26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Stavba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těl živočichů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989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Číslo projektu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80145"/>
            <a:ext cx="583880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972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569494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517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látky v předmětu člověk a jeho svět ve 4. ročníku.</a:t>
            </a:r>
          </a:p>
          <a:p>
            <a:r>
              <a:rPr lang="cs-CZ" dirty="0" smtClean="0"/>
              <a:t>Seznámí se s rozdělením živočichů na obratlovce a </a:t>
            </a:r>
            <a:r>
              <a:rPr lang="cs-CZ" dirty="0" smtClean="0"/>
              <a:t>bezobratlé.</a:t>
            </a:r>
            <a:endParaRPr lang="cs-CZ" dirty="0" smtClean="0"/>
          </a:p>
          <a:p>
            <a:r>
              <a:rPr lang="cs-CZ" dirty="0" smtClean="0"/>
              <a:t>Seznámí se se stavbou jednotlivých skupin obratlovců a bezobratlých.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345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856895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</a:t>
            </a:r>
            <a:r>
              <a:rPr lang="cs-CZ" sz="2800" dirty="0" smtClean="0"/>
              <a:t>14. 3. 2012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Klíčová slova:  </a:t>
            </a:r>
            <a:r>
              <a:rPr lang="cs-CZ" sz="2800" dirty="0" smtClean="0"/>
              <a:t>obratlovci, bezobratlí, páteř,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ryby, obojživelníci, ptáci,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savci, plazi, hmyz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5534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Živočichové jsou stavbou těla přizpůsobeni  způsobu života a prostředí, ve kterém žijí.</a:t>
            </a:r>
          </a:p>
          <a:p>
            <a:pPr marL="182880" indent="0">
              <a:buNone/>
            </a:pPr>
            <a:r>
              <a:rPr lang="cs-CZ" dirty="0" smtClean="0"/>
              <a:t>  </a:t>
            </a:r>
          </a:p>
        </p:txBody>
      </p:sp>
      <p:pic>
        <p:nvPicPr>
          <p:cNvPr id="2050" name="Picture 2" descr="C:\Documents and Settings\name\Local Settings\Temporary Internet Files\Content.IE5\87ESDOFJ\MC900088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6360" y="4721497"/>
            <a:ext cx="1760537" cy="169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name\Local Settings\Temporary Internet Files\Content.IE5\87ESDOFJ\MC9001007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6459" y="2434167"/>
            <a:ext cx="2750170" cy="189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name\Local Settings\Temporary Internet Files\Content.IE5\TU417WYL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2693956"/>
            <a:ext cx="2068767" cy="137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name\Local Settings\Temporary Internet Files\Content.IE5\TU417WYL\MC90010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4342" y="4069500"/>
            <a:ext cx="2514483" cy="220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207699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Motýl - křídla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2693956"/>
            <a:ext cx="1879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Ryby - ploutve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709" y="6224719"/>
            <a:ext cx="2841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Kachny – plovací blány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54764" y="6227519"/>
            <a:ext cx="1611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Orel - zobák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871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52736"/>
            <a:ext cx="828092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Živočichy dělíme podle stavby těla na:</a:t>
            </a:r>
          </a:p>
          <a:p>
            <a:endParaRPr lang="cs-CZ" sz="3600" dirty="0"/>
          </a:p>
          <a:p>
            <a:r>
              <a:rPr lang="cs-CZ" sz="3600" dirty="0"/>
              <a:t>            </a:t>
            </a:r>
            <a:r>
              <a:rPr lang="cs-CZ" sz="4000" b="1" dirty="0" smtClean="0">
                <a:solidFill>
                  <a:srgbClr val="7030A0"/>
                </a:solidFill>
              </a:rPr>
              <a:t>OBRATLOVCE </a:t>
            </a:r>
            <a:r>
              <a:rPr lang="cs-CZ" sz="3600" dirty="0" smtClean="0"/>
              <a:t> </a:t>
            </a:r>
            <a:endParaRPr lang="cs-CZ" sz="3600" dirty="0"/>
          </a:p>
          <a:p>
            <a:endParaRPr lang="cs-CZ" sz="3600" dirty="0"/>
          </a:p>
          <a:p>
            <a:r>
              <a:rPr lang="cs-CZ" sz="3600" dirty="0"/>
              <a:t>                       </a:t>
            </a:r>
            <a:r>
              <a:rPr lang="cs-CZ" sz="3600" dirty="0" smtClean="0"/>
              <a:t>a </a:t>
            </a:r>
            <a:endParaRPr lang="cs-CZ" sz="3600" dirty="0"/>
          </a:p>
          <a:p>
            <a:r>
              <a:rPr lang="cs-CZ" sz="3600" dirty="0"/>
              <a:t>      </a:t>
            </a:r>
          </a:p>
          <a:p>
            <a:r>
              <a:rPr lang="cs-CZ" sz="3600" dirty="0"/>
              <a:t>            </a:t>
            </a:r>
            <a:r>
              <a:rPr lang="cs-CZ" sz="4000" b="1" dirty="0" smtClean="0">
                <a:solidFill>
                  <a:srgbClr val="7030A0"/>
                </a:solidFill>
              </a:rPr>
              <a:t>BEZOBRATLÍ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663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Mají kostru složenou z obratlů.</a:t>
            </a:r>
          </a:p>
          <a:p>
            <a:r>
              <a:rPr lang="cs-CZ" dirty="0" smtClean="0"/>
              <a:t>Patří sem:</a:t>
            </a:r>
          </a:p>
          <a:p>
            <a:endParaRPr lang="cs-CZ" dirty="0"/>
          </a:p>
          <a:p>
            <a:pPr marL="182880" indent="0">
              <a:buNone/>
            </a:pPr>
            <a:r>
              <a:rPr lang="cs-CZ" dirty="0" smtClean="0"/>
              <a:t>    			</a:t>
            </a:r>
            <a:r>
              <a:rPr lang="cs-CZ" b="1" dirty="0" smtClean="0">
                <a:solidFill>
                  <a:srgbClr val="7030A0"/>
                </a:solidFill>
              </a:rPr>
              <a:t>ryby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			obojživelníci</a:t>
            </a:r>
          </a:p>
          <a:p>
            <a:pPr marL="18288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2368296" lvl="8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  ptáci</a:t>
            </a:r>
          </a:p>
          <a:p>
            <a:pPr marL="2368296" lvl="8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2368296" lvl="8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  plazi</a:t>
            </a:r>
          </a:p>
          <a:p>
            <a:pPr marL="2368296" lvl="8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2368296" lvl="8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  savci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674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ezobratlí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Nemají v těle kostru.</a:t>
            </a:r>
          </a:p>
          <a:p>
            <a:endParaRPr lang="cs-CZ" dirty="0" smtClean="0"/>
          </a:p>
          <a:p>
            <a:r>
              <a:rPr lang="cs-CZ" dirty="0" smtClean="0"/>
              <a:t>Řadíme sem největší živočišnou skupinu:</a:t>
            </a:r>
          </a:p>
          <a:p>
            <a:endParaRPr lang="cs-CZ" dirty="0"/>
          </a:p>
          <a:p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			 </a:t>
            </a:r>
            <a:r>
              <a:rPr lang="cs-CZ" sz="4000" b="1" dirty="0" smtClean="0">
                <a:solidFill>
                  <a:srgbClr val="7030A0"/>
                </a:solidFill>
              </a:rPr>
              <a:t>hmyz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006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9442" y="3244334"/>
            <a:ext cx="266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359442" y="3244334"/>
            <a:ext cx="27328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2292" y="2383108"/>
            <a:ext cx="6480719" cy="246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98218" y="451698"/>
            <a:ext cx="5147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Ryby a jejich stavba těla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619672" y="1988840"/>
            <a:ext cx="288032" cy="12554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555776" y="1988840"/>
            <a:ext cx="43204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987824" y="4293096"/>
            <a:ext cx="288032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491880" y="4844224"/>
            <a:ext cx="756340" cy="817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419872" y="2616587"/>
            <a:ext cx="1072780" cy="30446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491880" y="4293096"/>
            <a:ext cx="2376264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655750" y="4581128"/>
            <a:ext cx="343653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27584" y="1521397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hlava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55776" y="5805264"/>
            <a:ext cx="2124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ploutve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67254" y="1465620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žábry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59400" y="1521397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tělo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4625862" y="2044618"/>
            <a:ext cx="954250" cy="11997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1435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455494"/>
            <a:ext cx="3150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Obojživelníci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098" name="Picture 2" descr="C:\Documents and Settings\name\Local Settings\Temporary Internet Files\Content.IE5\QOSMM1OV\MC900034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821" y="2691106"/>
            <a:ext cx="3588190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 flipV="1">
            <a:off x="2555776" y="2204864"/>
            <a:ext cx="57606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796136" y="4329100"/>
            <a:ext cx="1512168" cy="540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364088" y="4874233"/>
            <a:ext cx="1800200" cy="5517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745686" y="4329100"/>
            <a:ext cx="1134126" cy="5451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16016" y="2348880"/>
            <a:ext cx="79208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58729" y="168166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hlava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182566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tělo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98732" y="4673053"/>
            <a:ext cx="23402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adní končetiny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4874233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řední končetiny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0355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name\Local Settings\Temporary Internet Files\Content.IE5\07EL05VJ\MC900109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22847"/>
            <a:ext cx="4061693" cy="431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2627784" y="1340768"/>
            <a:ext cx="720080" cy="3820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907704" y="2204864"/>
            <a:ext cx="115212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716016" y="2996952"/>
            <a:ext cx="1296144" cy="8831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987824" y="5589240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195736" y="4149080"/>
            <a:ext cx="115212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804248" y="4653136"/>
            <a:ext cx="50405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599892" y="255920"/>
            <a:ext cx="1186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Ptáci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2622" y="1012086"/>
            <a:ext cx="1146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3966" y="2240513"/>
            <a:ext cx="1243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zobák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56982" y="2545170"/>
            <a:ext cx="1188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křídla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6223" y="4056156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tělo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4221088"/>
            <a:ext cx="994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ocas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03133" y="5402187"/>
            <a:ext cx="1916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končetiny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4424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404664"/>
            <a:ext cx="19422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Plazi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6146" name="Picture 2" descr="C:\Documents and Settings\name\Local Settings\Temporary Internet Files\Content.IE5\TK8NL75S\MC900430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4218" y="1268760"/>
            <a:ext cx="4676563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>
            <a:off x="1475656" y="3609020"/>
            <a:ext cx="1437041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835696" y="2708920"/>
            <a:ext cx="151216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716016" y="1772816"/>
            <a:ext cx="2144765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88398" y="5013176"/>
            <a:ext cx="727818" cy="8376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973317" y="1511206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tělo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6912" y="5589240"/>
            <a:ext cx="994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ocas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1975" y="3887470"/>
            <a:ext cx="1146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49161" y="2214365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0750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Documents and Settings\name\Local Settings\Temporary Internet Files\Content.IE5\AMRRPH47\MC9003701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20139"/>
            <a:ext cx="6360241" cy="316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14192" y="260648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Savci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 flipV="1">
            <a:off x="2195736" y="2060848"/>
            <a:ext cx="7200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2231740" y="2060848"/>
            <a:ext cx="54006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220072" y="1772816"/>
            <a:ext cx="36004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452320" y="3789040"/>
            <a:ext cx="14401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400092" y="5517232"/>
            <a:ext cx="54006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156176" y="5445224"/>
            <a:ext cx="43204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71800" y="5445224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059832" y="5373216"/>
            <a:ext cx="86409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971600" y="3356992"/>
            <a:ext cx="86409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619672" y="3896864"/>
            <a:ext cx="1008112" cy="828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1403648" y="3896864"/>
            <a:ext cx="720080" cy="2882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774914" y="1537628"/>
            <a:ext cx="697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uši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65629" y="1289525"/>
            <a:ext cx="931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trup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67484" y="3265820"/>
            <a:ext cx="994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ocas</a:t>
            </a:r>
            <a:endParaRPr lang="cs-CZ" sz="2800" dirty="0"/>
          </a:p>
        </p:txBody>
      </p:sp>
      <p:sp>
        <p:nvSpPr>
          <p:cNvPr id="7168" name="TextovéPole 7167"/>
          <p:cNvSpPr txBox="1"/>
          <p:nvPr/>
        </p:nvSpPr>
        <p:spPr>
          <a:xfrm>
            <a:off x="5065114" y="5759678"/>
            <a:ext cx="29988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adní končetiny</a:t>
            </a:r>
            <a:endParaRPr lang="cs-CZ" sz="2800" dirty="0"/>
          </a:p>
        </p:txBody>
      </p:sp>
      <p:sp>
        <p:nvSpPr>
          <p:cNvPr id="7173" name="TextovéPole 7172"/>
          <p:cNvSpPr txBox="1"/>
          <p:nvPr/>
        </p:nvSpPr>
        <p:spPr>
          <a:xfrm>
            <a:off x="1129217" y="5863449"/>
            <a:ext cx="3184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řední končetiny</a:t>
            </a:r>
            <a:endParaRPr lang="cs-CZ" sz="2800" dirty="0"/>
          </a:p>
        </p:txBody>
      </p:sp>
      <p:sp>
        <p:nvSpPr>
          <p:cNvPr id="7174" name="TextovéPole 7173"/>
          <p:cNvSpPr txBox="1"/>
          <p:nvPr/>
        </p:nvSpPr>
        <p:spPr>
          <a:xfrm>
            <a:off x="259666" y="2833772"/>
            <a:ext cx="124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vousy</a:t>
            </a:r>
            <a:endParaRPr lang="cs-CZ" sz="2800" dirty="0"/>
          </a:p>
        </p:txBody>
      </p:sp>
      <p:sp>
        <p:nvSpPr>
          <p:cNvPr id="7176" name="TextovéPole 7175"/>
          <p:cNvSpPr txBox="1"/>
          <p:nvPr/>
        </p:nvSpPr>
        <p:spPr>
          <a:xfrm>
            <a:off x="294996" y="3925714"/>
            <a:ext cx="1205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tlama</a:t>
            </a:r>
            <a:endParaRPr lang="cs-CZ" sz="2800" dirty="0"/>
          </a:p>
        </p:txBody>
      </p:sp>
      <p:sp>
        <p:nvSpPr>
          <p:cNvPr id="7177" name="TextovéPole 7176"/>
          <p:cNvSpPr txBox="1"/>
          <p:nvPr/>
        </p:nvSpPr>
        <p:spPr>
          <a:xfrm>
            <a:off x="924960" y="4831811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krk</a:t>
            </a:r>
            <a:endParaRPr lang="cs-CZ" sz="28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129217" y="2204864"/>
            <a:ext cx="922503" cy="8905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24747" y="1717749"/>
            <a:ext cx="1146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3637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279941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Hmyz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8194" name="Picture 2" descr="C:\Documents and Settings\name\Local Settings\Temporary Internet Files\Content.IE5\OMU0ATYB\MC900052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0848" y="1988840"/>
            <a:ext cx="2325414" cy="323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 flipV="1">
            <a:off x="2915816" y="1268760"/>
            <a:ext cx="108012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 flipV="1">
            <a:off x="2915816" y="1268760"/>
            <a:ext cx="180020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716016" y="1700808"/>
            <a:ext cx="1080120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72000" y="360751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72000" y="5226181"/>
            <a:ext cx="610988" cy="4350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339752" y="2852936"/>
            <a:ext cx="11161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2339752" y="3356992"/>
            <a:ext cx="87109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2339752" y="3356992"/>
            <a:ext cx="111612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410404" y="864716"/>
            <a:ext cx="1505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tykadla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87417" y="1268760"/>
            <a:ext cx="1146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3235" y="2975955"/>
            <a:ext cx="1916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končetiny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34330" y="3356992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tělo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51202" y="5741245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zadeček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0112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sz="1800" dirty="0"/>
              <a:t>Program Microsoft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191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140</TotalTime>
  <Words>231</Words>
  <Application>Microsoft Office PowerPoint</Application>
  <PresentationFormat>Předvádění na obrazovce (4:3)</PresentationFormat>
  <Paragraphs>103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Snímek 1</vt:lpstr>
      <vt:lpstr>Anotace</vt:lpstr>
      <vt:lpstr>Snímek 3</vt:lpstr>
      <vt:lpstr>Živočichové</vt:lpstr>
      <vt:lpstr>Snímek 5</vt:lpstr>
      <vt:lpstr>Obratlovci</vt:lpstr>
      <vt:lpstr>Bezobratlí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Dum</cp:lastModifiedBy>
  <cp:revision>20</cp:revision>
  <dcterms:created xsi:type="dcterms:W3CDTF">2012-03-14T15:32:50Z</dcterms:created>
  <dcterms:modified xsi:type="dcterms:W3CDTF">2013-12-12T23:24:49Z</dcterms:modified>
</cp:coreProperties>
</file>