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1" r:id="rId6"/>
    <p:sldId id="263" r:id="rId7"/>
    <p:sldId id="262" r:id="rId8"/>
    <p:sldId id="260" r:id="rId9"/>
    <p:sldId id="265" r:id="rId10"/>
    <p:sldId id="268" r:id="rId11"/>
    <p:sldId id="270" r:id="rId12"/>
    <p:sldId id="269" r:id="rId13"/>
    <p:sldId id="272" r:id="rId14"/>
    <p:sldId id="271" r:id="rId15"/>
    <p:sldId id="274" r:id="rId16"/>
    <p:sldId id="273" r:id="rId17"/>
    <p:sldId id="277" r:id="rId18"/>
    <p:sldId id="264" r:id="rId19"/>
    <p:sldId id="275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52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722376" y="2688336"/>
            <a:ext cx="7772400" cy="3108960"/>
          </a:xfrm>
        </p:spPr>
        <p:txBody>
          <a:bodyPr anchor="t" anchorCtr="0">
            <a:noAutofit/>
          </a:bodyPr>
          <a:lstStyle>
            <a:lvl1pPr algn="ctr">
              <a:defRPr lang="en-US" sz="6200" b="1" cap="none" spc="0" dirty="0" smtClean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722376" y="1133856"/>
            <a:ext cx="7772400" cy="1508760"/>
          </a:xfrm>
        </p:spPr>
        <p:txBody>
          <a:bodyPr anchor="b">
            <a:normAutofit/>
          </a:bodyPr>
          <a:lstStyle>
            <a:lvl1pPr marL="0" indent="0" algn="ctr">
              <a:buNone/>
              <a:defRPr lang="en-US" sz="2200" b="0">
                <a:solidFill>
                  <a:schemeClr val="tx2">
                    <a:shade val="55000"/>
                  </a:schemeClr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0584A5F4-6347-4B46-953B-57F096514C1C}" type="datetimeFigureOut">
              <a:rPr lang="cs-CZ" smtClean="0"/>
              <a:t>17.4.2012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75F71D0D-5703-477C-AB64-C9D3A7DB8C15}" type="slidenum">
              <a:rPr lang="cs-CZ" smtClean="0"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84A5F4-6347-4B46-953B-57F096514C1C}" type="datetimeFigureOut">
              <a:rPr lang="cs-CZ" smtClean="0"/>
              <a:t>17.4.2012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F71D0D-5703-477C-AB64-C9D3A7DB8C1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690563" y="491696"/>
            <a:ext cx="7762875" cy="5874608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77240" y="795996"/>
            <a:ext cx="7589520" cy="3112843"/>
          </a:xfrm>
        </p:spPr>
        <p:txBody>
          <a:bodyPr anchor="b">
            <a:normAutofit/>
          </a:bodyPr>
          <a:lstStyle>
            <a:lvl1pPr algn="ctr">
              <a:buNone/>
              <a:defRPr lang="en-US" sz="6200" b="1" cap="none" spc="0" dirty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77240" y="3948552"/>
            <a:ext cx="7589520" cy="1509712"/>
          </a:xfrm>
        </p:spPr>
        <p:txBody>
          <a:bodyPr anchor="t">
            <a:normAutofit/>
          </a:bodyPr>
          <a:lstStyle>
            <a:lvl1pPr indent="0" algn="ctr">
              <a:buNone/>
              <a:defRPr lang="en-US" sz="22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>
          <a:xfrm>
            <a:off x="762000" y="5958840"/>
            <a:ext cx="2133600" cy="365760"/>
          </a:xfrm>
        </p:spPr>
        <p:txBody>
          <a:bodyPr/>
          <a:lstStyle/>
          <a:p>
            <a:fld id="{0584A5F4-6347-4B46-953B-57F096514C1C}" type="datetimeFigureOut">
              <a:rPr lang="cs-CZ" smtClean="0"/>
              <a:t>17.4.2012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>
          <a:xfrm>
            <a:off x="3124200" y="5958840"/>
            <a:ext cx="28956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>
          <a:xfrm>
            <a:off x="6248400" y="5958840"/>
            <a:ext cx="2133600" cy="365760"/>
          </a:xfrm>
        </p:spPr>
        <p:txBody>
          <a:bodyPr/>
          <a:lstStyle/>
          <a:p>
            <a:fld id="{75F71D0D-5703-477C-AB64-C9D3A7DB8C15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84A5F4-6347-4B46-953B-57F096514C1C}" type="datetimeFigureOut">
              <a:rPr lang="cs-CZ" smtClean="0"/>
              <a:t>17.4.2012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F71D0D-5703-477C-AB64-C9D3A7DB8C1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965960" y="2785402"/>
            <a:ext cx="5760720" cy="914400"/>
          </a:xfrm>
        </p:spPr>
        <p:txBody>
          <a:bodyPr lIns="91440" rIns="91440" anchor="ctr">
            <a:noAutofit/>
          </a:bodyPr>
          <a:lstStyle>
            <a:lvl1pPr algn="ctr">
              <a:defRPr sz="35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1600200" y="547468"/>
            <a:ext cx="3383280" cy="639762"/>
          </a:xfrm>
          <a:prstGeom prst="roundRect">
            <a:avLst>
              <a:gd name="adj" fmla="val 6772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1600200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5128846" y="547468"/>
            <a:ext cx="3383280" cy="639762"/>
          </a:xfrm>
          <a:prstGeom prst="roundRect">
            <a:avLst>
              <a:gd name="adj" fmla="val 5673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5128846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84A5F4-6347-4B46-953B-57F096514C1C}" type="datetimeFigureOut">
              <a:rPr lang="cs-CZ" smtClean="0"/>
              <a:t>17.4.2012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75F71D0D-5703-477C-AB64-C9D3A7DB8C1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84A5F4-6347-4B46-953B-57F096514C1C}" type="datetimeFigureOut">
              <a:rPr lang="cs-CZ" smtClean="0"/>
              <a:t>17.4.2012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F71D0D-5703-477C-AB64-C9D3A7DB8C1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84A5F4-6347-4B46-953B-57F096514C1C}" type="datetimeFigureOut">
              <a:rPr lang="cs-CZ" smtClean="0"/>
              <a:t>17.4.2012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F71D0D-5703-477C-AB64-C9D3A7DB8C1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828801" y="2888565"/>
            <a:ext cx="5486400" cy="914400"/>
          </a:xfrm>
        </p:spPr>
        <p:txBody>
          <a:bodyPr anchor="b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l">
              <a:defRPr sz="28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2590800" y="602566"/>
            <a:ext cx="5943600" cy="54864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 rot="16200000">
            <a:off x="-859303" y="2888566"/>
            <a:ext cx="5486400" cy="914400"/>
          </a:xfrm>
        </p:spPr>
        <p:txBody>
          <a:bodyPr lIns="91440" rIns="91440"/>
          <a:lstStyle>
            <a:lvl1pPr marL="0" indent="0" algn="l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84A5F4-6347-4B46-953B-57F096514C1C}" type="datetimeFigureOut">
              <a:rPr lang="cs-CZ" smtClean="0"/>
              <a:t>17.4.2012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75F71D0D-5703-477C-AB64-C9D3A7DB8C1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4740812" y="794822"/>
            <a:ext cx="3960051" cy="5294376"/>
          </a:xfrm>
          <a:prstGeom prst="roundRect">
            <a:avLst>
              <a:gd name="adj" fmla="val 3541"/>
            </a:avLst>
          </a:prstGeom>
          <a:solidFill>
            <a:srgbClr val="FFFFFF">
              <a:alpha val="40000"/>
            </a:srgbClr>
          </a:solidFill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277728" y="3501743"/>
            <a:ext cx="3200400" cy="1143000"/>
          </a:xfrm>
        </p:spPr>
        <p:txBody>
          <a:bodyPr anchor="t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ctr">
              <a:buNone/>
              <a:defRPr sz="26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527537" y="821202"/>
            <a:ext cx="4550899" cy="5215597"/>
          </a:xfrm>
          <a:prstGeom prst="roundRect">
            <a:avLst>
              <a:gd name="adj" fmla="val 622"/>
            </a:avLst>
          </a:prstGeom>
          <a:solidFill>
            <a:schemeClr val="bg1">
              <a:lumMod val="85000"/>
            </a:schemeClr>
          </a:solidFill>
          <a:ln w="101600">
            <a:solidFill>
              <a:srgbClr val="FFFFFF"/>
            </a:solidFill>
            <a:miter lim="800000"/>
          </a:ln>
          <a:effectLst>
            <a:outerShdw blurRad="65000" dist="25000" dir="5400000" algn="t" rotWithShape="0">
              <a:schemeClr val="bg2">
                <a:shade val="30000"/>
                <a:satMod val="250000"/>
                <a:alpha val="85000"/>
              </a:schemeClr>
            </a:outerShdw>
          </a:effectLst>
          <a:scene3d>
            <a:camera prst="orthographicFront"/>
            <a:lightRig rig="soft" dir="t">
              <a:rot lat="0" lon="0" rev="20100000"/>
            </a:lightRig>
          </a:scene3d>
          <a:sp3d contourW="3810">
            <a:bevelT w="95250" h="25400"/>
            <a:contourClr>
              <a:schemeClr val="bg2">
                <a:shade val="45000"/>
                <a:satMod val="145000"/>
              </a:schemeClr>
            </a:contourClr>
          </a:sp3d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>
                <a:solidFill>
                  <a:schemeClr val="tx1"/>
                </a:solidFill>
              </a:defRPr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277728" y="1600200"/>
            <a:ext cx="3200400" cy="1825343"/>
          </a:xfrm>
        </p:spPr>
        <p:txBody>
          <a:bodyPr bIns="0" anchor="b">
            <a:normAutofit/>
          </a:bodyPr>
          <a:lstStyle>
            <a:lvl1pPr marL="0" marR="0" indent="0" algn="ctr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84A5F4-6347-4B46-953B-57F096514C1C}" type="datetimeFigureOut">
              <a:rPr lang="cs-CZ" smtClean="0"/>
              <a:t>17.4.2012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F71D0D-5703-477C-AB64-C9D3A7DB8C1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84A5F4-6347-4B46-953B-57F096514C1C}" type="datetimeFigureOut">
              <a:rPr lang="cs-CZ" smtClean="0"/>
              <a:t>17.4.2012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F71D0D-5703-477C-AB64-C9D3A7DB8C1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84A5F4-6347-4B46-953B-57F096514C1C}" type="datetimeFigureOut">
              <a:rPr lang="cs-CZ" smtClean="0"/>
              <a:t>17.4.2012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F71D0D-5703-477C-AB64-C9D3A7DB8C1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ounded Rectangle 8"/>
          <p:cNvSpPr/>
          <p:nvPr/>
        </p:nvSpPr>
        <p:spPr>
          <a:xfrm>
            <a:off x="342900" y="228600"/>
            <a:ext cx="8458200" cy="6400800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0584A5F4-6347-4B46-953B-57F096514C1C}" type="datetimeFigureOut">
              <a:rPr lang="cs-CZ" smtClean="0"/>
              <a:t>17.4.2012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14404"/>
            <a:ext cx="2895600" cy="36576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75F71D0D-5703-477C-AB64-C9D3A7DB8C15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defPPr>
        <a:defRPr sz="4400">
          <a:solidFill>
            <a:schemeClr val="tx2">
              <a:shade val="80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53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/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457200" indent="-274320" algn="l" eaLnBrk="1" hangingPunct="1">
        <a:buClr>
          <a:schemeClr val="accent1"/>
        </a:buClr>
        <a:buSzPct val="80000"/>
        <a:buFont typeface="Wingdings 2" pitchFamily="18" charset="2"/>
        <a:buChar char="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758952" indent="-228600" algn="l" eaLnBrk="1" hangingPunct="1">
        <a:buClr>
          <a:schemeClr val="accent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1033272" indent="-228600" algn="l" eaLnBrk="1" hangingPunct="1">
        <a:buClr>
          <a:schemeClr val="accent3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298448" indent="-228600" algn="l" eaLnBrk="1" hangingPunct="1">
        <a:buClr>
          <a:schemeClr val="accent4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554480" indent="-228600" algn="l" eaLnBrk="1" hangingPunct="1">
        <a:buClr>
          <a:schemeClr val="accent5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810512" indent="-228600" algn="l" eaLnBrk="1" hangingPunct="1">
        <a:buClr>
          <a:schemeClr val="accent6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207568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340864" indent="-228600" algn="l" eaLnBrk="1" hangingPunct="1">
        <a:buClr>
          <a:schemeClr val="accent2"/>
        </a:buClr>
        <a:buFont typeface="Wingdings 2" pitchFamily="18" charset="2"/>
        <a:buChar char=""/>
        <a:defRPr sz="1600" baseline="0">
          <a:latin typeface="+mn-lt"/>
        </a:defRPr>
      </a:lvl8pPr>
      <a:lvl9pPr marL="2596896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586547" y="3764121"/>
          <a:ext cx="5970905" cy="19812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450975"/>
                <a:gridCol w="4519930"/>
              </a:tblGrid>
              <a:tr h="1981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74307241"/>
              </p:ext>
            </p:extLst>
          </p:nvPr>
        </p:nvGraphicFramePr>
        <p:xfrm>
          <a:off x="899592" y="2564904"/>
          <a:ext cx="7776864" cy="4045327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900689"/>
                <a:gridCol w="5876175"/>
              </a:tblGrid>
              <a:tr h="61234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</a:rPr>
                        <a:t>Název školy</a:t>
                      </a:r>
                      <a:r>
                        <a:rPr lang="en-US" sz="2400" dirty="0">
                          <a:effectLst/>
                        </a:rPr>
                        <a:t>: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</a:rPr>
                        <a:t>ZÁKLADNÍ ŠKOLA PODBOŘANY, HUSOVA 276, OKR LOUNY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3359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</a:rPr>
                        <a:t>Autor: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</a:rPr>
                        <a:t>MGR. OLGA FILÍPKOVÁ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3359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</a:rPr>
                        <a:t>Název</a:t>
                      </a:r>
                      <a:r>
                        <a:rPr lang="en-US" sz="2400">
                          <a:effectLst/>
                        </a:rPr>
                        <a:t>: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effectLst/>
                        </a:rPr>
                        <a:t>VY_32_INOVACE_478_VODNÍ_NÁDRŽE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3359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</a:rPr>
                        <a:t>Téma</a:t>
                      </a:r>
                      <a:r>
                        <a:rPr lang="en-US" sz="2400">
                          <a:effectLst/>
                        </a:rPr>
                        <a:t>: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Jezera, rybníky, přehrady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52158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</a:rPr>
                        <a:t>Číslo projektu</a:t>
                      </a:r>
                      <a:r>
                        <a:rPr lang="en-US" sz="2400">
                          <a:effectLst/>
                        </a:rPr>
                        <a:t>:</a:t>
                      </a:r>
                      <a:endParaRPr lang="cs-CZ" sz="240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2400">
                          <a:effectLst/>
                        </a:rPr>
                        <a:t> 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</a:rPr>
                        <a:t>CZ.1.07/1.4.00/21. 2975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pic>
        <p:nvPicPr>
          <p:cNvPr id="2050" name="Obrázek 1" descr="Popis: C:\Users\pc\Desktop\OPVK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764704"/>
            <a:ext cx="6869184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 pole 2"/>
          <p:cNvSpPr txBox="1">
            <a:spLocks noChangeArrowheads="1"/>
          </p:cNvSpPr>
          <p:nvPr/>
        </p:nvSpPr>
        <p:spPr bwMode="auto">
          <a:xfrm>
            <a:off x="7385050" y="3467100"/>
            <a:ext cx="1508125" cy="204788"/>
          </a:xfrm>
          <a:prstGeom prst="rect">
            <a:avLst/>
          </a:prstGeom>
          <a:solidFill>
            <a:schemeClr val="accent2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800">
                <a:effectLst/>
                <a:latin typeface="Calibri"/>
                <a:ea typeface="Calibri"/>
                <a:cs typeface="Times New Roman"/>
              </a:rPr>
              <a:t>Zkopíruj si logo EU do své práce</a:t>
            </a:r>
            <a:endParaRPr lang="cs-CZ" sz="1100"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1564853" y="321468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8" name="Rectangle 5"/>
          <p:cNvSpPr>
            <a:spLocks noChangeArrowheads="1"/>
          </p:cNvSpPr>
          <p:nvPr/>
        </p:nvSpPr>
        <p:spPr bwMode="auto">
          <a:xfrm>
            <a:off x="1564853" y="3740151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600013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Tato prezentace slouží k výkladu látky v předmětu člověk a jeho svět ve 4. ročníku.</a:t>
            </a:r>
          </a:p>
          <a:p>
            <a:r>
              <a:rPr lang="cs-CZ" dirty="0" smtClean="0"/>
              <a:t>Žáci si vysvětlí rozdíl mezi jezerem, rybníkem a přehradní nádrží.</a:t>
            </a:r>
          </a:p>
          <a:p>
            <a:r>
              <a:rPr lang="cs-CZ" dirty="0" smtClean="0"/>
              <a:t>Vysvětlí si způsob vzniku, význam a využití těchto vodních nádrží.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11974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66272" y="1068937"/>
            <a:ext cx="534793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Datum vytvoření</a:t>
            </a:r>
            <a:r>
              <a:rPr lang="cs-CZ" sz="2400" dirty="0" smtClean="0"/>
              <a:t>:   14. 3. 2012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266272" y="2276872"/>
            <a:ext cx="7709868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Klíčová slova</a:t>
            </a:r>
            <a:r>
              <a:rPr lang="cs-CZ" sz="2400" dirty="0" smtClean="0"/>
              <a:t>: </a:t>
            </a:r>
          </a:p>
          <a:p>
            <a:r>
              <a:rPr lang="cs-CZ" sz="2400" dirty="0" smtClean="0"/>
              <a:t>jezero, rybník, přehradní nádrž,</a:t>
            </a:r>
          </a:p>
          <a:p>
            <a:r>
              <a:rPr lang="cs-CZ" sz="2400" dirty="0" smtClean="0"/>
              <a:t>jezero sladkovodní, slané, hořké, smíšené, </a:t>
            </a:r>
          </a:p>
          <a:p>
            <a:r>
              <a:rPr lang="cs-CZ" sz="2400" dirty="0" smtClean="0"/>
              <a:t>tektonické , ledovcové, sopečné, </a:t>
            </a:r>
            <a:r>
              <a:rPr lang="cs-CZ" sz="2400" dirty="0" err="1" smtClean="0"/>
              <a:t>termokrasové</a:t>
            </a:r>
            <a:r>
              <a:rPr lang="cs-CZ" sz="2400" dirty="0" smtClean="0"/>
              <a:t> 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7698424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Vodní nádrže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Jezera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Rybníky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Přehrady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877218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Jezero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Je přirozeně vzniklá vodní nádrž</a:t>
            </a:r>
          </a:p>
          <a:p>
            <a:endParaRPr lang="cs-CZ" dirty="0" smtClean="0"/>
          </a:p>
          <a:p>
            <a:r>
              <a:rPr lang="cs-CZ" dirty="0" smtClean="0"/>
              <a:t>Je napájeno povrchovou, srážkovou nebo podzemní vodou</a:t>
            </a:r>
          </a:p>
          <a:p>
            <a:endParaRPr lang="cs-CZ" dirty="0" smtClean="0"/>
          </a:p>
          <a:p>
            <a:r>
              <a:rPr lang="cs-CZ" dirty="0" smtClean="0"/>
              <a:t>Některá větší jezera jsou nazývána </a:t>
            </a:r>
          </a:p>
          <a:p>
            <a:endParaRPr lang="cs-CZ" b="1" dirty="0">
              <a:solidFill>
                <a:srgbClr val="7030A0"/>
              </a:solidFill>
            </a:endParaRPr>
          </a:p>
          <a:p>
            <a:pPr marL="182880" indent="0">
              <a:buNone/>
            </a:pPr>
            <a:r>
              <a:rPr lang="cs-CZ" b="1" dirty="0" smtClean="0">
                <a:solidFill>
                  <a:srgbClr val="7030A0"/>
                </a:solidFill>
              </a:rPr>
              <a:t>        „vnitrozemskými moři“</a:t>
            </a:r>
          </a:p>
        </p:txBody>
      </p:sp>
    </p:spTree>
    <p:extLst>
      <p:ext uri="{BB962C8B-B14F-4D97-AF65-F5344CB8AC3E}">
        <p14:creationId xmlns:p14="http://schemas.microsoft.com/office/powerpoint/2010/main" val="19218177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396008"/>
          </a:xfrm>
        </p:spPr>
        <p:txBody>
          <a:bodyPr>
            <a:noAutofit/>
          </a:bodyPr>
          <a:lstStyle/>
          <a:p>
            <a:r>
              <a:rPr lang="cs-CZ" sz="4000" dirty="0" smtClean="0"/>
              <a:t>Podle chemických vlastností vody jsou jezera: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88840"/>
            <a:ext cx="8229600" cy="4137323"/>
          </a:xfrm>
        </p:spPr>
        <p:txBody>
          <a:bodyPr/>
          <a:lstStyle/>
          <a:p>
            <a:pPr>
              <a:buFontTx/>
              <a:buChar char="-"/>
            </a:pPr>
            <a:r>
              <a:rPr lang="cs-CZ" b="1" dirty="0">
                <a:solidFill>
                  <a:srgbClr val="7030A0"/>
                </a:solidFill>
              </a:rPr>
              <a:t>s</a:t>
            </a:r>
            <a:r>
              <a:rPr lang="cs-CZ" b="1" dirty="0" smtClean="0">
                <a:solidFill>
                  <a:srgbClr val="7030A0"/>
                </a:solidFill>
              </a:rPr>
              <a:t>ladkovodní</a:t>
            </a:r>
          </a:p>
          <a:p>
            <a:pPr>
              <a:buFontTx/>
              <a:buChar char="-"/>
            </a:pPr>
            <a:endParaRPr lang="cs-CZ" b="1" dirty="0">
              <a:solidFill>
                <a:srgbClr val="7030A0"/>
              </a:solidFill>
            </a:endParaRPr>
          </a:p>
          <a:p>
            <a:pPr>
              <a:buFontTx/>
              <a:buChar char="-"/>
            </a:pPr>
            <a:r>
              <a:rPr lang="cs-CZ" b="1" dirty="0">
                <a:solidFill>
                  <a:srgbClr val="7030A0"/>
                </a:solidFill>
              </a:rPr>
              <a:t>s</a:t>
            </a:r>
            <a:r>
              <a:rPr lang="cs-CZ" b="1" dirty="0" smtClean="0">
                <a:solidFill>
                  <a:srgbClr val="7030A0"/>
                </a:solidFill>
              </a:rPr>
              <a:t>laná</a:t>
            </a:r>
          </a:p>
          <a:p>
            <a:pPr>
              <a:buFontTx/>
              <a:buChar char="-"/>
            </a:pPr>
            <a:endParaRPr lang="cs-CZ" b="1" dirty="0">
              <a:solidFill>
                <a:srgbClr val="7030A0"/>
              </a:solidFill>
            </a:endParaRPr>
          </a:p>
          <a:p>
            <a:pPr>
              <a:buFontTx/>
              <a:buChar char="-"/>
            </a:pPr>
            <a:r>
              <a:rPr lang="cs-CZ" b="1" dirty="0">
                <a:solidFill>
                  <a:srgbClr val="7030A0"/>
                </a:solidFill>
              </a:rPr>
              <a:t>s</a:t>
            </a:r>
            <a:r>
              <a:rPr lang="cs-CZ" b="1" dirty="0" smtClean="0">
                <a:solidFill>
                  <a:srgbClr val="7030A0"/>
                </a:solidFill>
              </a:rPr>
              <a:t>míšená </a:t>
            </a:r>
            <a:r>
              <a:rPr lang="cs-CZ" sz="1800" b="1" dirty="0" smtClean="0"/>
              <a:t>(část </a:t>
            </a:r>
            <a:r>
              <a:rPr lang="cs-CZ" sz="1800" b="1" dirty="0"/>
              <a:t>sladká voda, část slaná voda</a:t>
            </a:r>
            <a:r>
              <a:rPr lang="cs-CZ" sz="1800" b="1" dirty="0" smtClean="0"/>
              <a:t>)</a:t>
            </a:r>
          </a:p>
          <a:p>
            <a:pPr>
              <a:buFontTx/>
              <a:buChar char="-"/>
            </a:pPr>
            <a:endParaRPr lang="cs-CZ" sz="1800" b="1" dirty="0" smtClean="0"/>
          </a:p>
          <a:p>
            <a:pPr>
              <a:buFontTx/>
              <a:buChar char="-"/>
            </a:pPr>
            <a:endParaRPr lang="cs-CZ" sz="1800" b="1" dirty="0"/>
          </a:p>
          <a:p>
            <a:pPr>
              <a:buFontTx/>
              <a:buChar char="-"/>
            </a:pPr>
            <a:r>
              <a:rPr lang="cs-CZ" b="1" dirty="0" smtClean="0">
                <a:solidFill>
                  <a:srgbClr val="7030A0"/>
                </a:solidFill>
              </a:rPr>
              <a:t>hořká </a:t>
            </a:r>
            <a:r>
              <a:rPr lang="cs-CZ" sz="1800" b="1" dirty="0"/>
              <a:t>(ve vodě je rozpuštěn síran sodný</a:t>
            </a:r>
            <a:r>
              <a:rPr lang="cs-CZ" sz="1800" b="1" dirty="0" smtClean="0"/>
              <a:t>)</a:t>
            </a:r>
          </a:p>
          <a:p>
            <a:pPr>
              <a:buFontTx/>
              <a:buChar char="-"/>
            </a:pPr>
            <a:endParaRPr lang="cs-CZ" sz="1800" b="1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427637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251992"/>
          </a:xfrm>
        </p:spPr>
        <p:txBody>
          <a:bodyPr>
            <a:normAutofit fontScale="90000"/>
          </a:bodyPr>
          <a:lstStyle/>
          <a:p>
            <a:r>
              <a:rPr lang="cs-CZ" sz="4400" dirty="0" smtClean="0"/>
              <a:t>Podle způsobu vzniku jsou jezera např.: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628800"/>
            <a:ext cx="8229600" cy="4824536"/>
          </a:xfrm>
        </p:spPr>
        <p:txBody>
          <a:bodyPr/>
          <a:lstStyle/>
          <a:p>
            <a:pPr>
              <a:buFontTx/>
              <a:buChar char="-"/>
            </a:pPr>
            <a:r>
              <a:rPr lang="cs-CZ" b="1" dirty="0">
                <a:solidFill>
                  <a:srgbClr val="7030A0"/>
                </a:solidFill>
              </a:rPr>
              <a:t>t</a:t>
            </a:r>
            <a:r>
              <a:rPr lang="cs-CZ" b="1" dirty="0" smtClean="0">
                <a:solidFill>
                  <a:srgbClr val="7030A0"/>
                </a:solidFill>
              </a:rPr>
              <a:t>ektonická </a:t>
            </a:r>
            <a:r>
              <a:rPr lang="cs-CZ" sz="1800" b="1" dirty="0" smtClean="0"/>
              <a:t>( vznik propadem zemského povrchu nebo vyzvednutím mořského dna)</a:t>
            </a:r>
          </a:p>
          <a:p>
            <a:pPr>
              <a:buFontTx/>
              <a:buChar char="-"/>
            </a:pPr>
            <a:endParaRPr lang="cs-CZ" sz="1800" b="1" dirty="0" smtClean="0">
              <a:solidFill>
                <a:srgbClr val="7030A0"/>
              </a:solidFill>
            </a:endParaRPr>
          </a:p>
          <a:p>
            <a:pPr>
              <a:buFontTx/>
              <a:buChar char="-"/>
            </a:pPr>
            <a:r>
              <a:rPr lang="cs-CZ" b="1" dirty="0">
                <a:solidFill>
                  <a:srgbClr val="7030A0"/>
                </a:solidFill>
              </a:rPr>
              <a:t>l</a:t>
            </a:r>
            <a:r>
              <a:rPr lang="cs-CZ" b="1" dirty="0" smtClean="0">
                <a:solidFill>
                  <a:srgbClr val="7030A0"/>
                </a:solidFill>
              </a:rPr>
              <a:t>edovcová </a:t>
            </a:r>
            <a:r>
              <a:rPr lang="cs-CZ" sz="1800" b="1" dirty="0" smtClean="0"/>
              <a:t>(vznikla v důsledku prohloubením zemského povrchu ledovcem, na Slovensku jsou ledovcová jezera nazývána plesa např. Štrbské pleso)</a:t>
            </a:r>
          </a:p>
          <a:p>
            <a:pPr>
              <a:buFontTx/>
              <a:buChar char="-"/>
            </a:pPr>
            <a:endParaRPr lang="cs-CZ" sz="1800" b="1" dirty="0" smtClean="0">
              <a:solidFill>
                <a:srgbClr val="7030A0"/>
              </a:solidFill>
            </a:endParaRPr>
          </a:p>
          <a:p>
            <a:pPr>
              <a:buFontTx/>
              <a:buChar char="-"/>
            </a:pPr>
            <a:r>
              <a:rPr lang="cs-CZ" b="1" dirty="0" smtClean="0">
                <a:solidFill>
                  <a:srgbClr val="7030A0"/>
                </a:solidFill>
              </a:rPr>
              <a:t>sopečná</a:t>
            </a:r>
            <a:r>
              <a:rPr lang="cs-CZ" sz="1800" b="1" dirty="0" smtClean="0">
                <a:solidFill>
                  <a:srgbClr val="7030A0"/>
                </a:solidFill>
              </a:rPr>
              <a:t> </a:t>
            </a:r>
            <a:r>
              <a:rPr lang="cs-CZ" sz="1800" b="1" dirty="0" smtClean="0"/>
              <a:t>(vznikla v důsledku vulkanické činnosti, obvykle má kulatý tvar a jsou napájena srážkami)</a:t>
            </a:r>
          </a:p>
          <a:p>
            <a:pPr>
              <a:buFontTx/>
              <a:buChar char="-"/>
            </a:pPr>
            <a:endParaRPr lang="cs-CZ" b="1" dirty="0" smtClean="0">
              <a:solidFill>
                <a:srgbClr val="7030A0"/>
              </a:solidFill>
            </a:endParaRPr>
          </a:p>
          <a:p>
            <a:pPr>
              <a:buFontTx/>
              <a:buChar char="-"/>
            </a:pPr>
            <a:r>
              <a:rPr lang="cs-CZ" b="1" dirty="0" err="1">
                <a:solidFill>
                  <a:srgbClr val="7030A0"/>
                </a:solidFill>
              </a:rPr>
              <a:t>t</a:t>
            </a:r>
            <a:r>
              <a:rPr lang="cs-CZ" b="1" dirty="0" err="1" smtClean="0">
                <a:solidFill>
                  <a:srgbClr val="7030A0"/>
                </a:solidFill>
              </a:rPr>
              <a:t>ermokrasová</a:t>
            </a:r>
            <a:r>
              <a:rPr lang="cs-CZ" sz="1800" b="1" dirty="0" smtClean="0">
                <a:solidFill>
                  <a:srgbClr val="7030A0"/>
                </a:solidFill>
              </a:rPr>
              <a:t> </a:t>
            </a:r>
            <a:r>
              <a:rPr lang="cs-CZ" sz="1800" b="1" dirty="0" smtClean="0"/>
              <a:t>( vznik zmrznutím vody v jeskyni, většinou podlouhlý tvar ve směru převládajících větrů)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9940652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1772816"/>
            <a:ext cx="4792191" cy="48082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761933" y="359078"/>
            <a:ext cx="314861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Kaspické moře</a:t>
            </a:r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448114" y="1007095"/>
            <a:ext cx="748846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Vzniklo tektonickým způsobem – vyzvednutím </a:t>
            </a:r>
          </a:p>
          <a:p>
            <a:r>
              <a:rPr lang="cs-CZ" sz="2400" dirty="0" smtClean="0"/>
              <a:t>mořského dna.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48114" y="2348880"/>
            <a:ext cx="3167855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Je umístěno mezi </a:t>
            </a:r>
          </a:p>
          <a:p>
            <a:r>
              <a:rPr lang="cs-CZ" sz="2400" dirty="0" err="1"/>
              <a:t>Á</a:t>
            </a:r>
            <a:r>
              <a:rPr lang="cs-CZ" sz="2400" dirty="0" err="1" smtClean="0"/>
              <a:t>sií</a:t>
            </a:r>
            <a:r>
              <a:rPr lang="cs-CZ" sz="2400" dirty="0" smtClean="0"/>
              <a:t> a Evropou. </a:t>
            </a:r>
          </a:p>
          <a:p>
            <a:r>
              <a:rPr lang="cs-CZ" sz="2400" dirty="0" smtClean="0"/>
              <a:t>Je to největší slané</a:t>
            </a:r>
          </a:p>
          <a:p>
            <a:r>
              <a:rPr lang="cs-CZ" sz="2400" dirty="0" smtClean="0"/>
              <a:t>jezero na světě.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9361681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4291" y="1209251"/>
            <a:ext cx="8263864" cy="46484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843808" y="437032"/>
            <a:ext cx="292259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Štrbské pleso</a:t>
            </a:r>
            <a:endParaRPr lang="cs-CZ" sz="28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2051720" y="5877272"/>
            <a:ext cx="412196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Ledovcový způsob vzniku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7019735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980728"/>
            <a:ext cx="3962214" cy="52829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777150" y="252572"/>
            <a:ext cx="286488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Černé jezero </a:t>
            </a:r>
            <a:endParaRPr lang="cs-CZ" sz="28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1196752"/>
            <a:ext cx="3929089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Největší jezero v České </a:t>
            </a:r>
          </a:p>
          <a:p>
            <a:r>
              <a:rPr lang="cs-CZ" sz="2400" dirty="0" smtClean="0"/>
              <a:t>republice, </a:t>
            </a:r>
          </a:p>
          <a:p>
            <a:r>
              <a:rPr lang="cs-CZ" sz="2400" dirty="0" smtClean="0"/>
              <a:t>ležící na Šumavě.</a:t>
            </a:r>
          </a:p>
          <a:p>
            <a:endParaRPr lang="cs-CZ" sz="2400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4365104"/>
            <a:ext cx="374205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Je to ledovcové jezero.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7544" y="6263680"/>
            <a:ext cx="83220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Najdi na mapě České republiky Šumavu a Černé nebo Čertovo jezero.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348523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Rybník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Je uměle vytvořená vodní nádrž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Účel rybníků:</a:t>
            </a:r>
          </a:p>
          <a:p>
            <a:pPr marL="182880" indent="0">
              <a:buNone/>
            </a:pPr>
            <a:r>
              <a:rPr lang="cs-CZ" dirty="0" smtClean="0"/>
              <a:t>     - k odvodnění zamokřených území</a:t>
            </a:r>
          </a:p>
          <a:p>
            <a:pPr marL="182880" indent="0">
              <a:buNone/>
            </a:pPr>
            <a:r>
              <a:rPr lang="cs-CZ" dirty="0"/>
              <a:t> </a:t>
            </a:r>
            <a:r>
              <a:rPr lang="cs-CZ" dirty="0" smtClean="0"/>
              <a:t>    - k chovu ryb a vodní drůbeže</a:t>
            </a:r>
          </a:p>
          <a:p>
            <a:pPr marL="182880" indent="0">
              <a:buNone/>
            </a:pPr>
            <a:r>
              <a:rPr lang="cs-CZ" dirty="0"/>
              <a:t> </a:t>
            </a:r>
            <a:r>
              <a:rPr lang="cs-CZ" dirty="0" smtClean="0"/>
              <a:t>    - k rekreaci</a:t>
            </a:r>
          </a:p>
          <a:p>
            <a:pPr marL="182880" indent="0">
              <a:buNone/>
            </a:pP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Má přírodní dno. Je tvořen hrází, přítokovou částí, odpadem, případně obvodovou stokou.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448047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2276872"/>
            <a:ext cx="7200800" cy="43204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483768" y="241484"/>
            <a:ext cx="372570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Rybník Rožmberk</a:t>
            </a:r>
            <a:endParaRPr lang="cs-CZ" sz="28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5535" y="764704"/>
            <a:ext cx="8850821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Největší rybník v ČR </a:t>
            </a:r>
            <a:r>
              <a:rPr lang="cs-CZ" sz="2000" dirty="0" smtClean="0">
                <a:solidFill>
                  <a:srgbClr val="0070C0"/>
                </a:solidFill>
              </a:rPr>
              <a:t>(okres Jindřichův Hradec, rozloha 489ha, </a:t>
            </a:r>
          </a:p>
          <a:p>
            <a:r>
              <a:rPr lang="cs-CZ" sz="2000" dirty="0" smtClean="0">
                <a:solidFill>
                  <a:srgbClr val="0070C0"/>
                </a:solidFill>
              </a:rPr>
              <a:t>délka hráze 2430m)</a:t>
            </a:r>
            <a:r>
              <a:rPr lang="cs-CZ" sz="2400" dirty="0" smtClean="0">
                <a:solidFill>
                  <a:srgbClr val="0070C0"/>
                </a:solidFill>
              </a:rPr>
              <a:t>. </a:t>
            </a:r>
            <a:r>
              <a:rPr lang="cs-CZ" sz="2400" dirty="0" smtClean="0"/>
              <a:t>Je napájen řekou Lužnicí a několika </a:t>
            </a:r>
          </a:p>
          <a:p>
            <a:r>
              <a:rPr lang="cs-CZ" sz="2400" dirty="0" smtClean="0"/>
              <a:t>okolními rybníky. 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3962604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2132856"/>
            <a:ext cx="6546304" cy="43860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339752" y="227437"/>
            <a:ext cx="359746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Horusický rybník</a:t>
            </a:r>
            <a:endParaRPr lang="cs-CZ" sz="28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980728"/>
            <a:ext cx="7514942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Je druhý největší rybník v ČR </a:t>
            </a:r>
            <a:r>
              <a:rPr lang="cs-CZ" sz="2000" dirty="0" smtClean="0">
                <a:solidFill>
                  <a:srgbClr val="0070C0"/>
                </a:solidFill>
              </a:rPr>
              <a:t>(okres Tábor).</a:t>
            </a:r>
          </a:p>
          <a:p>
            <a:r>
              <a:rPr lang="cs-CZ" sz="2400" dirty="0" smtClean="0"/>
              <a:t>Jeho největší přítok Bukovský potok. Postaven </a:t>
            </a:r>
          </a:p>
          <a:p>
            <a:r>
              <a:rPr lang="cs-CZ" sz="2400" dirty="0" smtClean="0"/>
              <a:t>za </a:t>
            </a:r>
            <a:r>
              <a:rPr lang="cs-CZ" sz="2400" dirty="0"/>
              <a:t>ú</a:t>
            </a:r>
            <a:r>
              <a:rPr lang="cs-CZ" sz="2400" dirty="0" smtClean="0"/>
              <a:t>čelem chovu ryb.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7591841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627784" y="385308"/>
            <a:ext cx="332494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Rybník Bezdrev</a:t>
            </a:r>
            <a:endParaRPr lang="cs-CZ" sz="28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905130"/>
            <a:ext cx="8635249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Je třetí největší rybník v ČR </a:t>
            </a:r>
            <a:r>
              <a:rPr lang="cs-CZ" dirty="0" smtClean="0">
                <a:solidFill>
                  <a:srgbClr val="0070C0"/>
                </a:solidFill>
              </a:rPr>
              <a:t>(okres České Budějovice). </a:t>
            </a:r>
          </a:p>
          <a:p>
            <a:r>
              <a:rPr lang="cs-CZ" sz="2400" dirty="0" smtClean="0"/>
              <a:t>Je napájen jedním přítokem Vltavy. Jeho voda je dále</a:t>
            </a:r>
          </a:p>
          <a:p>
            <a:r>
              <a:rPr lang="cs-CZ" sz="2400" dirty="0" smtClean="0"/>
              <a:t>rozváděna do menších rybníků. Je určen pro chov ryb.</a:t>
            </a:r>
            <a:endParaRPr lang="cs-CZ" sz="24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56923" y="2420888"/>
            <a:ext cx="5066669" cy="380000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289754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Přehrada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5184576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dirty="0" smtClean="0"/>
              <a:t>Je uměle vytvořená vodní nádrž.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/>
              <a:t>Vznikla vytvořením přehradní hráze na řece.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/>
              <a:t>Účel přehrady:</a:t>
            </a:r>
          </a:p>
          <a:p>
            <a:pPr marL="182880" indent="0">
              <a:buNone/>
            </a:pPr>
            <a:r>
              <a:rPr lang="cs-CZ" sz="2400" dirty="0" smtClean="0"/>
              <a:t>           - pomáhá regulovat vodu v řece (zabraňuje </a:t>
            </a:r>
          </a:p>
          <a:p>
            <a:pPr marL="18288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záplavám)</a:t>
            </a:r>
          </a:p>
          <a:p>
            <a:pPr marL="182880" indent="0">
              <a:buNone/>
            </a:pPr>
            <a:endParaRPr lang="cs-CZ" sz="2400" dirty="0" smtClean="0"/>
          </a:p>
          <a:p>
            <a:pPr marL="182880" indent="0">
              <a:buNone/>
            </a:pPr>
            <a:r>
              <a:rPr lang="cs-CZ" sz="2400" dirty="0" smtClean="0"/>
              <a:t>           - zásobárna vody</a:t>
            </a:r>
          </a:p>
          <a:p>
            <a:pPr marL="182880" indent="0">
              <a:buNone/>
            </a:pPr>
            <a:endParaRPr lang="cs-CZ" sz="2400" dirty="0" smtClean="0"/>
          </a:p>
          <a:p>
            <a:pPr marL="182880" indent="0">
              <a:buNone/>
            </a:pPr>
            <a:r>
              <a:rPr lang="cs-CZ" sz="2400" dirty="0" smtClean="0"/>
              <a:t>           - výroba elektrické energie</a:t>
            </a:r>
          </a:p>
          <a:p>
            <a:pPr marL="182880" indent="0">
              <a:buNone/>
            </a:pPr>
            <a:endParaRPr lang="cs-CZ" sz="2400" dirty="0" smtClean="0"/>
          </a:p>
          <a:p>
            <a:pPr marL="18288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Okrajově – rekreace, vodní sporty, rybolov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/>
              <a:t>Nejznámější jsou: </a:t>
            </a:r>
            <a:r>
              <a:rPr lang="cs-CZ" sz="2400" dirty="0" smtClean="0">
                <a:solidFill>
                  <a:srgbClr val="0070C0"/>
                </a:solidFill>
              </a:rPr>
              <a:t>Lipno, Orlík, Slapy, Dalešice, Vranov</a:t>
            </a:r>
            <a:endParaRPr lang="cs-CZ" sz="24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493865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4440" y="1822177"/>
            <a:ext cx="7560840" cy="46396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848117" y="215062"/>
            <a:ext cx="129234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Lipno</a:t>
            </a:r>
            <a:endParaRPr lang="cs-CZ" sz="28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1052736"/>
            <a:ext cx="7238007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Nachází se na řece Vltavě</a:t>
            </a:r>
            <a:r>
              <a:rPr lang="cs-CZ" sz="2000" dirty="0" smtClean="0">
                <a:solidFill>
                  <a:srgbClr val="0070C0"/>
                </a:solidFill>
              </a:rPr>
              <a:t>.(vypouští vodu během </a:t>
            </a:r>
          </a:p>
          <a:p>
            <a:r>
              <a:rPr lang="cs-CZ" sz="2000" dirty="0" smtClean="0">
                <a:solidFill>
                  <a:srgbClr val="0070C0"/>
                </a:solidFill>
              </a:rPr>
              <a:t>záplav v roce 2002)</a:t>
            </a:r>
            <a:endParaRPr lang="cs-CZ" sz="20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43851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5814" y="1268760"/>
            <a:ext cx="6984776" cy="45856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411760" y="548680"/>
            <a:ext cx="452880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Přehradní nádrž Orlík</a:t>
            </a:r>
            <a:endParaRPr lang="cs-CZ" sz="28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2006957" y="6006479"/>
            <a:ext cx="489262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Pohled na hráz přehrady Orlík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143408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459904"/>
          </a:xfrm>
        </p:spPr>
        <p:txBody>
          <a:bodyPr>
            <a:normAutofit fontScale="90000"/>
          </a:bodyPr>
          <a:lstStyle/>
          <a:p>
            <a:r>
              <a:rPr lang="cs-CZ" sz="3200" dirty="0" smtClean="0"/>
              <a:t>Použité zdroje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696"/>
            <a:ext cx="8229600" cy="5976664"/>
          </a:xfrm>
        </p:spPr>
        <p:txBody>
          <a:bodyPr>
            <a:normAutofit/>
          </a:bodyPr>
          <a:lstStyle/>
          <a:p>
            <a:r>
              <a:rPr lang="cs-CZ" sz="1200" dirty="0"/>
              <a:t>KMUSSER. </a:t>
            </a:r>
            <a:r>
              <a:rPr lang="cs-CZ" sz="1200" dirty="0" err="1"/>
              <a:t>Soubor:Caspianseamap.png</a:t>
            </a:r>
            <a:r>
              <a:rPr lang="cs-CZ" sz="1200" dirty="0"/>
              <a:t>. In: </a:t>
            </a:r>
            <a:r>
              <a:rPr lang="cs-CZ" sz="1200" dirty="0" err="1"/>
              <a:t>Wikipedia</a:t>
            </a:r>
            <a:r>
              <a:rPr lang="cs-CZ" sz="1200" dirty="0"/>
              <a:t>: </a:t>
            </a:r>
            <a:r>
              <a:rPr lang="cs-CZ" sz="1200" dirty="0" err="1"/>
              <a:t>the</a:t>
            </a:r>
            <a:r>
              <a:rPr lang="cs-CZ" sz="1200" dirty="0"/>
              <a:t> free </a:t>
            </a:r>
            <a:r>
              <a:rPr lang="cs-CZ" sz="1200" dirty="0" err="1"/>
              <a:t>encyclopedia</a:t>
            </a:r>
            <a:r>
              <a:rPr lang="cs-CZ" sz="1200" dirty="0"/>
              <a:t> [online]. San Francisco (CA): </a:t>
            </a:r>
            <a:r>
              <a:rPr lang="cs-CZ" sz="1200" dirty="0" err="1"/>
              <a:t>Wikimedia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8. 1. 2007, 20:40 [cit. 2012-03-13]. Dostupné z: http://cs.wikipedia.org/wiki/Soubor:Caspianseamap.png </a:t>
            </a:r>
          </a:p>
          <a:p>
            <a:r>
              <a:rPr lang="cs-CZ" sz="1200" dirty="0"/>
              <a:t>PETR VILGUS. </a:t>
            </a:r>
            <a:r>
              <a:rPr lang="cs-CZ" sz="1200" dirty="0" err="1"/>
              <a:t>Soubor:Strbske</a:t>
            </a:r>
            <a:r>
              <a:rPr lang="cs-CZ" sz="1200" dirty="0"/>
              <a:t> pleso Solisko.JPG. In: </a:t>
            </a:r>
            <a:r>
              <a:rPr lang="cs-CZ" sz="1200" dirty="0" err="1"/>
              <a:t>Wikipedia</a:t>
            </a:r>
            <a:r>
              <a:rPr lang="cs-CZ" sz="1200" dirty="0"/>
              <a:t>: </a:t>
            </a:r>
            <a:r>
              <a:rPr lang="cs-CZ" sz="1200" dirty="0" err="1"/>
              <a:t>the</a:t>
            </a:r>
            <a:r>
              <a:rPr lang="cs-CZ" sz="1200" dirty="0"/>
              <a:t> free </a:t>
            </a:r>
            <a:r>
              <a:rPr lang="cs-CZ" sz="1200" dirty="0" err="1"/>
              <a:t>encyclopedia</a:t>
            </a:r>
            <a:r>
              <a:rPr lang="cs-CZ" sz="1200" dirty="0"/>
              <a:t> [online]. San Francisco (CA): </a:t>
            </a:r>
            <a:r>
              <a:rPr lang="cs-CZ" sz="1200" dirty="0" err="1"/>
              <a:t>Wikimedia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28. 8. 2009, 16:57 [cit. 2012-03-13]. Dostupné z: http://cs.wikipedia.org/wiki/Soubor:Strbske_pleso_Solisko.JPG </a:t>
            </a:r>
          </a:p>
          <a:p>
            <a:r>
              <a:rPr lang="cs-CZ" sz="1200" dirty="0" err="1"/>
              <a:t>Soubor:MountKaguyak.jpg</a:t>
            </a:r>
            <a:r>
              <a:rPr lang="cs-CZ" sz="1200" dirty="0"/>
              <a:t>. In: </a:t>
            </a:r>
            <a:r>
              <a:rPr lang="cs-CZ" sz="1200" dirty="0" err="1"/>
              <a:t>Wikipedia</a:t>
            </a:r>
            <a:r>
              <a:rPr lang="cs-CZ" sz="1200" dirty="0"/>
              <a:t>: </a:t>
            </a:r>
            <a:r>
              <a:rPr lang="cs-CZ" sz="1200" dirty="0" err="1"/>
              <a:t>the</a:t>
            </a:r>
            <a:r>
              <a:rPr lang="cs-CZ" sz="1200" dirty="0"/>
              <a:t> free </a:t>
            </a:r>
            <a:r>
              <a:rPr lang="cs-CZ" sz="1200" dirty="0" err="1"/>
              <a:t>encyclopedia</a:t>
            </a:r>
            <a:r>
              <a:rPr lang="cs-CZ" sz="1200" dirty="0"/>
              <a:t> [online]. San Francisco (CA): </a:t>
            </a:r>
            <a:r>
              <a:rPr lang="cs-CZ" sz="1200" dirty="0" err="1"/>
              <a:t>Wikimedia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20. 1. 2005, 11:02 [cit. 2012-03-13]. Dostupné z: http://cs.wikipedia.org/wiki/Soubor:MountKaguyak.jpg </a:t>
            </a:r>
          </a:p>
          <a:p>
            <a:r>
              <a:rPr lang="cs-CZ" sz="1300" dirty="0"/>
              <a:t>MGR. ZDENĚK KUBEŠ. </a:t>
            </a:r>
            <a:r>
              <a:rPr lang="cs-CZ" sz="1300" dirty="0" err="1"/>
              <a:t>Soubor:Černé</a:t>
            </a:r>
            <a:r>
              <a:rPr lang="cs-CZ" sz="1300" dirty="0"/>
              <a:t> jezero zabírané z karové stěny.JPG. In: </a:t>
            </a:r>
            <a:r>
              <a:rPr lang="cs-CZ" sz="1300" dirty="0" err="1"/>
              <a:t>Wikipedia</a:t>
            </a:r>
            <a:r>
              <a:rPr lang="cs-CZ" sz="1300" dirty="0"/>
              <a:t>: </a:t>
            </a:r>
            <a:r>
              <a:rPr lang="cs-CZ" sz="1300" dirty="0" err="1"/>
              <a:t>the</a:t>
            </a:r>
            <a:r>
              <a:rPr lang="cs-CZ" sz="1300" dirty="0"/>
              <a:t> free </a:t>
            </a:r>
            <a:r>
              <a:rPr lang="cs-CZ" sz="1300" dirty="0" err="1"/>
              <a:t>encyclopedia</a:t>
            </a:r>
            <a:r>
              <a:rPr lang="cs-CZ" sz="1300" dirty="0"/>
              <a:t> [online]. San Francisco (CA): </a:t>
            </a:r>
            <a:r>
              <a:rPr lang="cs-CZ" sz="1300" dirty="0" err="1"/>
              <a:t>Wikimedia</a:t>
            </a:r>
            <a:r>
              <a:rPr lang="cs-CZ" sz="1300" dirty="0"/>
              <a:t> </a:t>
            </a:r>
            <a:r>
              <a:rPr lang="cs-CZ" sz="1300" dirty="0" err="1"/>
              <a:t>Foundation</a:t>
            </a:r>
            <a:r>
              <a:rPr lang="cs-CZ" sz="1300" dirty="0"/>
              <a:t>, 10. září 2010(2010-09-10), 5. 3. 2011, 10:48 [cit. 2012-03-13]. Dostupné z: http://cs.wikipedia.org/wiki/Soubor:%C4%8Cern%C3%A9_jezero_zab%C3%ADran%C3%A9_z_karov%C3%A9_st%C4%9Bny.JPG </a:t>
            </a:r>
          </a:p>
          <a:p>
            <a:r>
              <a:rPr lang="cs-CZ" sz="1300" dirty="0"/>
              <a:t>LOVECZ. </a:t>
            </a:r>
            <a:r>
              <a:rPr lang="cs-CZ" sz="1300" dirty="0" err="1"/>
              <a:t>Soubor:Rozmberk.JPG</a:t>
            </a:r>
            <a:r>
              <a:rPr lang="cs-CZ" sz="1300" dirty="0"/>
              <a:t>. In: </a:t>
            </a:r>
            <a:r>
              <a:rPr lang="cs-CZ" sz="1300" dirty="0" err="1"/>
              <a:t>Wikipedia</a:t>
            </a:r>
            <a:r>
              <a:rPr lang="cs-CZ" sz="1300" dirty="0"/>
              <a:t>: </a:t>
            </a:r>
            <a:r>
              <a:rPr lang="cs-CZ" sz="1300" dirty="0" err="1"/>
              <a:t>the</a:t>
            </a:r>
            <a:r>
              <a:rPr lang="cs-CZ" sz="1300" dirty="0"/>
              <a:t> free </a:t>
            </a:r>
            <a:r>
              <a:rPr lang="cs-CZ" sz="1300" dirty="0" err="1"/>
              <a:t>encyclopedia</a:t>
            </a:r>
            <a:r>
              <a:rPr lang="cs-CZ" sz="1300" dirty="0"/>
              <a:t> [online]. San Francisco (CA): </a:t>
            </a:r>
            <a:r>
              <a:rPr lang="cs-CZ" sz="1300" dirty="0" err="1"/>
              <a:t>Wikimedia</a:t>
            </a:r>
            <a:r>
              <a:rPr lang="cs-CZ" sz="1300" dirty="0"/>
              <a:t> </a:t>
            </a:r>
            <a:r>
              <a:rPr lang="cs-CZ" sz="1300" dirty="0" err="1"/>
              <a:t>Foundation</a:t>
            </a:r>
            <a:r>
              <a:rPr lang="cs-CZ" sz="1300" dirty="0"/>
              <a:t>, 13. 11. 2006, 20:18 [cit. 2012-03-14]. Dostupné z: http://cs.wikipedia.org/wiki/Soubor:Rozmberk.JPG </a:t>
            </a:r>
          </a:p>
          <a:p>
            <a:r>
              <a:rPr lang="cs-CZ" sz="1300" dirty="0"/>
              <a:t>CHEVA. </a:t>
            </a:r>
            <a:r>
              <a:rPr lang="cs-CZ" sz="1300" dirty="0" err="1"/>
              <a:t>Soubor:Bezdrev</a:t>
            </a:r>
            <a:r>
              <a:rPr lang="cs-CZ" sz="1300" dirty="0"/>
              <a:t> in October.jpg. In: </a:t>
            </a:r>
            <a:r>
              <a:rPr lang="cs-CZ" sz="1300" dirty="0" err="1"/>
              <a:t>Wikipedia</a:t>
            </a:r>
            <a:r>
              <a:rPr lang="cs-CZ" sz="1300" dirty="0"/>
              <a:t>: </a:t>
            </a:r>
            <a:r>
              <a:rPr lang="cs-CZ" sz="1300" dirty="0" err="1"/>
              <a:t>the</a:t>
            </a:r>
            <a:r>
              <a:rPr lang="cs-CZ" sz="1300" dirty="0"/>
              <a:t> free </a:t>
            </a:r>
            <a:r>
              <a:rPr lang="cs-CZ" sz="1300" dirty="0" err="1"/>
              <a:t>encyclopedia</a:t>
            </a:r>
            <a:r>
              <a:rPr lang="cs-CZ" sz="1300" dirty="0"/>
              <a:t> [online]. San Francisco (CA): </a:t>
            </a:r>
            <a:r>
              <a:rPr lang="cs-CZ" sz="1300" dirty="0" err="1"/>
              <a:t>Wikimedia</a:t>
            </a:r>
            <a:r>
              <a:rPr lang="cs-CZ" sz="1300" dirty="0"/>
              <a:t> </a:t>
            </a:r>
            <a:r>
              <a:rPr lang="cs-CZ" sz="1300" dirty="0" err="1"/>
              <a:t>Foundation</a:t>
            </a:r>
            <a:r>
              <a:rPr lang="cs-CZ" sz="1300" dirty="0"/>
              <a:t>, 22. 2. 2009, 08:43 [cit. 2012-03-14]. Dostupné z: http://cs.wikipedia.org/wiki/Soubor:Bezdrev_in_October.jpg </a:t>
            </a:r>
          </a:p>
          <a:p>
            <a:r>
              <a:rPr lang="cs-CZ" sz="1300" dirty="0"/>
              <a:t>CHMEE2. </a:t>
            </a:r>
            <a:r>
              <a:rPr lang="cs-CZ" sz="1300" dirty="0" err="1"/>
              <a:t>Soubor:Horusický</a:t>
            </a:r>
            <a:r>
              <a:rPr lang="cs-CZ" sz="1300" dirty="0"/>
              <a:t> rybník pohled z hráze (4).JPG. In: </a:t>
            </a:r>
            <a:r>
              <a:rPr lang="cs-CZ" sz="1300" dirty="0" err="1"/>
              <a:t>Wikipedia</a:t>
            </a:r>
            <a:r>
              <a:rPr lang="cs-CZ" sz="1300" dirty="0"/>
              <a:t>: </a:t>
            </a:r>
            <a:r>
              <a:rPr lang="cs-CZ" sz="1300" dirty="0" err="1"/>
              <a:t>the</a:t>
            </a:r>
            <a:r>
              <a:rPr lang="cs-CZ" sz="1300" dirty="0"/>
              <a:t> free </a:t>
            </a:r>
            <a:r>
              <a:rPr lang="cs-CZ" sz="1300" dirty="0" err="1"/>
              <a:t>encyclopedia</a:t>
            </a:r>
            <a:r>
              <a:rPr lang="cs-CZ" sz="1300" dirty="0"/>
              <a:t> [online]. San Francisco (CA): </a:t>
            </a:r>
            <a:r>
              <a:rPr lang="cs-CZ" sz="1300" dirty="0" err="1"/>
              <a:t>Wikimedia</a:t>
            </a:r>
            <a:r>
              <a:rPr lang="cs-CZ" sz="1300" dirty="0"/>
              <a:t> </a:t>
            </a:r>
            <a:r>
              <a:rPr lang="cs-CZ" sz="1300" dirty="0" err="1"/>
              <a:t>Foundation</a:t>
            </a:r>
            <a:r>
              <a:rPr lang="cs-CZ" sz="1300" dirty="0"/>
              <a:t>, 24. 3. 2010, 19:52 [cit. 2012-03-14]. Dostupné z: http://cs.wikipedia.org/wiki/Soubor:Horusick%C3%BD_rybn%C3%ADk_pohled_z_hr%C3%A1ze_(4).JPG </a:t>
            </a:r>
          </a:p>
          <a:p>
            <a:r>
              <a:rPr lang="cs-CZ" sz="1300" dirty="0"/>
              <a:t>SIPPEL2707. </a:t>
            </a:r>
            <a:r>
              <a:rPr lang="cs-CZ" sz="1300" dirty="0" err="1"/>
              <a:t>Soubor:Lipenská</a:t>
            </a:r>
            <a:r>
              <a:rPr lang="cs-CZ" sz="1300" dirty="0"/>
              <a:t> přehrada.JPG. In: </a:t>
            </a:r>
            <a:r>
              <a:rPr lang="cs-CZ" sz="1300" dirty="0" err="1"/>
              <a:t>Wikipedia</a:t>
            </a:r>
            <a:r>
              <a:rPr lang="cs-CZ" sz="1300" dirty="0"/>
              <a:t>: </a:t>
            </a:r>
            <a:r>
              <a:rPr lang="cs-CZ" sz="1300" dirty="0" err="1"/>
              <a:t>the</a:t>
            </a:r>
            <a:r>
              <a:rPr lang="cs-CZ" sz="1300" dirty="0"/>
              <a:t> free </a:t>
            </a:r>
            <a:r>
              <a:rPr lang="cs-CZ" sz="1300" dirty="0" err="1"/>
              <a:t>encyclopedia</a:t>
            </a:r>
            <a:r>
              <a:rPr lang="cs-CZ" sz="1300" dirty="0"/>
              <a:t> [online]. San Francisco (CA): </a:t>
            </a:r>
            <a:r>
              <a:rPr lang="cs-CZ" sz="1300" dirty="0" err="1"/>
              <a:t>Wikimedia</a:t>
            </a:r>
            <a:r>
              <a:rPr lang="cs-CZ" sz="1300" dirty="0"/>
              <a:t> </a:t>
            </a:r>
            <a:r>
              <a:rPr lang="cs-CZ" sz="1300" dirty="0" err="1"/>
              <a:t>Foundation</a:t>
            </a:r>
            <a:r>
              <a:rPr lang="cs-CZ" sz="1300" dirty="0"/>
              <a:t>, 22. 5. 2006, 09:52 [cit. 2012-03-14]. Dostupné z: http://cs.wikipedia.org/wiki/Soubor:Lipensk%C3%A1_p%C5%99ehrada.JPG </a:t>
            </a:r>
          </a:p>
          <a:p>
            <a:endParaRPr lang="cs-CZ" sz="1300" dirty="0"/>
          </a:p>
        </p:txBody>
      </p:sp>
    </p:spTree>
    <p:extLst>
      <p:ext uri="{BB962C8B-B14F-4D97-AF65-F5344CB8AC3E}">
        <p14:creationId xmlns:p14="http://schemas.microsoft.com/office/powerpoint/2010/main" val="26344873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67544" y="764704"/>
            <a:ext cx="8229600" cy="5505450"/>
          </a:xfrm>
        </p:spPr>
        <p:txBody>
          <a:bodyPr/>
          <a:lstStyle/>
          <a:p>
            <a:r>
              <a:rPr lang="cs-CZ" sz="1200" dirty="0" smtClean="0"/>
              <a:t>HONZA </a:t>
            </a:r>
            <a:r>
              <a:rPr lang="cs-CZ" sz="1200" dirty="0"/>
              <a:t>GROH. </a:t>
            </a:r>
            <a:r>
              <a:rPr lang="cs-CZ" sz="1200" dirty="0" err="1"/>
              <a:t>Soubor:Orlik-prehradni</a:t>
            </a:r>
            <a:r>
              <a:rPr lang="cs-CZ" sz="1200" dirty="0"/>
              <a:t> hraz.jpg. In: </a:t>
            </a:r>
            <a:r>
              <a:rPr lang="cs-CZ" sz="1200" dirty="0" err="1"/>
              <a:t>Wikipedia</a:t>
            </a:r>
            <a:r>
              <a:rPr lang="cs-CZ" sz="1200" dirty="0"/>
              <a:t>: </a:t>
            </a:r>
            <a:r>
              <a:rPr lang="cs-CZ" sz="1200" dirty="0" err="1"/>
              <a:t>the</a:t>
            </a:r>
            <a:r>
              <a:rPr lang="cs-CZ" sz="1200" dirty="0"/>
              <a:t> free </a:t>
            </a:r>
            <a:r>
              <a:rPr lang="cs-CZ" sz="1200" dirty="0" err="1"/>
              <a:t>encyclopedia</a:t>
            </a:r>
            <a:r>
              <a:rPr lang="cs-CZ" sz="1200" dirty="0"/>
              <a:t> [online]. San Francisco (CA): </a:t>
            </a:r>
            <a:r>
              <a:rPr lang="cs-CZ" sz="1200" dirty="0" err="1"/>
              <a:t>Wikimedia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12. 7. 2008, 16:43 [cit. 2012-03-14]. Dostupné z: http://cs.wikipedia.org/wiki/Soubor:Orlik-prehradni_hraz.jpg </a:t>
            </a:r>
          </a:p>
          <a:p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13502798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arnival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Carnival">
      <a:majorFont>
        <a:latin typeface="Bodoni MT"/>
        <a:ea typeface=""/>
        <a:cs typeface=""/>
        <a:font script="Cyrl" typeface="Times New Roman"/>
        <a:font script="Grek" typeface="Times New Roman"/>
        <a:font script="Jpan" typeface="HG明朝E"/>
        <a:font script="Hang" typeface="HY목각파임B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Verdana"/>
        <a:ea typeface=""/>
        <a:cs typeface=""/>
        <a:font script="Jpan" typeface="ＭＳ Ｐゴシック"/>
        <a:font script="Hang" typeface="맑은 고딕"/>
        <a:font script="Hans" typeface="华文楷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Carnival">
      <a: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tint val="75000"/>
                <a:satMod val="170000"/>
              </a:schemeClr>
            </a:gs>
            <a:gs pos="37000">
              <a:schemeClr val="phClr">
                <a:tint val="50000"/>
                <a:satMod val="180000"/>
              </a:schemeClr>
            </a:gs>
            <a:gs pos="50000">
              <a:schemeClr val="phClr">
                <a:tint val="46000"/>
                <a:satMod val="180000"/>
              </a:schemeClr>
            </a:gs>
            <a:gs pos="64000">
              <a:schemeClr val="phClr">
                <a:tint val="50000"/>
                <a:satMod val="180000"/>
              </a:schemeClr>
            </a:gs>
            <a:gs pos="100000">
              <a:schemeClr val="phClr">
                <a:tint val="75000"/>
                <a:satMod val="17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hade val="35000"/>
                <a:satMod val="190000"/>
              </a:schemeClr>
            </a:gs>
            <a:gs pos="30000">
              <a:schemeClr val="phClr">
                <a:shade val="64000"/>
                <a:satMod val="165000"/>
              </a:schemeClr>
            </a:gs>
            <a:gs pos="46000">
              <a:schemeClr val="phClr">
                <a:shade val="74000"/>
                <a:satMod val="165000"/>
              </a:schemeClr>
            </a:gs>
            <a:gs pos="56000">
              <a:schemeClr val="phClr">
                <a:shade val="74000"/>
                <a:satMod val="165000"/>
              </a:schemeClr>
            </a:gs>
            <a:gs pos="70000">
              <a:schemeClr val="phClr">
                <a:shade val="64000"/>
                <a:satMod val="165000"/>
              </a:schemeClr>
            </a:gs>
            <a:gs pos="100000">
              <a:schemeClr val="phClr">
                <a:shade val="35000"/>
                <a:satMod val="190000"/>
              </a:schemeClr>
            </a:gs>
          </a:gsLst>
          <a:lin ang="5400000" scaled="0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54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000" dir="54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000" dir="540000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contrasting" dir="tr">
              <a:rot lat="0" lon="0" rev="7000000"/>
            </a:lightRig>
          </a:scene3d>
          <a:sp3d prstMaterial="powder">
            <a:bevelT w="110000" h="50000"/>
          </a:sp3d>
        </a:effectStyle>
      </a:effectStyleLst>
      <a:bg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shade val="68000"/>
                <a:satMod val="150000"/>
              </a:schemeClr>
            </a:gs>
            <a:gs pos="40000">
              <a:schemeClr val="phClr">
                <a:tint val="90000"/>
                <a:satMod val="220000"/>
              </a:schemeClr>
            </a:gs>
            <a:gs pos="50000">
              <a:schemeClr val="phClr">
                <a:tint val="86500"/>
                <a:satMod val="255000"/>
              </a:schemeClr>
            </a:gs>
            <a:gs pos="53000">
              <a:schemeClr val="phClr">
                <a:tint val="86500"/>
                <a:satMod val="255000"/>
              </a:schemeClr>
            </a:gs>
            <a:gs pos="62000">
              <a:schemeClr val="phClr">
                <a:tint val="90000"/>
                <a:satMod val="220000"/>
              </a:schemeClr>
            </a:gs>
            <a:gs pos="100000">
              <a:schemeClr val="phClr">
                <a:shade val="68000"/>
                <a:satMod val="15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190000"/>
              </a:schemeClr>
              <a:schemeClr val="phClr">
                <a:shade val="78000"/>
                <a:satMod val="18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Karnevalový motiv</Template>
  <TotalTime>250</TotalTime>
  <Words>914</Words>
  <Application>Microsoft Office PowerPoint</Application>
  <PresentationFormat>Předvádění na obrazovce (4:3)</PresentationFormat>
  <Paragraphs>119</Paragraphs>
  <Slides>19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Carnival</vt:lpstr>
      <vt:lpstr>Prezentace aplikace PowerPoint</vt:lpstr>
      <vt:lpstr>Anotace</vt:lpstr>
      <vt:lpstr>Prezentace aplikace PowerPoint</vt:lpstr>
      <vt:lpstr>Vodní nádrže</vt:lpstr>
      <vt:lpstr>Jezero</vt:lpstr>
      <vt:lpstr>Podle chemických vlastností vody jsou jezera:</vt:lpstr>
      <vt:lpstr>Podle způsobu vzniku jsou jezera např.:</vt:lpstr>
      <vt:lpstr>Prezentace aplikace PowerPoint</vt:lpstr>
      <vt:lpstr>Prezentace aplikace PowerPoint</vt:lpstr>
      <vt:lpstr>Prezentace aplikace PowerPoint</vt:lpstr>
      <vt:lpstr> Rybník</vt:lpstr>
      <vt:lpstr>Prezentace aplikace PowerPoint</vt:lpstr>
      <vt:lpstr>Prezentace aplikace PowerPoint</vt:lpstr>
      <vt:lpstr>Prezentace aplikace PowerPoint</vt:lpstr>
      <vt:lpstr>Přehrada</vt:lpstr>
      <vt:lpstr>Prezentace aplikace PowerPoint</vt:lpstr>
      <vt:lpstr>Prezentace aplikace PowerPoint</vt:lpstr>
      <vt:lpstr>Použité zdroje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DOMOV</dc:creator>
  <cp:lastModifiedBy>DOMOV</cp:lastModifiedBy>
  <cp:revision>32</cp:revision>
  <dcterms:created xsi:type="dcterms:W3CDTF">2012-03-13T14:25:01Z</dcterms:created>
  <dcterms:modified xsi:type="dcterms:W3CDTF">2012-04-17T15:28:17Z</dcterms:modified>
</cp:coreProperties>
</file>