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9" r:id="rId4"/>
    <p:sldId id="270" r:id="rId5"/>
    <p:sldId id="272" r:id="rId6"/>
    <p:sldId id="276" r:id="rId7"/>
    <p:sldId id="273" r:id="rId8"/>
    <p:sldId id="278" r:id="rId9"/>
    <p:sldId id="274" r:id="rId10"/>
    <p:sldId id="280" r:id="rId11"/>
    <p:sldId id="281" r:id="rId12"/>
    <p:sldId id="28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950455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VY_32_INOVACE_1828_PYTHAGOROVA_VĚTA_PROCVIČOVÁNÍ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Užití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Pythagorovy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věty 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při řešení úloh.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procvičení řešení úloh    s využitím Pythagorovy věty. 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Při výpočtech mohou žáci používat tabulky a kalkulačky.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20. 10. 2013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Pythagorova věta, pravoúhlý trojúhelník, odvěsna, přepona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 čtverce nad přeponou </a:t>
            </a:r>
            <a:r>
              <a:rPr lang="cs-CZ" b="1" dirty="0" smtClean="0"/>
              <a:t>c</a:t>
            </a:r>
            <a:r>
              <a:rPr lang="cs-CZ" dirty="0" smtClean="0"/>
              <a:t> </a:t>
            </a:r>
            <a:r>
              <a:rPr lang="cs-CZ" u="sng" dirty="0" smtClean="0"/>
              <a:t>pravoúhlého trojúhelníku</a:t>
            </a:r>
            <a:r>
              <a:rPr lang="cs-CZ" dirty="0" smtClean="0"/>
              <a:t> se rovná součtu čtverců nad jeho odvěsnami</a:t>
            </a:r>
            <a:r>
              <a:rPr lang="cs-CZ" b="1" dirty="0" smtClean="0"/>
              <a:t> a</a:t>
            </a:r>
            <a:r>
              <a:rPr lang="cs-CZ" dirty="0" smtClean="0"/>
              <a:t>, </a:t>
            </a:r>
            <a:r>
              <a:rPr lang="cs-CZ" b="1" dirty="0" smtClean="0"/>
              <a:t>b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c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b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4" name="Pravoúhlý trojúhelník 3"/>
          <p:cNvSpPr/>
          <p:nvPr/>
        </p:nvSpPr>
        <p:spPr>
          <a:xfrm>
            <a:off x="5004048" y="405192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23184" y="4051921"/>
            <a:ext cx="880864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4048" y="4966320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8887428">
            <a:off x="5277844" y="3416372"/>
            <a:ext cx="1252654" cy="129314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43175" y="3985432"/>
            <a:ext cx="418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76706" y="4324455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68727" y="5251371"/>
            <a:ext cx="450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206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Vypočítejte délku přepony pravoúhlého trojúhelníku, jehož odvěsny mají délky 0,24 m a 0,36 m. </a:t>
            </a:r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Doplňte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zadané údaje do nákresu a proveďte potřebné výpočty</a:t>
            </a:r>
            <a:r>
              <a:rPr lang="cs-CZ" sz="2400" dirty="0" smtClean="0"/>
              <a:t>.)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689901" y="3429000"/>
            <a:ext cx="4248472" cy="216024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14137" y="4077072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=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857" y="4446404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5733256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8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Vypočítejte délku přepony pravoúhlého trojúhelníku, jehož odvěsny mají délky 0,24 m a 0,36 m. </a:t>
            </a:r>
          </a:p>
          <a:p>
            <a:pPr marL="0" indent="0">
              <a:buNone/>
            </a:pPr>
            <a:r>
              <a:rPr lang="cs-CZ" sz="2400" dirty="0" smtClean="0"/>
              <a:t>(Doplňte </a:t>
            </a:r>
            <a:r>
              <a:rPr lang="cs-CZ" sz="2400" dirty="0" smtClean="0"/>
              <a:t>zadané údaje do nákresu a proveďte potřebné výpočty</a:t>
            </a:r>
            <a:r>
              <a:rPr lang="cs-CZ" sz="2400" dirty="0" smtClean="0"/>
              <a:t>.)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689901" y="3429000"/>
            <a:ext cx="4248472" cy="216024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14137" y="4077072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=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446404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0,24 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5733256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0,36 m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5868142" y="3219619"/>
                <a:ext cx="2232249" cy="28829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b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 0,24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+ 0,36</a:t>
                </a:r>
                <a:r>
                  <a:rPr lang="cs-CZ" baseline="30000" dirty="0" smtClean="0"/>
                  <a:t>2</a:t>
                </a:r>
                <a:endParaRPr lang="cs-CZ" dirty="0" smtClean="0"/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0,0576 + 0,1296</a:t>
                </a:r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 0,1872</a:t>
                </a:r>
              </a:p>
              <a:p>
                <a:r>
                  <a:rPr lang="cs-CZ" dirty="0"/>
                  <a:t>c</a:t>
                </a:r>
                <a:r>
                  <a:rPr lang="cs-CZ" baseline="30000" dirty="0" smtClean="0"/>
                  <a:t>   </a:t>
                </a:r>
                <a:r>
                  <a:rPr lang="cs-CZ" dirty="0" smtClean="0"/>
                  <a:t>=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dirty="0" smtClean="0"/>
                  <a:t>0,1872</a:t>
                </a:r>
              </a:p>
              <a:p>
                <a:r>
                  <a:rPr lang="cs-CZ" u="sng" dirty="0"/>
                  <a:t>c</a:t>
                </a:r>
                <a:r>
                  <a:rPr lang="cs-CZ" u="sng" dirty="0" smtClean="0"/>
                  <a:t>  =  0,43 m</a:t>
                </a:r>
              </a:p>
              <a:p>
                <a:endParaRPr lang="cs-CZ" u="sng" dirty="0"/>
              </a:p>
              <a:p>
                <a:r>
                  <a:rPr lang="cs-CZ" dirty="0" smtClean="0"/>
                  <a:t>Přepona má délku 0,43 m.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2" y="3219619"/>
                <a:ext cx="2232249" cy="2882969"/>
              </a:xfrm>
              <a:prstGeom prst="rect">
                <a:avLst/>
              </a:prstGeom>
              <a:blipFill rotWithShape="1">
                <a:blip r:embed="rId2"/>
                <a:stretch>
                  <a:fillRect l="-2459" t="-10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674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Vypočítejte délku odvěsny pravoúhlého trojúhelníku, jehož jedna odvěsna má délku 7,5 cm a přepona má délku 8,5 cm.</a:t>
            </a:r>
            <a:endParaRPr lang="cs-CZ" sz="28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122512" y="3429000"/>
            <a:ext cx="2210544" cy="2448272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437112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=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621778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6299" y="5987714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4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Vypočítejte délku odvěsny pravoúhlého trojúhelníku, jehož jedna odvěsna má délku 7,5 cm a přepona má délku 8,5 cm.</a:t>
            </a:r>
            <a:endParaRPr lang="cs-CZ" sz="28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122512" y="3429000"/>
            <a:ext cx="2210544" cy="2448272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437112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= 8,5 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621778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7,5 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6299" y="5987714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92080" y="3573016"/>
                <a:ext cx="2474973" cy="2605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c</a:t>
                </a:r>
                <a:r>
                  <a:rPr lang="cs-CZ" baseline="30000" dirty="0"/>
                  <a:t>2</a:t>
                </a:r>
                <a:r>
                  <a:rPr lang="cs-CZ" dirty="0"/>
                  <a:t> = a</a:t>
                </a:r>
                <a:r>
                  <a:rPr lang="cs-CZ" baseline="30000" dirty="0"/>
                  <a:t>2</a:t>
                </a:r>
                <a:r>
                  <a:rPr lang="cs-CZ" dirty="0"/>
                  <a:t> + b</a:t>
                </a:r>
                <a:r>
                  <a:rPr lang="cs-CZ" baseline="30000" dirty="0"/>
                  <a:t>2</a:t>
                </a:r>
              </a:p>
              <a:p>
                <a:r>
                  <a:rPr lang="cs-CZ" dirty="0" smtClean="0"/>
                  <a:t>8,5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= </a:t>
                </a:r>
                <a:r>
                  <a:rPr lang="cs-CZ" dirty="0" smtClean="0"/>
                  <a:t>7,5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+ </a:t>
                </a:r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endParaRPr lang="cs-CZ" dirty="0"/>
              </a:p>
              <a:p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72,25 – 56,25</a:t>
                </a:r>
                <a:endParaRPr lang="cs-CZ" dirty="0"/>
              </a:p>
              <a:p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 </a:t>
                </a:r>
                <a:r>
                  <a:rPr lang="cs-CZ" dirty="0" smtClean="0"/>
                  <a:t>16</a:t>
                </a:r>
              </a:p>
              <a:p>
                <a:r>
                  <a:rPr lang="cs-CZ" dirty="0" smtClean="0"/>
                  <a:t>b</a:t>
                </a:r>
                <a:r>
                  <a:rPr lang="cs-CZ" baseline="30000" dirty="0" smtClean="0"/>
                  <a:t>   </a:t>
                </a:r>
                <a:r>
                  <a:rPr lang="cs-CZ" dirty="0"/>
                  <a:t>=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dirty="0" smtClean="0"/>
                  <a:t>16</a:t>
                </a:r>
                <a:endParaRPr lang="cs-CZ" dirty="0"/>
              </a:p>
              <a:p>
                <a:r>
                  <a:rPr lang="cs-CZ" u="sng" dirty="0" smtClean="0"/>
                  <a:t>b  </a:t>
                </a:r>
                <a:r>
                  <a:rPr lang="cs-CZ" u="sng" dirty="0"/>
                  <a:t>=  </a:t>
                </a:r>
                <a:r>
                  <a:rPr lang="cs-CZ" u="sng" dirty="0" smtClean="0"/>
                  <a:t>4 cm</a:t>
                </a:r>
              </a:p>
              <a:p>
                <a:endParaRPr lang="cs-CZ" dirty="0"/>
              </a:p>
              <a:p>
                <a:r>
                  <a:rPr lang="cs-CZ" dirty="0" smtClean="0"/>
                  <a:t>Odvěsna má délku 4 cm.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573016"/>
                <a:ext cx="2474973" cy="2605970"/>
              </a:xfrm>
              <a:prstGeom prst="rect">
                <a:avLst/>
              </a:prstGeom>
              <a:blipFill rotWithShape="1">
                <a:blip r:embed="rId2"/>
                <a:stretch>
                  <a:fillRect l="-1970" t="-1168" r="-14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377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Vypočítejte obvod a obsah obdélníku s úhlopříčkou   </a:t>
            </a:r>
            <a:r>
              <a:rPr lang="cs-CZ" sz="2800" b="1" dirty="0" smtClean="0"/>
              <a:t>u</a:t>
            </a:r>
            <a:r>
              <a:rPr lang="cs-CZ" sz="2800" dirty="0" smtClean="0"/>
              <a:t> = 0,6 dm a délkou strany </a:t>
            </a:r>
            <a:r>
              <a:rPr lang="cs-CZ" sz="2800" b="1" dirty="0" smtClean="0"/>
              <a:t>a</a:t>
            </a:r>
            <a:r>
              <a:rPr lang="cs-CZ" sz="2800" dirty="0" smtClean="0"/>
              <a:t> = 3cm.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3284984"/>
            <a:ext cx="2570584" cy="1706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8766" y="51758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12073" y="517586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21689" y="278092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8766" y="276271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1192433" y="3284984"/>
            <a:ext cx="2565775" cy="17064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5570" y="5175864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75320" y="4138228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76097" y="3998761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 =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65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Vypočítejte obvod a obsah obdélníku s úhlopříčkou   </a:t>
            </a:r>
            <a:r>
              <a:rPr lang="cs-CZ" sz="2800" b="1" dirty="0" smtClean="0"/>
              <a:t>u</a:t>
            </a:r>
            <a:r>
              <a:rPr lang="cs-CZ" sz="2800" dirty="0" smtClean="0"/>
              <a:t> = 0,6 dm a délkou strany </a:t>
            </a:r>
            <a:r>
              <a:rPr lang="cs-CZ" sz="2800" b="1" dirty="0" smtClean="0"/>
              <a:t>a</a:t>
            </a:r>
            <a:r>
              <a:rPr lang="cs-CZ" sz="2800" dirty="0" smtClean="0"/>
              <a:t> = 3cm.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3284984"/>
            <a:ext cx="2570584" cy="1706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8766" y="51758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12073" y="517586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21689" y="278092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8766" y="276271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1192433" y="3284984"/>
            <a:ext cx="2565775" cy="17064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5570" y="5175864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= 3cm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75320" y="4138228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 = 6cm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76097" y="3998761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 = ? 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48064" y="3018941"/>
                <a:ext cx="1260281" cy="2328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c</a:t>
                </a:r>
                <a:r>
                  <a:rPr lang="cs-CZ" baseline="30000" dirty="0"/>
                  <a:t>2</a:t>
                </a:r>
                <a:r>
                  <a:rPr lang="cs-CZ" dirty="0"/>
                  <a:t> = a</a:t>
                </a:r>
                <a:r>
                  <a:rPr lang="cs-CZ" baseline="30000" dirty="0"/>
                  <a:t>2</a:t>
                </a:r>
                <a:r>
                  <a:rPr lang="cs-CZ" dirty="0"/>
                  <a:t> + </a:t>
                </a:r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 smtClean="0"/>
                  <a:t>u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a</a:t>
                </a:r>
                <a:r>
                  <a:rPr lang="cs-CZ" baseline="30000" dirty="0"/>
                  <a:t>2</a:t>
                </a:r>
                <a:r>
                  <a:rPr lang="cs-CZ" dirty="0"/>
                  <a:t> + b</a:t>
                </a:r>
                <a:r>
                  <a:rPr lang="cs-CZ" baseline="30000" dirty="0"/>
                  <a:t>2</a:t>
                </a:r>
              </a:p>
              <a:p>
                <a:r>
                  <a:rPr lang="cs-CZ" dirty="0" smtClean="0"/>
                  <a:t>6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= </a:t>
                </a:r>
                <a:r>
                  <a:rPr lang="cs-CZ" dirty="0" smtClean="0"/>
                  <a:t>3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+ b</a:t>
                </a:r>
                <a:r>
                  <a:rPr lang="cs-CZ" baseline="30000" dirty="0"/>
                  <a:t>2</a:t>
                </a:r>
                <a:endParaRPr lang="cs-CZ" dirty="0"/>
              </a:p>
              <a:p>
                <a:r>
                  <a:rPr lang="cs-CZ" dirty="0"/>
                  <a:t>b</a:t>
                </a:r>
                <a:r>
                  <a:rPr lang="cs-CZ" baseline="30000" dirty="0"/>
                  <a:t>2</a:t>
                </a:r>
                <a:r>
                  <a:rPr lang="cs-CZ" dirty="0"/>
                  <a:t> = </a:t>
                </a:r>
                <a:r>
                  <a:rPr lang="cs-CZ" dirty="0" smtClean="0"/>
                  <a:t>36 - 9</a:t>
                </a:r>
                <a:endParaRPr lang="cs-CZ" dirty="0"/>
              </a:p>
              <a:p>
                <a:r>
                  <a:rPr lang="cs-CZ" dirty="0"/>
                  <a:t>b</a:t>
                </a:r>
                <a:r>
                  <a:rPr lang="cs-CZ" baseline="30000" dirty="0"/>
                  <a:t>2</a:t>
                </a:r>
                <a:r>
                  <a:rPr lang="cs-CZ" dirty="0"/>
                  <a:t> =  </a:t>
                </a:r>
                <a:r>
                  <a:rPr lang="cs-CZ" dirty="0" smtClean="0"/>
                  <a:t>27</a:t>
                </a:r>
                <a:endParaRPr lang="cs-CZ" dirty="0"/>
              </a:p>
              <a:p>
                <a:r>
                  <a:rPr lang="cs-CZ" dirty="0"/>
                  <a:t>b</a:t>
                </a:r>
                <a:r>
                  <a:rPr lang="cs-CZ" baseline="30000" dirty="0"/>
                  <a:t>   </a:t>
                </a:r>
                <a:r>
                  <a:rPr lang="cs-CZ" dirty="0"/>
                  <a:t>=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dirty="0" smtClean="0"/>
                  <a:t>27</a:t>
                </a:r>
                <a:endParaRPr lang="cs-CZ" dirty="0"/>
              </a:p>
              <a:p>
                <a:r>
                  <a:rPr lang="cs-CZ" u="sng" dirty="0"/>
                  <a:t>b  =  </a:t>
                </a:r>
                <a:r>
                  <a:rPr lang="cs-CZ" u="sng" dirty="0" smtClean="0"/>
                  <a:t>5,2 </a:t>
                </a:r>
                <a:r>
                  <a:rPr lang="cs-CZ" u="sng" dirty="0"/>
                  <a:t>cm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018941"/>
                <a:ext cx="1260281" cy="2328971"/>
              </a:xfrm>
              <a:prstGeom prst="rect">
                <a:avLst/>
              </a:prstGeom>
              <a:blipFill rotWithShape="1">
                <a:blip r:embed="rId2"/>
                <a:stretch>
                  <a:fillRect l="-3865" t="-1309" r="-3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7236296" y="3150260"/>
            <a:ext cx="142058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 = 2. (</a:t>
            </a:r>
            <a:r>
              <a:rPr lang="cs-CZ" dirty="0" err="1" smtClean="0"/>
              <a:t>a+b</a:t>
            </a:r>
            <a:r>
              <a:rPr lang="cs-CZ" dirty="0" smtClean="0"/>
              <a:t>)</a:t>
            </a:r>
          </a:p>
          <a:p>
            <a:r>
              <a:rPr lang="cs-CZ" dirty="0"/>
              <a:t>o</a:t>
            </a:r>
            <a:r>
              <a:rPr lang="cs-CZ" dirty="0" smtClean="0"/>
              <a:t> = 2. (3+5,2)</a:t>
            </a:r>
          </a:p>
          <a:p>
            <a:r>
              <a:rPr lang="cs-CZ" dirty="0"/>
              <a:t>o</a:t>
            </a:r>
            <a:r>
              <a:rPr lang="cs-CZ" dirty="0" smtClean="0"/>
              <a:t> = 2. 8,2</a:t>
            </a:r>
          </a:p>
          <a:p>
            <a:r>
              <a:rPr lang="cs-CZ" u="sng" dirty="0"/>
              <a:t>o</a:t>
            </a:r>
            <a:r>
              <a:rPr lang="cs-CZ" u="sng" dirty="0" smtClean="0"/>
              <a:t> = 16,4 cm</a:t>
            </a:r>
            <a:endParaRPr lang="cs-CZ" dirty="0" smtClean="0"/>
          </a:p>
          <a:p>
            <a:endParaRPr lang="cs-CZ" u="sng" dirty="0"/>
          </a:p>
          <a:p>
            <a:r>
              <a:rPr lang="cs-CZ" dirty="0" smtClean="0"/>
              <a:t>S = a. b</a:t>
            </a:r>
          </a:p>
          <a:p>
            <a:r>
              <a:rPr lang="cs-CZ" dirty="0" smtClean="0"/>
              <a:t>S </a:t>
            </a:r>
            <a:r>
              <a:rPr lang="cs-CZ" dirty="0" smtClean="0"/>
              <a:t>= 3 . 5,2</a:t>
            </a:r>
          </a:p>
          <a:p>
            <a:r>
              <a:rPr lang="cs-CZ" u="sng" dirty="0" smtClean="0"/>
              <a:t>S = 15,6 cm</a:t>
            </a:r>
            <a:r>
              <a:rPr lang="cs-CZ" u="sng" baseline="30000" dirty="0" smtClean="0"/>
              <a:t>2</a:t>
            </a:r>
            <a:endParaRPr lang="cs-CZ" u="sng" dirty="0" smtClean="0"/>
          </a:p>
          <a:p>
            <a:endParaRPr lang="cs-CZ" u="sng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5545196"/>
            <a:ext cx="4054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Obvod obdélníku je 16,4 cm a jeho obsah</a:t>
            </a:r>
          </a:p>
          <a:p>
            <a:r>
              <a:rPr lang="cs-CZ" dirty="0" smtClean="0"/>
              <a:t> je 15,6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31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/>
              <a:t>Vypočítejte výšku rovnoramenného trojúhelníku, jehož ramena mají délku 6,4 cm a základna 5,6 cm.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3789040"/>
            <a:ext cx="1944216" cy="2282552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3"/>
            <a:endCxn id="4" idx="0"/>
          </p:cNvCxnSpPr>
          <p:nvPr/>
        </p:nvCxnSpPr>
        <p:spPr>
          <a:xfrm flipV="1">
            <a:off x="1799692" y="3789040"/>
            <a:ext cx="0" cy="22825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51066" y="623731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 =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4569" y="4745650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 =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4741109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 =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19730" y="5114982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31400" y="5700818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0599" y="570081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x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3779912" y="3747431"/>
            <a:ext cx="1202432" cy="2263526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29323" y="6050669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69879" y="4689987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0735" y="4988681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61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/>
              <a:t>Vypočítejte výšku rovnoramenného trojúhelníku, jehož ramena mají délku 6,4 cm a základna 5,6 cm.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3789040"/>
            <a:ext cx="1944216" cy="2282552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3"/>
            <a:endCxn id="4" idx="0"/>
          </p:cNvCxnSpPr>
          <p:nvPr/>
        </p:nvCxnSpPr>
        <p:spPr>
          <a:xfrm flipV="1">
            <a:off x="1799692" y="3789040"/>
            <a:ext cx="0" cy="22825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60282" y="6080298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 = 5,6 cm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4569" y="4745650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 = 6,4 cm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57584" y="4758017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 = 6,4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19730" y="5114982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 =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31400" y="5700818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700818"/>
            <a:ext cx="1203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x</a:t>
            </a:r>
            <a:r>
              <a:rPr lang="cs-CZ" dirty="0" smtClean="0"/>
              <a:t> =2,8cm</a:t>
            </a:r>
            <a:endParaRPr lang="cs-CZ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3779912" y="3747431"/>
            <a:ext cx="1202432" cy="2263526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29323" y="6050669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r>
              <a:rPr lang="cs-CZ" dirty="0" smtClean="0"/>
              <a:t> = 2,8 cm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69879" y="4689987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 = 6,4 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0735" y="4988681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= 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940152" y="3404987"/>
                <a:ext cx="2994025" cy="2605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x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v</a:t>
                </a:r>
                <a:r>
                  <a:rPr lang="cs-CZ" baseline="30000" dirty="0" smtClean="0"/>
                  <a:t>2</a:t>
                </a:r>
                <a:endParaRPr lang="cs-CZ" baseline="30000" dirty="0"/>
              </a:p>
              <a:p>
                <a:r>
                  <a:rPr lang="cs-CZ" dirty="0" smtClean="0"/>
                  <a:t>6,4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= </a:t>
                </a:r>
                <a:r>
                  <a:rPr lang="cs-CZ" dirty="0" smtClean="0"/>
                  <a:t>2,8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+ </a:t>
                </a:r>
                <a:r>
                  <a:rPr lang="cs-CZ" dirty="0" smtClean="0"/>
                  <a:t>v</a:t>
                </a:r>
                <a:r>
                  <a:rPr lang="cs-CZ" baseline="30000" dirty="0" smtClean="0"/>
                  <a:t>2</a:t>
                </a:r>
                <a:endParaRPr lang="cs-CZ" dirty="0"/>
              </a:p>
              <a:p>
                <a:r>
                  <a:rPr lang="cs-CZ" dirty="0" smtClean="0"/>
                  <a:t>v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40,96 </a:t>
                </a:r>
                <a:r>
                  <a:rPr lang="cs-CZ" dirty="0"/>
                  <a:t>– </a:t>
                </a:r>
                <a:r>
                  <a:rPr lang="cs-CZ" dirty="0" smtClean="0"/>
                  <a:t>7,84</a:t>
                </a:r>
                <a:endParaRPr lang="cs-CZ" dirty="0"/>
              </a:p>
              <a:p>
                <a:r>
                  <a:rPr lang="cs-CZ" dirty="0" smtClean="0"/>
                  <a:t>v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 </a:t>
                </a:r>
                <a:r>
                  <a:rPr lang="cs-CZ" dirty="0" smtClean="0"/>
                  <a:t>33,12</a:t>
                </a:r>
                <a:endParaRPr lang="cs-CZ" dirty="0"/>
              </a:p>
              <a:p>
                <a:r>
                  <a:rPr lang="cs-CZ" dirty="0" smtClean="0"/>
                  <a:t>v</a:t>
                </a:r>
                <a:r>
                  <a:rPr lang="cs-CZ" baseline="30000" dirty="0" smtClean="0"/>
                  <a:t>   </a:t>
                </a:r>
                <a:r>
                  <a:rPr lang="cs-CZ" dirty="0"/>
                  <a:t>=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dirty="0" smtClean="0"/>
                  <a:t>33,12</a:t>
                </a:r>
                <a:endParaRPr lang="cs-CZ" dirty="0"/>
              </a:p>
              <a:p>
                <a:r>
                  <a:rPr lang="cs-CZ" u="sng" dirty="0" smtClean="0"/>
                  <a:t>v  </a:t>
                </a:r>
                <a:r>
                  <a:rPr lang="cs-CZ" u="sng" dirty="0"/>
                  <a:t>=  </a:t>
                </a:r>
                <a:r>
                  <a:rPr lang="cs-CZ" u="sng" dirty="0" smtClean="0"/>
                  <a:t>5,8 </a:t>
                </a:r>
                <a:r>
                  <a:rPr lang="cs-CZ" u="sng" dirty="0"/>
                  <a:t>cm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Výška trojúhelníku je přibližně</a:t>
                </a:r>
              </a:p>
              <a:p>
                <a:r>
                  <a:rPr lang="cs-CZ" dirty="0" smtClean="0"/>
                  <a:t>5,8 cm.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3404987"/>
                <a:ext cx="2994025" cy="2605970"/>
              </a:xfrm>
              <a:prstGeom prst="rect">
                <a:avLst/>
              </a:prstGeom>
              <a:blipFill rotWithShape="1">
                <a:blip r:embed="rId2"/>
                <a:stretch>
                  <a:fillRect l="-1626" t="-1171" r="-1220" b="-2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768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</a:t>
            </a:r>
            <a:r>
              <a:rPr lang="cs-CZ" smtClean="0"/>
              <a:t>Office 2010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1390</TotalTime>
  <Words>571</Words>
  <Application>Microsoft Office PowerPoint</Application>
  <PresentationFormat>Předvádění na obrazovce (4:3)</PresentationFormat>
  <Paragraphs>135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PYTHAGOROVA VĚTA</vt:lpstr>
      <vt:lpstr>1. úloha</vt:lpstr>
      <vt:lpstr>Řešení:</vt:lpstr>
      <vt:lpstr>2. úloha</vt:lpstr>
      <vt:lpstr>Řešení:</vt:lpstr>
      <vt:lpstr>3. úloha</vt:lpstr>
      <vt:lpstr>Řešení:</vt:lpstr>
      <vt:lpstr>4. úloha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158</cp:revision>
  <dcterms:created xsi:type="dcterms:W3CDTF">2013-03-11T16:19:20Z</dcterms:created>
  <dcterms:modified xsi:type="dcterms:W3CDTF">2013-12-12T21:18:15Z</dcterms:modified>
</cp:coreProperties>
</file>