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76" r:id="rId3"/>
    <p:sldId id="277" r:id="rId4"/>
    <p:sldId id="261" r:id="rId5"/>
    <p:sldId id="258" r:id="rId6"/>
    <p:sldId id="259" r:id="rId7"/>
    <p:sldId id="264" r:id="rId8"/>
    <p:sldId id="262" r:id="rId9"/>
    <p:sldId id="263" r:id="rId10"/>
    <p:sldId id="265" r:id="rId11"/>
    <p:sldId id="266" r:id="rId12"/>
    <p:sldId id="269" r:id="rId13"/>
    <p:sldId id="271" r:id="rId14"/>
    <p:sldId id="272" r:id="rId15"/>
    <p:sldId id="273" r:id="rId16"/>
    <p:sldId id="274" r:id="rId17"/>
    <p:sldId id="275" r:id="rId18"/>
    <p:sldId id="260" r:id="rId19"/>
    <p:sldId id="27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6447511-A266-421D-9771-E2D29A856818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A8A3278-5C9F-40B5-A322-133A5CD40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27433938"/>
              </p:ext>
            </p:extLst>
          </p:nvPr>
        </p:nvGraphicFramePr>
        <p:xfrm>
          <a:off x="611560" y="3284823"/>
          <a:ext cx="7920880" cy="33649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18977"/>
                <a:gridCol w="5501903"/>
              </a:tblGrid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VY_32_INOVACE_479_ŽIVOČICHOVÉ_</a:t>
                      </a:r>
                      <a:r>
                        <a:rPr lang="cs-CZ" sz="2400" baseline="0" dirty="0" smtClean="0">
                          <a:effectLst/>
                        </a:rPr>
                        <a:t> V_ LÉTĚ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Živočichové</a:t>
                      </a:r>
                      <a:r>
                        <a:rPr lang="cs-CZ" sz="2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 v létě – savci, ptáci, hmyz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80728"/>
            <a:ext cx="652572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76639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10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 výkladu látky v předmětu </a:t>
            </a:r>
            <a:r>
              <a:rPr lang="cs-CZ" dirty="0" smtClean="0"/>
              <a:t>Člověk </a:t>
            </a:r>
            <a:r>
              <a:rPr lang="cs-CZ" dirty="0" smtClean="0"/>
              <a:t>a jeho svět pro žáky ve 4. ročníku.</a:t>
            </a:r>
          </a:p>
          <a:p>
            <a:r>
              <a:rPr lang="cs-CZ" dirty="0" smtClean="0"/>
              <a:t>Seznámí se s některými druhy savců, kteří vyvádějí svá mláďata v létě.</a:t>
            </a:r>
          </a:p>
          <a:p>
            <a:r>
              <a:rPr lang="cs-CZ" dirty="0" smtClean="0"/>
              <a:t>Seznámí se s krmivými a nekrmivými druhy ptáků.</a:t>
            </a:r>
          </a:p>
          <a:p>
            <a:r>
              <a:rPr lang="cs-CZ" dirty="0" smtClean="0"/>
              <a:t>Seznámí se s několika druhy hmyzu.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0320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268760"/>
            <a:ext cx="8640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Datum vytvoření:       </a:t>
            </a:r>
            <a:r>
              <a:rPr lang="cs-CZ" sz="2800" dirty="0" smtClean="0"/>
              <a:t>21. 4. 2012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b="1" dirty="0" smtClean="0"/>
              <a:t>Klíčová slova:     </a:t>
            </a:r>
            <a:r>
              <a:rPr lang="cs-CZ" sz="2800" dirty="0" smtClean="0"/>
              <a:t>ochranné zbarvení, krmiví a nekrmiví ptáci, ptáci hrabaví, hmyz, trubci, dělnice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80475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v létě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ivočichové v létě vyvádějí svá mláďata.</a:t>
            </a:r>
          </a:p>
          <a:p>
            <a:r>
              <a:rPr lang="cs-CZ" dirty="0" smtClean="0"/>
              <a:t>Mláďata napodobují své rodiče a začínají se osamostatňovat.</a:t>
            </a:r>
          </a:p>
          <a:p>
            <a:r>
              <a:rPr lang="cs-CZ" dirty="0" smtClean="0"/>
              <a:t>Samice s mláďaty mají ochranné zbarvení, které je chrání před útoky nepřátel.</a:t>
            </a:r>
          </a:p>
          <a:p>
            <a:r>
              <a:rPr lang="cs-CZ" dirty="0" smtClean="0"/>
              <a:t>V létě je kolem nás plno hmyzu.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6497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name\Local Settings\Temporary Internet Files\Content.IE5\87ESDOFJ\MP9004072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021" y="2204864"/>
            <a:ext cx="2880320" cy="4319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66132"/>
            <a:ext cx="84969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Některé samice  a jejich mláďata barevně splývají s okolním prostředím. Je to jejich ochranné zbarvení.</a:t>
            </a:r>
          </a:p>
          <a:p>
            <a:r>
              <a:rPr lang="cs-CZ" sz="2800" dirty="0" smtClean="0"/>
              <a:t>            Např.:        </a:t>
            </a:r>
            <a:r>
              <a:rPr lang="cs-CZ" sz="4400" b="1" dirty="0" smtClean="0">
                <a:solidFill>
                  <a:srgbClr val="FF0000"/>
                </a:solidFill>
              </a:rPr>
              <a:t>srna obecná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32137" y="2594840"/>
            <a:ext cx="554461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Srnčata zůstávají několik prvních dnů skryta v husté vegetaci, kam je chodí matka krmit. V případě, že samice ucítí v blízkosti mláděte pach dravce nebo člověka, často mládě opouští.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46896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08920"/>
            <a:ext cx="5328592" cy="3552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53370" y="136193"/>
            <a:ext cx="26372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Zajíc polní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" y="919424"/>
            <a:ext cx="91439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býložravec. Velmi rychle běhá ( 40 až 70 km v hod.) Protože má přední nohy krátké oproti zadním, běhá rychleji do kopce než z kopce.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3118054"/>
            <a:ext cx="356388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Mláďata se rodí plně </a:t>
            </a:r>
            <a:r>
              <a:rPr lang="cs-CZ" sz="3200" dirty="0" err="1" smtClean="0"/>
              <a:t>osrstěna</a:t>
            </a:r>
            <a:r>
              <a:rPr lang="cs-CZ" sz="3200" dirty="0" smtClean="0"/>
              <a:t> a vidí na rozdíl od králíka divokého. </a:t>
            </a:r>
            <a:r>
              <a:rPr lang="cs-CZ" sz="3200" dirty="0" err="1" smtClean="0"/>
              <a:t>Zaječka</a:t>
            </a:r>
            <a:r>
              <a:rPr lang="cs-CZ" sz="3200" dirty="0" smtClean="0"/>
              <a:t> odrodí během roku 7 – 10 mláďat.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310434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2696"/>
            <a:ext cx="8748464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Ptáci, kteří po vylíhnutí krmí svá mláďata se nazývají   </a:t>
            </a:r>
            <a:r>
              <a:rPr lang="cs-CZ" sz="4000" b="1" dirty="0" smtClean="0">
                <a:solidFill>
                  <a:srgbClr val="FF0000"/>
                </a:solidFill>
              </a:rPr>
              <a:t>krmiví</a:t>
            </a:r>
            <a:r>
              <a:rPr lang="cs-CZ" sz="3600" b="1" dirty="0" smtClean="0">
                <a:solidFill>
                  <a:srgbClr val="FF0000"/>
                </a:solidFill>
              </a:rPr>
              <a:t>. </a:t>
            </a:r>
          </a:p>
          <a:p>
            <a:r>
              <a:rPr lang="cs-CZ" sz="3600" dirty="0" smtClean="0"/>
              <a:t>Patří mezi ně např. </a:t>
            </a:r>
            <a:r>
              <a:rPr lang="cs-CZ" sz="3600" dirty="0" smtClean="0">
                <a:solidFill>
                  <a:schemeClr val="accent2"/>
                </a:solidFill>
              </a:rPr>
              <a:t>vlaštovka obecná, jiřička obecná.</a:t>
            </a:r>
          </a:p>
          <a:p>
            <a:endParaRPr lang="cs-CZ" sz="3600" dirty="0" smtClean="0">
              <a:solidFill>
                <a:schemeClr val="accent2"/>
              </a:solidFill>
            </a:endParaRPr>
          </a:p>
          <a:p>
            <a:r>
              <a:rPr lang="cs-CZ" sz="3600" dirty="0" smtClean="0"/>
              <a:t>Některé druhy ptáků hned po vylíhnutí umí chodit a samice je naučí vyhrabávat potravu. Jsou to ptáci  </a:t>
            </a:r>
            <a:r>
              <a:rPr lang="cs-CZ" sz="4000" b="1" dirty="0" smtClean="0">
                <a:solidFill>
                  <a:srgbClr val="FF0000"/>
                </a:solidFill>
              </a:rPr>
              <a:t>nekrmiví.</a:t>
            </a:r>
          </a:p>
          <a:p>
            <a:r>
              <a:rPr lang="cs-CZ" sz="3600" dirty="0" smtClean="0"/>
              <a:t>Patří sem např. </a:t>
            </a:r>
            <a:r>
              <a:rPr lang="cs-CZ" sz="3600" dirty="0" smtClean="0">
                <a:solidFill>
                  <a:schemeClr val="accent2"/>
                </a:solidFill>
              </a:rPr>
              <a:t>bažant obecný.</a:t>
            </a:r>
            <a:endParaRPr lang="cs-CZ" sz="36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5918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356992"/>
            <a:ext cx="3024336" cy="317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834" y="1004632"/>
            <a:ext cx="3424014" cy="2318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49" y="119941"/>
            <a:ext cx="32944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Jiřička obecná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3928" y="827827"/>
            <a:ext cx="522007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Hmyzožraví ptáci jsou v dobu, kdy krmí svá mláďata velmi užiteční, protože pochytají obrovské množství  škodlivého hmyzu.</a:t>
            </a:r>
            <a:endParaRPr lang="cs-CZ" sz="28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10902"/>
            <a:ext cx="3681586" cy="2454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581027"/>
            <a:ext cx="36359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Vlaštovka obecná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2334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2753" y="3645024"/>
            <a:ext cx="4346197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1699" y="1273115"/>
            <a:ext cx="3744416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75079" y="548680"/>
            <a:ext cx="26356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Bažant polní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46225" y="2852936"/>
            <a:ext cx="31422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Koroptev polní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103" y="871845"/>
            <a:ext cx="410445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Nekrmiví ptáci učí svá mláďata vyhrabávat a sbírat potravu.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8524" y="4303455"/>
            <a:ext cx="450505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Ptáci, kteří vyhrabávají potravu silnýma nohama, nazýváme </a:t>
            </a:r>
            <a:r>
              <a:rPr lang="cs-CZ" sz="3600" b="1" dirty="0" smtClean="0">
                <a:solidFill>
                  <a:srgbClr val="C00000"/>
                </a:solidFill>
              </a:rPr>
              <a:t>ptáci hrabaví.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7972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16632"/>
            <a:ext cx="203934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50000"/>
                  </a:schemeClr>
                </a:solidFill>
              </a:rPr>
              <a:t>Hmyz</a:t>
            </a:r>
            <a:endParaRPr lang="cs-CZ" sz="6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93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letním období pozorujeme v přírodě mnoho druhů hmyzu.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988840"/>
            <a:ext cx="2880320" cy="4621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7687" y="2302162"/>
            <a:ext cx="29142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Vosa obecná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3119498"/>
            <a:ext cx="59401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Staví si své hnízdo v zemi, např. v lesích, podél břehů cest, také v dutinách nad zemí. Přezimující oplodněná králova se probouzí na jaře a vybírá si vhodné místo pro založení nové vosí kolonie. Naklade vajíčka do postavených buněk a koncem léta se z nich vylíhnou nové dělnice.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220321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Documents and Settings\name\Local Settings\Temporary Internet Files\Content.IE5\RJNUBCJC\MP900316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17032"/>
            <a:ext cx="4269920" cy="2811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300447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5579" y="965046"/>
            <a:ext cx="563648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Včely žijí ve společenstvu zvaném </a:t>
            </a:r>
            <a:r>
              <a:rPr lang="cs-CZ" sz="2800" b="1" dirty="0" smtClean="0">
                <a:solidFill>
                  <a:srgbClr val="FF0000"/>
                </a:solidFill>
              </a:rPr>
              <a:t>včelstvo</a:t>
            </a:r>
            <a:r>
              <a:rPr lang="cs-CZ" sz="2800" dirty="0" smtClean="0"/>
              <a:t>. Včelstvo je složeno z jedné matky, mnoha dělnic a určitého množství trubců. Mezi včelami funguje dokonalá </a:t>
            </a:r>
            <a:r>
              <a:rPr lang="cs-CZ" sz="2800" b="1" dirty="0" smtClean="0">
                <a:solidFill>
                  <a:srgbClr val="FF0000"/>
                </a:solidFill>
              </a:rPr>
              <a:t>dělba práce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3212976"/>
            <a:ext cx="47880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Matka</a:t>
            </a:r>
            <a:r>
              <a:rPr lang="cs-CZ" sz="2800" dirty="0" smtClean="0"/>
              <a:t> klade vajíčka.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Trubci</a:t>
            </a:r>
            <a:r>
              <a:rPr lang="cs-CZ" sz="2800" dirty="0" smtClean="0"/>
              <a:t> oplodňují mladé matky a zahřívají plod.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Dělnice</a:t>
            </a:r>
            <a:r>
              <a:rPr lang="cs-CZ" sz="2800" dirty="0" smtClean="0"/>
              <a:t> se starají o vše potřebné – nosí potravu, zpracovávají med, konzervují pyl, staví plástve, krmí matku trubce i plod,…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80786"/>
            <a:ext cx="40283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Včela medonosná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8782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40968"/>
            <a:ext cx="4325069" cy="3419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1039962"/>
            <a:ext cx="80648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Mšice parazitují na rostlinách a sají z nich rostlinné šťávy. Proto se považují za škodlivý hmyz. Některé mšice žijí v symbióze s mravenci, kteří je chrání před </a:t>
            </a:r>
            <a:r>
              <a:rPr lang="cs-CZ" sz="2800" dirty="0" smtClean="0"/>
              <a:t>nepřáteli, </a:t>
            </a:r>
            <a:r>
              <a:rPr lang="cs-CZ" sz="2800" dirty="0" smtClean="0"/>
              <a:t>např. slunéčky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116632"/>
            <a:ext cx="19078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Mšice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430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139" y="1484784"/>
            <a:ext cx="3554064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266745"/>
            <a:ext cx="44999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Ruměnice pospolná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1920" y="1988840"/>
            <a:ext cx="51125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hojně rozšířený druh </a:t>
            </a:r>
            <a:r>
              <a:rPr lang="cs-CZ" sz="2800" dirty="0" smtClean="0">
                <a:solidFill>
                  <a:srgbClr val="FF0000"/>
                </a:solidFill>
              </a:rPr>
              <a:t>ploštice</a:t>
            </a:r>
            <a:r>
              <a:rPr lang="cs-CZ" dirty="0" smtClean="0"/>
              <a:t>.</a:t>
            </a:r>
          </a:p>
          <a:p>
            <a:r>
              <a:rPr lang="cs-CZ" sz="2800" dirty="0" smtClean="0"/>
              <a:t>Velmi často se vyskytuje ve větších skupinách. </a:t>
            </a:r>
          </a:p>
          <a:p>
            <a:r>
              <a:rPr lang="cs-CZ" sz="2800" dirty="0" smtClean="0"/>
              <a:t>Lidově se označuje muzikant, </a:t>
            </a:r>
            <a:r>
              <a:rPr lang="cs-CZ" sz="2800" dirty="0" err="1" smtClean="0"/>
              <a:t>maruška</a:t>
            </a:r>
            <a:r>
              <a:rPr lang="cs-CZ" sz="2800" dirty="0" smtClean="0"/>
              <a:t>  nebo </a:t>
            </a:r>
            <a:r>
              <a:rPr lang="cs-CZ" sz="2800" dirty="0" err="1" smtClean="0"/>
              <a:t>kněžíček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Vyskytuje se v parcích, aleji s akáty nebo kaštany, na hřbitovech, na lípách, 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189493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17032"/>
            <a:ext cx="4397077" cy="2927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5099" y="1062257"/>
            <a:ext cx="3835806" cy="3047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33687" y="116632"/>
            <a:ext cx="13869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Šídlo</a:t>
            </a:r>
            <a:endParaRPr lang="cs-CZ" sz="4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475252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Žije na zarostlých rybnících. Je výborný a rychlý letec. Dokáže létat i několik hodin v kuse nad vodní hladinou. Během letu loví potravu </a:t>
            </a:r>
            <a:r>
              <a:rPr lang="cs-CZ" sz="2800" dirty="0" smtClean="0"/>
              <a:t>(mouchy</a:t>
            </a:r>
            <a:r>
              <a:rPr lang="cs-CZ" sz="2800" dirty="0" smtClean="0"/>
              <a:t>).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26368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79735"/>
            <a:ext cx="3784501" cy="4796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54957" y="1346564"/>
            <a:ext cx="48245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známo kolem 1800 druhů škvorů.  V Česku žije 7 druhů.</a:t>
            </a:r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Klíšťky slouží k obraně, k lovu nebo k uspořádání blanitých křídel.</a:t>
            </a:r>
          </a:p>
          <a:p>
            <a:r>
              <a:rPr lang="cs-CZ" sz="2800" dirty="0" smtClean="0"/>
              <a:t>Jsou všežravci, loví jen bezobratlé. Okusují části rostlin i ovoce. </a:t>
            </a:r>
          </a:p>
          <a:p>
            <a:endParaRPr lang="cs-CZ" sz="2800" dirty="0" smtClean="0"/>
          </a:p>
          <a:p>
            <a:r>
              <a:rPr lang="cs-CZ" sz="2800" dirty="0" smtClean="0"/>
              <a:t>Při přemnožení mohou škodit na rostlinách.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83768" y="476672"/>
            <a:ext cx="34483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Škvor obecný</a:t>
            </a:r>
            <a:endParaRPr lang="cs-CZ" sz="44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2697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09289"/>
            <a:ext cx="4536504" cy="3903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318009"/>
            <a:ext cx="38106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Kobylka zelená</a:t>
            </a:r>
            <a:endParaRPr lang="cs-CZ" sz="4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367190"/>
            <a:ext cx="71994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Jejich křídla jsou přeměněna v kožovité krytky.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33812" y="3212976"/>
            <a:ext cx="38164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Jejich ústní ústrojí je kousací, dlouhé zadní nohy skákavé.</a:t>
            </a:r>
          </a:p>
          <a:p>
            <a:r>
              <a:rPr lang="cs-CZ" sz="2800" dirty="0" smtClean="0"/>
              <a:t>Jsou masožravé.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04753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0988" y="3068960"/>
            <a:ext cx="4736821" cy="3607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620688"/>
            <a:ext cx="37064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Cvrček domácí</a:t>
            </a:r>
            <a:endParaRPr lang="cs-CZ" sz="4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556792"/>
            <a:ext cx="903649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nevítaným obyvatelem vytápěných budov po celém světě. Požírá uskladněné potraviny a v noci obtěžuje hlasitým cvrkáním. To vydávají pouze samečci třením křídel o sebe.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3573016"/>
            <a:ext cx="40324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Cvrček může infikovat potravu a tím přenášet choroby např. salmonelu, roztoče a bakterie.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077812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/>
          </a:bodyPr>
          <a:lstStyle/>
          <a:p>
            <a:r>
              <a:rPr lang="cs-CZ" sz="1400" dirty="0" smtClean="0"/>
              <a:t>DE:USER:FMICKAN</a:t>
            </a:r>
            <a:r>
              <a:rPr lang="cs-CZ" sz="1400" dirty="0"/>
              <a:t>. </a:t>
            </a:r>
            <a:r>
              <a:rPr lang="cs-CZ" sz="1400" dirty="0" err="1"/>
              <a:t>Soubor:Feldhase.jpg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13. 8. 2005, 18:58 [cit. 2012-04-20]. Dostupné z: http://cs.wikipedia.org/wiki/Soubor:Feldhase.jpg </a:t>
            </a:r>
          </a:p>
          <a:p>
            <a:r>
              <a:rPr lang="cs-CZ" sz="1400" dirty="0" err="1"/>
              <a:t>Soubor:Bysvale.jpg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9. 12. 2004, 11:52 [cit. 2012-04-20]. Dostupné z: http://cs.wikipedia.org/wiki/Soubor:Bysvale.jpg </a:t>
            </a:r>
          </a:p>
          <a:p>
            <a:r>
              <a:rPr lang="en-US" sz="1400" dirty="0"/>
              <a:t>CLAUS ABLEITER. </a:t>
            </a:r>
            <a:r>
              <a:rPr lang="en-US" sz="1400" dirty="0" err="1"/>
              <a:t>Soubor:Zwei</a:t>
            </a:r>
            <a:r>
              <a:rPr lang="en-US" sz="1400" dirty="0"/>
              <a:t> </a:t>
            </a:r>
            <a:r>
              <a:rPr lang="en-US" sz="1400" dirty="0" err="1"/>
              <a:t>Jungschwalben</a:t>
            </a:r>
            <a:r>
              <a:rPr lang="en-US" sz="1400" dirty="0"/>
              <a:t> </a:t>
            </a:r>
            <a:r>
              <a:rPr lang="en-US" sz="1400" dirty="0" err="1"/>
              <a:t>im</a:t>
            </a:r>
            <a:r>
              <a:rPr lang="en-US" sz="1400" dirty="0"/>
              <a:t> Nest.jpg. In: </a:t>
            </a:r>
            <a:r>
              <a:rPr lang="en-US" sz="1400" i="1" dirty="0"/>
              <a:t>Wikipedia</a:t>
            </a:r>
            <a:r>
              <a:rPr lang="en-US" sz="1400" dirty="0"/>
              <a:t>: </a:t>
            </a:r>
            <a:r>
              <a:rPr lang="en-US" sz="1400" i="1" dirty="0"/>
              <a:t>the free encyclopedia</a:t>
            </a:r>
            <a:r>
              <a:rPr lang="en-US" sz="1400" dirty="0"/>
              <a:t> [online]. San Francisco (CA): Wikimedia Foundation, 19. 8. 2007, 21:01 [cit. 2012-04-20]. </a:t>
            </a:r>
            <a:r>
              <a:rPr lang="en-US" sz="1400" dirty="0" err="1"/>
              <a:t>Dostupné</a:t>
            </a:r>
            <a:r>
              <a:rPr lang="en-US" sz="1400" dirty="0"/>
              <a:t> z: http://cs.wikipedia.org/wiki/Soubor:Zwei_Jungschwalben_im_Nest.jpg </a:t>
            </a:r>
          </a:p>
          <a:p>
            <a:r>
              <a:rPr lang="cs-CZ" sz="1400" dirty="0"/>
              <a:t>MALENE THYSSEN. </a:t>
            </a:r>
            <a:r>
              <a:rPr lang="cs-CZ" sz="1400" dirty="0" err="1"/>
              <a:t>Soubor:Landsvale.jpg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13. června 2004(2004-06-13), 9. 5. 2007, 09:22 [cit. 2012-04-20]. Dostupné z: http://cs.wikipedia.org/wiki/Soubor:Landsvale.jpg </a:t>
            </a:r>
          </a:p>
          <a:p>
            <a:r>
              <a:rPr lang="cs-CZ" sz="1400" dirty="0" smtClean="0"/>
              <a:t>LUKASZ LUKASIK. </a:t>
            </a:r>
            <a:r>
              <a:rPr lang="cs-CZ" sz="1400" dirty="0" err="1" smtClean="0"/>
              <a:t>Soubor:Phasianus</a:t>
            </a:r>
            <a:r>
              <a:rPr lang="cs-CZ" sz="1400" dirty="0" smtClean="0"/>
              <a:t> </a:t>
            </a:r>
            <a:r>
              <a:rPr lang="cs-CZ" sz="1400" dirty="0" err="1" smtClean="0"/>
              <a:t>colchicus</a:t>
            </a:r>
            <a:r>
              <a:rPr lang="cs-CZ" sz="1400" dirty="0" smtClean="0"/>
              <a:t> 2 tom (Lukasz </a:t>
            </a:r>
            <a:r>
              <a:rPr lang="cs-CZ" sz="1400" dirty="0" err="1" smtClean="0"/>
              <a:t>Lukasik</a:t>
            </a:r>
            <a:r>
              <a:rPr lang="cs-CZ" sz="1400" dirty="0" smtClean="0"/>
              <a:t>).</a:t>
            </a:r>
            <a:r>
              <a:rPr lang="cs-CZ" sz="1400" dirty="0" err="1" smtClean="0"/>
              <a:t>jpg</a:t>
            </a:r>
            <a:r>
              <a:rPr lang="cs-CZ" sz="1400" dirty="0" smtClean="0"/>
              <a:t>. In: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Francisco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12. 3. 2006, 15:55 [cit. 2012-04-20]. Dostupné z: http://cs.wikipedia.org/wiki/Soubor:Phasianus_colchicus_2_tom_(Lukasz_Lukasik).jpg </a:t>
            </a:r>
          </a:p>
          <a:p>
            <a:r>
              <a:rPr lang="cs-CZ" sz="1400" dirty="0" smtClean="0"/>
              <a:t>MAREK </a:t>
            </a:r>
            <a:r>
              <a:rPr lang="cs-CZ" sz="1400" dirty="0"/>
              <a:t>SZCZEPANEK. </a:t>
            </a:r>
            <a:r>
              <a:rPr lang="cs-CZ" sz="1400" dirty="0" err="1"/>
              <a:t>Soubor:Perdix</a:t>
            </a:r>
            <a:r>
              <a:rPr lang="cs-CZ" sz="1400" dirty="0"/>
              <a:t> </a:t>
            </a:r>
            <a:r>
              <a:rPr lang="cs-CZ" sz="1400" dirty="0" err="1"/>
              <a:t>perdix</a:t>
            </a:r>
            <a:r>
              <a:rPr lang="cs-CZ" sz="1400" dirty="0"/>
              <a:t> (Marek </a:t>
            </a:r>
            <a:r>
              <a:rPr lang="cs-CZ" sz="1400" dirty="0" err="1"/>
              <a:t>Szczepanek</a:t>
            </a:r>
            <a:r>
              <a:rPr lang="cs-CZ" sz="1400" dirty="0"/>
              <a:t>).</a:t>
            </a:r>
            <a:r>
              <a:rPr lang="cs-CZ" sz="1400" dirty="0" err="1"/>
              <a:t>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17. 3. 2005, 22:38 [cit. 2012-04-20]. Dostupné z: http://cs.wikipedia.org/wiki/Soubor:Perdix_perdix_(Marek_Szczepanek).jpg </a:t>
            </a:r>
          </a:p>
          <a:p>
            <a:r>
              <a:rPr lang="cs-CZ" sz="1400" dirty="0" err="1"/>
              <a:t>Soubor:Common</a:t>
            </a:r>
            <a:r>
              <a:rPr lang="cs-CZ" sz="1400" dirty="0"/>
              <a:t> </a:t>
            </a:r>
            <a:r>
              <a:rPr lang="cs-CZ" sz="1400" dirty="0" err="1"/>
              <a:t>wasp</a:t>
            </a:r>
            <a:r>
              <a:rPr lang="cs-CZ" sz="1400" dirty="0"/>
              <a:t>, </a:t>
            </a:r>
            <a:r>
              <a:rPr lang="cs-CZ" sz="1400" dirty="0" err="1"/>
              <a:t>Queen</a:t>
            </a:r>
            <a:r>
              <a:rPr lang="cs-CZ" sz="1400" dirty="0"/>
              <a:t> and nest.jpg.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19. 12. 2007, 00:33 [cit. 2012-04-21]. Dostupné z: http://cs.wikipedia.org/wiki/Soubor:Common_wasp,_Queen_and_nest.jpg </a:t>
            </a:r>
          </a:p>
          <a:p>
            <a:r>
              <a:rPr lang="cs-CZ" sz="1400" dirty="0" err="1"/>
              <a:t>Soubor:Apis</a:t>
            </a:r>
            <a:r>
              <a:rPr lang="cs-CZ" sz="1400" dirty="0"/>
              <a:t> </a:t>
            </a:r>
            <a:r>
              <a:rPr lang="cs-CZ" sz="1400" dirty="0" err="1"/>
              <a:t>mellifera</a:t>
            </a:r>
            <a:r>
              <a:rPr lang="cs-CZ" sz="1400" dirty="0"/>
              <a:t> bi.jpg.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5. 8. 2006, 19:40 [cit. 2012-04-21]. Dostupné z: http://cs.wikipedia.org/wiki/Soubor:Apis_mellifera_bi.jpg </a:t>
            </a:r>
          </a:p>
          <a:p>
            <a:r>
              <a:rPr lang="cs-CZ" sz="1400" dirty="0"/>
              <a:t>ANDRÉ KARWATH. </a:t>
            </a:r>
            <a:r>
              <a:rPr lang="cs-CZ" sz="1400" dirty="0" err="1"/>
              <a:t>Soubor:Aphididae</a:t>
            </a:r>
            <a:r>
              <a:rPr lang="cs-CZ" sz="1400" dirty="0"/>
              <a:t> (</a:t>
            </a:r>
            <a:r>
              <a:rPr lang="cs-CZ" sz="1400" dirty="0" err="1"/>
              <a:t>aka</a:t>
            </a:r>
            <a:r>
              <a:rPr lang="cs-CZ" sz="1400" dirty="0"/>
              <a:t>).</a:t>
            </a:r>
            <a:r>
              <a:rPr lang="cs-CZ" sz="1400" dirty="0" err="1"/>
              <a:t>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27. 6. 2005, 17:15 [cit. 2012-04-21]. Dostupné z: http://cs.wikipedia.org/wiki/Soubor:Aphididae_(aka).jpg 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61567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4388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sz="1400" dirty="0"/>
              <a:t>ANDRÉ KARWATH. </a:t>
            </a:r>
            <a:r>
              <a:rPr lang="cs-CZ" sz="1400" dirty="0" err="1"/>
              <a:t>Soubor:Pyrrhocoris</a:t>
            </a:r>
            <a:r>
              <a:rPr lang="cs-CZ" sz="1400" dirty="0"/>
              <a:t> </a:t>
            </a:r>
            <a:r>
              <a:rPr lang="cs-CZ" sz="1400" dirty="0" err="1"/>
              <a:t>apterus</a:t>
            </a:r>
            <a:r>
              <a:rPr lang="cs-CZ" sz="1400" dirty="0"/>
              <a:t> (</a:t>
            </a:r>
            <a:r>
              <a:rPr lang="cs-CZ" sz="1400" dirty="0" err="1"/>
              <a:t>aka</a:t>
            </a:r>
            <a:r>
              <a:rPr lang="cs-CZ" sz="1400" dirty="0"/>
              <a:t>).</a:t>
            </a:r>
            <a:r>
              <a:rPr lang="cs-CZ" sz="1400" dirty="0" err="1"/>
              <a:t>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29. 6. 2005, 18:46 [cit. 2012-04-21]. Dostupné z: http://cs.wikipedia.org/wiki/Soubor:Pyrrhocoris_apterus_(aka).jpg </a:t>
            </a:r>
          </a:p>
          <a:p>
            <a:r>
              <a:rPr lang="cs-CZ" sz="1400" dirty="0" err="1"/>
              <a:t>Soubor:Anax</a:t>
            </a:r>
            <a:r>
              <a:rPr lang="cs-CZ" sz="1400" dirty="0"/>
              <a:t> </a:t>
            </a:r>
            <a:r>
              <a:rPr lang="cs-CZ" sz="1400" dirty="0" err="1"/>
              <a:t>imperator</a:t>
            </a:r>
            <a:r>
              <a:rPr lang="cs-CZ" sz="1400" dirty="0"/>
              <a:t> female.jpg Z Wikipedie, otevřené encyklopedie.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3. 7. 2005, 22:28, 24. 6. 2006, 19:49 [cit. 2012-04-21]. Dostupné z: http://cs.wikipedia.org/wiki/Soubor:Anax_imperator_female.jpg </a:t>
            </a:r>
          </a:p>
          <a:p>
            <a:r>
              <a:rPr lang="cs-CZ" sz="1400" dirty="0"/>
              <a:t>PAULT. </a:t>
            </a:r>
            <a:r>
              <a:rPr lang="cs-CZ" sz="1400" dirty="0" err="1"/>
              <a:t>Soubor:Brachytron</a:t>
            </a:r>
            <a:r>
              <a:rPr lang="cs-CZ" sz="1400" dirty="0"/>
              <a:t> pratense.jpg.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27. 4. 2008, 15:34 [cit. 2012-04-21]. Dostupné z: http://cs.wikipedia.org/wiki/Soubor:Brachytron_pratense.jpg </a:t>
            </a:r>
          </a:p>
          <a:p>
            <a:r>
              <a:rPr lang="cs-CZ" sz="1400" dirty="0"/>
              <a:t>ARTMECHANIC. </a:t>
            </a:r>
            <a:r>
              <a:rPr lang="cs-CZ" sz="1400" dirty="0" err="1"/>
              <a:t>Soubor:Forficula</a:t>
            </a:r>
            <a:r>
              <a:rPr lang="cs-CZ" sz="1400" dirty="0"/>
              <a:t> auricularia.jpg.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14. 6. 2005, 21:03, 20. 6. 2006, 09:09 [cit. 2012-04-21]. Dostupné z: http://cs.wikipedia.org/wiki/Soubor:Forficula_auricularia.jpg </a:t>
            </a:r>
          </a:p>
          <a:p>
            <a:r>
              <a:rPr lang="cs-CZ" sz="1400" dirty="0"/>
              <a:t>ANDRZEJ BARABASZ. </a:t>
            </a:r>
            <a:r>
              <a:rPr lang="cs-CZ" sz="1400" dirty="0" err="1"/>
              <a:t>Soubor:Tettigonia</a:t>
            </a:r>
            <a:r>
              <a:rPr lang="cs-CZ" sz="1400" dirty="0"/>
              <a:t> </a:t>
            </a:r>
            <a:r>
              <a:rPr lang="cs-CZ" sz="1400" dirty="0" err="1"/>
              <a:t>viridissima</a:t>
            </a:r>
            <a:r>
              <a:rPr lang="cs-CZ" sz="1400" dirty="0"/>
              <a:t> AB.jpg.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23. 7. 2006, 17:06 [cit. 2012-04-21]. Dostupné z: http://cs.wikipedia.org/wiki/Soubor:Tettigonia_viridissima_AB.jpg </a:t>
            </a:r>
          </a:p>
          <a:p>
            <a:r>
              <a:rPr lang="cs-CZ" sz="1400" dirty="0"/>
              <a:t>LUIS FERNÁNDEZ GARCÍA L. FDEZ. Soubor:Acheta-domestica-1.jpg.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16. 10. 2005, 22:37 [cit. 2012-04-21]. Dostupné z: http://cs.wikipedia.org/wiki/Soubor:Acheta-domestica-1.jpg 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82438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515</TotalTime>
  <Words>1431</Words>
  <Application>Microsoft Office PowerPoint</Application>
  <PresentationFormat>Předvádění na obrazovce (4:3)</PresentationFormat>
  <Paragraphs>95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Human</vt:lpstr>
      <vt:lpstr>Snímek 1</vt:lpstr>
      <vt:lpstr>Anotace</vt:lpstr>
      <vt:lpstr>Snímek 3</vt:lpstr>
      <vt:lpstr>Živočichové v létě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Použité zdroje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Dum</cp:lastModifiedBy>
  <cp:revision>25</cp:revision>
  <dcterms:created xsi:type="dcterms:W3CDTF">2012-04-20T15:14:12Z</dcterms:created>
  <dcterms:modified xsi:type="dcterms:W3CDTF">2013-12-12T23:21:19Z</dcterms:modified>
</cp:coreProperties>
</file>