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8" r:id="rId3"/>
    <p:sldId id="259" r:id="rId4"/>
    <p:sldId id="261" r:id="rId5"/>
    <p:sldId id="278" r:id="rId6"/>
    <p:sldId id="276" r:id="rId7"/>
    <p:sldId id="277" r:id="rId8"/>
    <p:sldId id="272" r:id="rId9"/>
    <p:sldId id="270" r:id="rId10"/>
    <p:sldId id="271" r:id="rId11"/>
    <p:sldId id="280" r:id="rId12"/>
    <p:sldId id="273" r:id="rId13"/>
    <p:sldId id="274" r:id="rId14"/>
    <p:sldId id="275" r:id="rId15"/>
    <p:sldId id="264" r:id="rId16"/>
    <p:sldId id="266" r:id="rId17"/>
    <p:sldId id="267" r:id="rId18"/>
    <p:sldId id="265" r:id="rId19"/>
    <p:sldId id="269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2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2D50-6171-41F7-8F6D-7A60A963C69B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97671D1-99D9-495C-8753-93B0DD130F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2D50-6171-41F7-8F6D-7A60A963C69B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97671D1-99D9-495C-8753-93B0DD130F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2D50-6171-41F7-8F6D-7A60A963C69B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671D1-99D9-495C-8753-93B0DD130F9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2D50-6171-41F7-8F6D-7A60A963C69B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671D1-99D9-495C-8753-93B0DD130F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2D50-6171-41F7-8F6D-7A60A963C69B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97671D1-99D9-495C-8753-93B0DD130F9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2D50-6171-41F7-8F6D-7A60A963C69B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671D1-99D9-495C-8753-93B0DD130F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2D50-6171-41F7-8F6D-7A60A963C69B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671D1-99D9-495C-8753-93B0DD130F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2D50-6171-41F7-8F6D-7A60A963C69B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671D1-99D9-495C-8753-93B0DD130F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2D50-6171-41F7-8F6D-7A60A963C69B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671D1-99D9-495C-8753-93B0DD130F9D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2D50-6171-41F7-8F6D-7A60A963C69B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671D1-99D9-495C-8753-93B0DD130F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2D50-6171-41F7-8F6D-7A60A963C69B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671D1-99D9-495C-8753-93B0DD130F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D242D50-6171-41F7-8F6D-7A60A963C69B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97671D1-99D9-495C-8753-93B0DD130F9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4/48/Ustecky_kraj.sv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s.wikipedia.org/wiki/Soubor:Usti_skala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hyperlink" Target="http://cs.wikipedia.org/wiki/Soubor:%C3%9Ast%C3%AD_nad_Labem_-_M%C3%ADrov%C3%A9_n%C3%A1m%C4%9Bst%C3%AD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//upload.wikimedia.org/wikipedia/commons/b/be/Relief_Map_of_Czech_Republic.pn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cs.wikipedia.org/wiki/Soubor:Soutok_labe-ohre.jpg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1/18/Nechranice9.JPG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cs.wikipedia.org/wiki/Soubor:PoceradyElektrarna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hyperlink" Target="http://cs.wikipedia.org/wiki/Soubor:Hradec_211007.JP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cs.wikipedia.org/wiki/Soubor:Chmelnicem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hyperlink" Target="http://cs.wikipedia.org/wiki/Soubor:Zatec_CZ_Rimg0253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://cs.wikipedia.org/wiki/Soubor:Brama_Pravcicka.jpg" TargetMode="Externa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://cs.wikipedia.org/wiki/Soubor:Panska_skala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jpeg"/><Relationship Id="rId4" Type="http://schemas.openxmlformats.org/officeDocument/2006/relationships/hyperlink" Target="http://cs.wikipedia.org/wiki/Soubor:Pansk%C3%A1_sk%C3%A1la(3).jp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hyperlink" Target="http://cs.wikipedia.org/wiki/Soubor:RotundaRip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86547" y="3764121"/>
          <a:ext cx="5970905" cy="198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0702305"/>
              </p:ext>
            </p:extLst>
          </p:nvPr>
        </p:nvGraphicFramePr>
        <p:xfrm>
          <a:off x="611560" y="3284823"/>
          <a:ext cx="7920880" cy="294436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18977"/>
                <a:gridCol w="5501903"/>
              </a:tblGrid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Název školy</a:t>
                      </a:r>
                      <a:r>
                        <a:rPr lang="en-US" sz="2400" dirty="0">
                          <a:effectLst/>
                        </a:rPr>
                        <a:t>: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ZÁKLADNÍ ŠKOLA PODBOŘANY, HUSOVA 276, OKR LOUNY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Autor: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MGR. OLGA FILÍPKOVÁ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Název</a:t>
                      </a:r>
                      <a:r>
                        <a:rPr lang="en-US" sz="2400" dirty="0">
                          <a:effectLst/>
                        </a:rPr>
                        <a:t>: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VY_32_INOVACE_480_ÚSTECKÝ_KRAJ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16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Téma</a:t>
                      </a:r>
                      <a:r>
                        <a:rPr lang="en-US" sz="2400">
                          <a:effectLst/>
                        </a:rPr>
                        <a:t>: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Výklad – Ústecký kraj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55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Číslo projektu</a:t>
                      </a:r>
                      <a:r>
                        <a:rPr lang="en-US" sz="2400">
                          <a:effectLst/>
                        </a:rPr>
                        <a:t>:</a:t>
                      </a:r>
                      <a:endParaRPr lang="cs-CZ" sz="24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CZ.1.07/1.4.00/21. 2975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980728"/>
            <a:ext cx="6525724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 pole 2"/>
          <p:cNvSpPr txBox="1">
            <a:spLocks noChangeArrowheads="1"/>
          </p:cNvSpPr>
          <p:nvPr/>
        </p:nvSpPr>
        <p:spPr bwMode="auto">
          <a:xfrm>
            <a:off x="7385050" y="3467100"/>
            <a:ext cx="1508125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effectLst/>
                <a:latin typeface="Calibri"/>
                <a:ea typeface="Calibri"/>
                <a:cs typeface="Times New Roman"/>
              </a:rPr>
              <a:t>Zkopíruj si logo EU do své práce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577975" y="3284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577975" y="3776639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5165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Tato prezentace je slouží k prezentaci učiva v předmětu člověk a jeho svět pro žáky ve čtvrtém ročníku.</a:t>
            </a:r>
          </a:p>
          <a:p>
            <a:r>
              <a:rPr lang="cs-CZ" dirty="0" smtClean="0"/>
              <a:t>Žáci se seznámí s Ústeckým krajem a to s polohou, povrchem, vodstvem, hlavním městem kraje, průmyslem, zemědělstvím i s jeho zajímavostmi.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4315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124744"/>
            <a:ext cx="828092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Datum vytvoření:            </a:t>
            </a:r>
            <a:r>
              <a:rPr lang="cs-CZ" sz="2800" dirty="0" smtClean="0"/>
              <a:t>3.5. 2012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b="1" dirty="0" smtClean="0"/>
              <a:t>Klíčová slova:  </a:t>
            </a:r>
          </a:p>
          <a:p>
            <a:r>
              <a:rPr lang="cs-CZ" sz="2800" dirty="0" smtClean="0"/>
              <a:t>Ústecký kraj, sousední státy, těžba, průmysl, tepelná elektrárna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68799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908050"/>
            <a:ext cx="8686800" cy="838200"/>
          </a:xfrm>
        </p:spPr>
        <p:txBody>
          <a:bodyPr>
            <a:noAutofit/>
          </a:bodyPr>
          <a:lstStyle/>
          <a:p>
            <a:pPr algn="ctr"/>
            <a:r>
              <a:rPr lang="cs-CZ" sz="7200" dirty="0" smtClean="0"/>
              <a:t>Ústecký kraj</a:t>
            </a:r>
            <a:endParaRPr lang="cs-CZ" sz="7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2564904"/>
            <a:ext cx="748883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Wingdings" pitchFamily="2" charset="2"/>
              <a:buChar char="v"/>
            </a:pPr>
            <a:r>
              <a:rPr lang="cs-CZ" sz="4000" dirty="0"/>
              <a:t>p</a:t>
            </a:r>
            <a:r>
              <a:rPr lang="cs-CZ" sz="4000" dirty="0" smtClean="0"/>
              <a:t>oloha, sousední kraje</a:t>
            </a:r>
          </a:p>
          <a:p>
            <a:pPr marL="571500" indent="-571500">
              <a:buFont typeface="Wingdings" pitchFamily="2" charset="2"/>
              <a:buChar char="v"/>
            </a:pPr>
            <a:r>
              <a:rPr lang="cs-CZ" sz="4000" dirty="0" smtClean="0"/>
              <a:t>povrch</a:t>
            </a:r>
          </a:p>
          <a:p>
            <a:pPr marL="571500" indent="-571500">
              <a:buFont typeface="Wingdings" pitchFamily="2" charset="2"/>
              <a:buChar char="v"/>
            </a:pPr>
            <a:r>
              <a:rPr lang="cs-CZ" sz="4000" dirty="0"/>
              <a:t>v</a:t>
            </a:r>
            <a:r>
              <a:rPr lang="cs-CZ" sz="4000" dirty="0" smtClean="0"/>
              <a:t>odstvo</a:t>
            </a:r>
          </a:p>
          <a:p>
            <a:pPr marL="571500" indent="-571500">
              <a:buFont typeface="Wingdings" pitchFamily="2" charset="2"/>
              <a:buChar char="v"/>
            </a:pPr>
            <a:r>
              <a:rPr lang="cs-CZ" sz="4000" dirty="0"/>
              <a:t>t</a:t>
            </a:r>
            <a:r>
              <a:rPr lang="cs-CZ" sz="4000" dirty="0" smtClean="0"/>
              <a:t>ěžba, průmysl, zemědělství</a:t>
            </a:r>
          </a:p>
          <a:p>
            <a:pPr marL="571500" indent="-571500">
              <a:buFont typeface="Wingdings" pitchFamily="2" charset="2"/>
              <a:buChar char="v"/>
            </a:pPr>
            <a:r>
              <a:rPr lang="cs-CZ" sz="4000" dirty="0"/>
              <a:t>z</a:t>
            </a:r>
            <a:r>
              <a:rPr lang="cs-CZ" sz="4000" dirty="0" smtClean="0"/>
              <a:t>ajímavosti, památky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345773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Soubor:Ustecky kraj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847" y="2060848"/>
            <a:ext cx="7620000" cy="4362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34587" y="295865"/>
            <a:ext cx="81833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Poloha severočeského kraje</a:t>
            </a:r>
            <a:r>
              <a:rPr lang="cs-CZ" sz="2800" dirty="0"/>
              <a:t> </a:t>
            </a:r>
            <a:r>
              <a:rPr lang="cs-CZ" sz="2800" dirty="0" smtClean="0"/>
              <a:t>– </a:t>
            </a:r>
            <a:r>
              <a:rPr lang="cs-CZ" sz="3200" b="1" dirty="0" smtClean="0">
                <a:solidFill>
                  <a:srgbClr val="FF0000"/>
                </a:solidFill>
              </a:rPr>
              <a:t>Ústeckého kraje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220072" y="1599183"/>
            <a:ext cx="19832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Liberecký kraj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41763" y="5312014"/>
            <a:ext cx="23342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Středočeský kraj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-62829" y="2622103"/>
            <a:ext cx="22583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Karlovarský kraj</a:t>
            </a:r>
            <a:endParaRPr lang="cs-CZ" sz="2400" dirty="0"/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4139952" y="2060848"/>
            <a:ext cx="936104" cy="50405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1129583" y="3083768"/>
            <a:ext cx="468052" cy="40716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 flipV="1">
            <a:off x="2987824" y="3789041"/>
            <a:ext cx="921086" cy="152297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561007" y="1456956"/>
            <a:ext cx="20155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Ústecký kraj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2051720" y="1980176"/>
            <a:ext cx="396044" cy="87276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5590577" y="794827"/>
            <a:ext cx="31213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(sousední kraje)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51337" y="5312014"/>
            <a:ext cx="18742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Plzeňský kraj</a:t>
            </a:r>
            <a:endParaRPr lang="cs-CZ" sz="2400" dirty="0"/>
          </a:p>
        </p:txBody>
      </p:sp>
      <p:cxnSp>
        <p:nvCxnSpPr>
          <p:cNvPr id="18" name="Přímá spojnice se šipkou 17"/>
          <p:cNvCxnSpPr/>
          <p:nvPr/>
        </p:nvCxnSpPr>
        <p:spPr>
          <a:xfrm flipV="1">
            <a:off x="1523318" y="4242073"/>
            <a:ext cx="648072" cy="106994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1340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Ústí nad Labe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707809"/>
            <a:ext cx="4752528" cy="2891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563888" y="4176243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●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670742" y="3226801"/>
            <a:ext cx="22172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Ústí nad Labem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086157" y="3692592"/>
            <a:ext cx="477731" cy="43157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425857" y="260648"/>
            <a:ext cx="7247690" cy="12618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Krajské město  </a:t>
            </a:r>
            <a:r>
              <a:rPr lang="cs-CZ" sz="2800" dirty="0" smtClean="0"/>
              <a:t>– </a:t>
            </a:r>
            <a:r>
              <a:rPr lang="cs-CZ" sz="4800" b="1" dirty="0" smtClean="0">
                <a:solidFill>
                  <a:srgbClr val="FF0000"/>
                </a:solidFill>
              </a:rPr>
              <a:t>Ústí nad Labem</a:t>
            </a:r>
          </a:p>
          <a:p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3031" y="1088385"/>
            <a:ext cx="834087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Město je důležité říčním přístavem a železniční křižovatkou.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Je významné chemickým průmyslem (výroba mýdla, zubní pasty, jedlých tuků,…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29437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Mariánská skála a údolí Labe.">
            <a:hlinkClick r:id="rId2" tooltip="Mariánská skála a údolí Labe.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140968"/>
            <a:ext cx="4334443" cy="3259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upload.wikimedia.org/wikipedia/commons/thumb/1/1c/%C3%9Ast%C3%AD_nad_Labem_-_M%C3%ADrov%C3%A9_n%C3%A1m%C4%9Bst%C3%AD.jpg/220px-%C3%9Ast%C3%AD_nad_Labem_-_M%C3%ADrov%C3%A9_n%C3%A1m%C4%9Bst%C3%AD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04664"/>
            <a:ext cx="4178545" cy="3133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355977" y="6265042"/>
            <a:ext cx="46233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Mariánská skála a údolí Labe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45685" y="3717032"/>
            <a:ext cx="37048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Hlavní ústecké náměstí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9" y="836712"/>
            <a:ext cx="403244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Ústí nad Labem je 7. největší město České republiky.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35323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91856" y="188640"/>
            <a:ext cx="192264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Povrch</a:t>
            </a:r>
            <a:endParaRPr lang="cs-CZ" sz="4800" b="1" dirty="0">
              <a:solidFill>
                <a:srgbClr val="FF0000"/>
              </a:solidFill>
            </a:endParaRPr>
          </a:p>
        </p:txBody>
      </p:sp>
      <p:pic>
        <p:nvPicPr>
          <p:cNvPr id="1028" name="Picture 4" descr="Soubor:Relief Map of Czech Republic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657368"/>
            <a:ext cx="7620000" cy="4629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 rot="20292294">
            <a:off x="2601027" y="2511858"/>
            <a:ext cx="164820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České středohoří</a:t>
            </a:r>
            <a:endParaRPr lang="cs-CZ" sz="1600" dirty="0"/>
          </a:p>
        </p:txBody>
      </p:sp>
      <p:sp>
        <p:nvSpPr>
          <p:cNvPr id="4" name="TextovéPole 3"/>
          <p:cNvSpPr txBox="1"/>
          <p:nvPr/>
        </p:nvSpPr>
        <p:spPr>
          <a:xfrm rot="19885947">
            <a:off x="1496051" y="2639633"/>
            <a:ext cx="18758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 r u š n é  h o r 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36568" y="1157664"/>
            <a:ext cx="152900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Lužické hory</a:t>
            </a:r>
            <a:endParaRPr lang="cs-CZ" sz="2000" dirty="0"/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3488672" y="1457313"/>
            <a:ext cx="312400" cy="76066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ál 9"/>
          <p:cNvSpPr/>
          <p:nvPr/>
        </p:nvSpPr>
        <p:spPr>
          <a:xfrm>
            <a:off x="-2772816" y="2419510"/>
            <a:ext cx="2597085" cy="1223822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N</a:t>
            </a:r>
            <a:r>
              <a:rPr lang="cs-CZ" dirty="0" smtClean="0">
                <a:solidFill>
                  <a:schemeClr val="tx1"/>
                </a:solidFill>
              </a:rPr>
              <a:t>ejvyšší hora Krušných hor </a:t>
            </a:r>
            <a:r>
              <a:rPr lang="cs-CZ" b="1" dirty="0" smtClean="0">
                <a:solidFill>
                  <a:schemeClr val="tx1"/>
                </a:solidFill>
              </a:rPr>
              <a:t>Klínovec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9144000" y="2655611"/>
            <a:ext cx="2483768" cy="1316332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Nejvyšší hora Českého středohoří  </a:t>
            </a:r>
            <a:r>
              <a:rPr lang="cs-CZ" b="1" dirty="0" smtClean="0">
                <a:solidFill>
                  <a:schemeClr val="tx1"/>
                </a:solidFill>
              </a:rPr>
              <a:t>Milešovka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9644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1.85185E-6 L 0.32274 -0.26736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128" y="-133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722 0.07338 L -0.36007 -0.21412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642" y="-143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68795" y="205189"/>
            <a:ext cx="18725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Vodstvo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002509" y="6237312"/>
            <a:ext cx="38017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Řeky protékající krajem: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016" y="913075"/>
            <a:ext cx="7676348" cy="515117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91680" y="3488660"/>
            <a:ext cx="8066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O</a:t>
            </a:r>
            <a:r>
              <a:rPr lang="cs-CZ" sz="2400" b="1" dirty="0" smtClean="0"/>
              <a:t>hře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56662" y="1197912"/>
            <a:ext cx="8242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L</a:t>
            </a:r>
            <a:r>
              <a:rPr lang="cs-CZ" sz="2400" b="1" dirty="0" smtClean="0"/>
              <a:t>abe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35696" y="1772816"/>
            <a:ext cx="93782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Bílina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86867" y="2538482"/>
            <a:ext cx="12330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Ploučnice</a:t>
            </a:r>
            <a:endParaRPr lang="cs-CZ" sz="2000" b="1" dirty="0"/>
          </a:p>
        </p:txBody>
      </p:sp>
      <p:cxnSp>
        <p:nvCxnSpPr>
          <p:cNvPr id="9" name="Přímá spojnice se šipkou 8"/>
          <p:cNvCxnSpPr/>
          <p:nvPr/>
        </p:nvCxnSpPr>
        <p:spPr>
          <a:xfrm flipH="1" flipV="1">
            <a:off x="4136088" y="2420888"/>
            <a:ext cx="570102" cy="31764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3275856" y="1556792"/>
            <a:ext cx="92938" cy="7920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2498311" y="2172926"/>
            <a:ext cx="458351" cy="36555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stCxn id="4" idx="0"/>
          </p:cNvCxnSpPr>
          <p:nvPr/>
        </p:nvCxnSpPr>
        <p:spPr>
          <a:xfrm flipV="1">
            <a:off x="2094996" y="2938592"/>
            <a:ext cx="632490" cy="55006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7642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thumb/f/f7/Soutok_labe-ohre.jpg/310px-Soutok_labe-ohr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365" y="3664878"/>
            <a:ext cx="8450107" cy="2098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1196752"/>
            <a:ext cx="842493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Ve městě </a:t>
            </a:r>
            <a:r>
              <a:rPr lang="cs-CZ" sz="2800" b="1" dirty="0" smtClean="0">
                <a:solidFill>
                  <a:srgbClr val="FF0000"/>
                </a:solidFill>
              </a:rPr>
              <a:t>Litoměřice</a:t>
            </a:r>
            <a:r>
              <a:rPr lang="cs-CZ" sz="2800" dirty="0" smtClean="0"/>
              <a:t> se stéká </a:t>
            </a:r>
            <a:r>
              <a:rPr lang="cs-CZ" sz="2800" dirty="0" smtClean="0">
                <a:solidFill>
                  <a:srgbClr val="FF0000"/>
                </a:solidFill>
              </a:rPr>
              <a:t>Ohře</a:t>
            </a:r>
            <a:r>
              <a:rPr lang="cs-CZ" sz="2800" dirty="0" smtClean="0"/>
              <a:t> s </a:t>
            </a:r>
            <a:r>
              <a:rPr lang="cs-CZ" sz="2800" dirty="0" smtClean="0">
                <a:solidFill>
                  <a:srgbClr val="FF0000"/>
                </a:solidFill>
              </a:rPr>
              <a:t>Labem</a:t>
            </a:r>
            <a:r>
              <a:rPr lang="cs-CZ" sz="2800" dirty="0" smtClean="0"/>
              <a:t> a dále pokračuje řeka Labe městem </a:t>
            </a:r>
            <a:r>
              <a:rPr lang="cs-CZ" sz="2800" dirty="0" smtClean="0">
                <a:solidFill>
                  <a:srgbClr val="FF0000"/>
                </a:solidFill>
              </a:rPr>
              <a:t>Ústí nad </a:t>
            </a:r>
            <a:r>
              <a:rPr lang="cs-CZ" sz="2800" dirty="0">
                <a:solidFill>
                  <a:srgbClr val="FF0000"/>
                </a:solidFill>
              </a:rPr>
              <a:t>L</a:t>
            </a:r>
            <a:r>
              <a:rPr lang="cs-CZ" sz="2800" dirty="0" smtClean="0">
                <a:solidFill>
                  <a:srgbClr val="FF0000"/>
                </a:solidFill>
              </a:rPr>
              <a:t>abem </a:t>
            </a:r>
            <a:r>
              <a:rPr lang="cs-CZ" sz="2800" dirty="0" smtClean="0"/>
              <a:t>do Německa. Ústí do Severního moře.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19304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692696"/>
            <a:ext cx="8280920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Na řece Ohři byla vybudována </a:t>
            </a:r>
            <a:r>
              <a:rPr lang="cs-CZ" sz="2800" b="1" dirty="0">
                <a:solidFill>
                  <a:srgbClr val="FF0000"/>
                </a:solidFill>
              </a:rPr>
              <a:t>Nechranická přehrada </a:t>
            </a:r>
            <a:r>
              <a:rPr lang="cs-CZ" sz="2800" dirty="0"/>
              <a:t>jako zdroj vody pro </a:t>
            </a:r>
            <a:r>
              <a:rPr lang="cs-CZ" sz="2800" b="1" dirty="0"/>
              <a:t>Tušimickou elektrárnu</a:t>
            </a:r>
            <a:r>
              <a:rPr lang="cs-CZ" sz="2800" dirty="0"/>
              <a:t>. </a:t>
            </a:r>
          </a:p>
          <a:p>
            <a:r>
              <a:rPr lang="cs-CZ" sz="2800" dirty="0"/>
              <a:t>V současnosti slouží hlavně </a:t>
            </a:r>
            <a:r>
              <a:rPr lang="cs-CZ" sz="2800" dirty="0" smtClean="0"/>
              <a:t>k </a:t>
            </a:r>
            <a:r>
              <a:rPr lang="cs-CZ" sz="2800" dirty="0"/>
              <a:t>rekreaci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 </a:t>
            </a:r>
          </a:p>
          <a:p>
            <a:r>
              <a:rPr lang="cs-CZ" sz="2800" dirty="0" smtClean="0"/>
              <a:t>Svou </a:t>
            </a:r>
            <a:r>
              <a:rPr lang="cs-CZ" sz="2800" dirty="0"/>
              <a:t>rozlohou </a:t>
            </a:r>
            <a:r>
              <a:rPr lang="cs-CZ" sz="2800" dirty="0" smtClean="0"/>
              <a:t>je </a:t>
            </a:r>
            <a:r>
              <a:rPr lang="cs-CZ" sz="2800" dirty="0"/>
              <a:t>pátá největší v Čechách.</a:t>
            </a:r>
          </a:p>
        </p:txBody>
      </p:sp>
      <p:pic>
        <p:nvPicPr>
          <p:cNvPr id="1026" name="Picture 2" descr="Soubor:Nechranice9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212976"/>
            <a:ext cx="6408712" cy="3324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4569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7561" y="548680"/>
            <a:ext cx="62454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Těžba, průmysl, zemědělství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3" y="1556792"/>
            <a:ext cx="835292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Okolí Mostecka významné těžbou 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hnědého uhlí</a:t>
            </a:r>
            <a:r>
              <a:rPr lang="cs-CZ" sz="2800" dirty="0" smtClean="0"/>
              <a:t>.</a:t>
            </a:r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Elektrárny - 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Tušimice,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Počerady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cs-CZ" sz="2800" b="1" dirty="0" err="1" smtClean="0">
                <a:solidFill>
                  <a:schemeClr val="accent6">
                    <a:lumMod val="75000"/>
                  </a:schemeClr>
                </a:solidFill>
              </a:rPr>
              <a:t>Prunéřov</a:t>
            </a:r>
            <a:endParaRPr lang="cs-CZ" sz="28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Chemický průmysl – 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Litvínov, Lovosice, Ústí nad Labem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Pěstování chmele – 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okolí Žatce a Loun</a:t>
            </a:r>
          </a:p>
          <a:p>
            <a:pPr marL="457200" indent="-457200">
              <a:buFont typeface="Wingdings" pitchFamily="2" charset="2"/>
              <a:buChar char="§"/>
            </a:pPr>
            <a:endParaRPr lang="cs-CZ" sz="2800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V nížinách - pěstování obilnin, cukrovky, ovoce a zeleniny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2800" dirty="0" smtClean="0"/>
              <a:t>V pahorkatinách - pěstování řepky</a:t>
            </a:r>
            <a:endParaRPr lang="cs-CZ" sz="2800" dirty="0"/>
          </a:p>
          <a:p>
            <a:endParaRPr lang="cs-CZ" sz="2800" b="1" dirty="0" smtClean="0"/>
          </a:p>
        </p:txBody>
      </p:sp>
    </p:spTree>
    <p:extLst>
      <p:ext uri="{BB962C8B-B14F-4D97-AF65-F5344CB8AC3E}">
        <p14:creationId xmlns:p14="http://schemas.microsoft.com/office/powerpoint/2010/main" val="354492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thumb/7/7a/PoceradyElektrarna.jpg/220px-PoceradyElektrarna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026" y="662185"/>
            <a:ext cx="4104456" cy="3078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6026" y="3861048"/>
            <a:ext cx="3907942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Elektrárna </a:t>
            </a:r>
            <a:r>
              <a:rPr lang="cs-CZ" sz="3200" b="1" dirty="0" err="1" smtClean="0">
                <a:solidFill>
                  <a:srgbClr val="FF0000"/>
                </a:solidFill>
              </a:rPr>
              <a:t>Počerady</a:t>
            </a:r>
            <a:endParaRPr lang="cs-CZ" sz="3200" b="1" dirty="0" smtClean="0">
              <a:solidFill>
                <a:srgbClr val="FF0000"/>
              </a:solidFill>
            </a:endParaRPr>
          </a:p>
          <a:p>
            <a:r>
              <a:rPr lang="cs-CZ" sz="2800" dirty="0" smtClean="0"/>
              <a:t>(tepelná elektrárna </a:t>
            </a:r>
          </a:p>
          <a:p>
            <a:r>
              <a:rPr lang="cs-CZ" sz="2800" dirty="0"/>
              <a:t>m</a:t>
            </a:r>
            <a:r>
              <a:rPr lang="cs-CZ" sz="2800" smtClean="0"/>
              <a:t>ezi </a:t>
            </a:r>
            <a:r>
              <a:rPr lang="cs-CZ" sz="2800" dirty="0" smtClean="0"/>
              <a:t>městy Žatec a Most)</a:t>
            </a:r>
            <a:endParaRPr lang="cs-CZ" sz="2800" dirty="0"/>
          </a:p>
        </p:txBody>
      </p:sp>
      <p:pic>
        <p:nvPicPr>
          <p:cNvPr id="2052" name="Picture 4" descr="http://upload.wikimedia.org/wikipedia/commons/thumb/4/4b/Hradec_211007.JPG/330px-Hradec_211007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6475" y="3740529"/>
            <a:ext cx="4352476" cy="28620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199890" y="1939747"/>
            <a:ext cx="382906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Elektrárna Tušimice</a:t>
            </a:r>
          </a:p>
          <a:p>
            <a:r>
              <a:rPr lang="cs-CZ" sz="2800" dirty="0" smtClean="0"/>
              <a:t>(tepelná elektrárna u města Kadaň)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57741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thumb/0/0b/Chmelnicem.jpg/220px-Chmelnicem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836712"/>
            <a:ext cx="3672408" cy="2754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upload.wikimedia.org/wikipedia/commons/thumb/4/46/Zatec_CZ_Rimg0253.jpg/220px-Zatec_CZ_Rimg0253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140968"/>
            <a:ext cx="3662696" cy="2747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394279" y="1196752"/>
            <a:ext cx="46804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Chmelnice vedle pole s obilím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24106" y="6093296"/>
            <a:ext cx="52373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Nejmenší chmelnice světa v Žatci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55952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Pravčická brána">
            <a:hlinkClick r:id="rId2" tooltip="Pravčická brána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356992"/>
            <a:ext cx="5109031" cy="3331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476672"/>
            <a:ext cx="8712969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Pravčická</a:t>
            </a:r>
            <a:r>
              <a:rPr lang="cs-CZ" sz="2800" b="1" dirty="0" smtClean="0">
                <a:solidFill>
                  <a:srgbClr val="FF0000"/>
                </a:solidFill>
              </a:rPr>
              <a:t> brána</a:t>
            </a:r>
          </a:p>
          <a:p>
            <a:r>
              <a:rPr lang="cs-CZ" sz="2800" dirty="0" smtClean="0"/>
              <a:t>Národní přírodní národní památka nedaleko obce Hřensko v okrese Děčín. Je to přírodní skalní oblouk vzniklý z pískovce. </a:t>
            </a:r>
          </a:p>
          <a:p>
            <a:r>
              <a:rPr lang="cs-CZ" sz="2400" dirty="0" smtClean="0"/>
              <a:t>Dříve bylo možno po oblouku volně chodit, v současné době je to přísně zakázané v důsledku vznikajících  erozí.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90328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Panská skála">
            <a:hlinkClick r:id="rId2" tooltip="Panská skála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501008"/>
            <a:ext cx="4117476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http://upload.wikimedia.org/wikipedia/commons/thumb/3/38/Pansk%C3%A1_sk%C3%A1la%283%29.jpg/220px-Pansk%C3%A1_sk%C3%A1la%283%29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373027"/>
            <a:ext cx="3936435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404664"/>
            <a:ext cx="850996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Panská skála </a:t>
            </a:r>
            <a:r>
              <a:rPr lang="cs-CZ" sz="2800" dirty="0" smtClean="0"/>
              <a:t>– národní přírodní památka, na které se nacházejí kamenné varhany. Vznikly sloupcovitou odlučností čediče při tuhnutí magmatu.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86651" y="5517232"/>
            <a:ext cx="43335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Natáčel se zde film Pyšná princezna.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20151" y="2373027"/>
            <a:ext cx="386827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Nachází se v oblasti města Kamenický Šenov.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496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upload.wikimedia.org/wikipedia/commons/thumb/d/dc/RotundaRip.jpg/220px-RotundaRip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480" y="2177612"/>
            <a:ext cx="2895352" cy="3987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548680"/>
            <a:ext cx="67864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Románská rotunda svatého Jiří </a:t>
            </a:r>
            <a:r>
              <a:rPr lang="cs-CZ" sz="2800" dirty="0" smtClean="0"/>
              <a:t>na hoře </a:t>
            </a:r>
            <a:r>
              <a:rPr lang="cs-CZ" sz="2800" b="1" dirty="0" smtClean="0">
                <a:solidFill>
                  <a:srgbClr val="FF0000"/>
                </a:solidFill>
              </a:rPr>
              <a:t>Říp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5124" name="Picture 4" descr="Říp (Česko)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786983"/>
            <a:ext cx="3432708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106554" y="3988592"/>
            <a:ext cx="6094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Říp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09899" y="1870665"/>
            <a:ext cx="19160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Panská skála</a:t>
            </a:r>
            <a:endParaRPr lang="cs-CZ" sz="2400" dirty="0"/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4716016" y="3437462"/>
            <a:ext cx="1409920" cy="62447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5292080" y="2348880"/>
            <a:ext cx="913933" cy="826539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6125936" y="3175419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●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25936" y="3068130"/>
            <a:ext cx="4842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●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206013" y="2883464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●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882483" y="1887215"/>
            <a:ext cx="22615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Pravčická</a:t>
            </a:r>
            <a:r>
              <a:rPr lang="cs-CZ" sz="2400" dirty="0" smtClean="0"/>
              <a:t> brána</a:t>
            </a:r>
            <a:endParaRPr lang="cs-CZ" sz="2400" dirty="0"/>
          </a:p>
        </p:txBody>
      </p:sp>
      <p:cxnSp>
        <p:nvCxnSpPr>
          <p:cNvPr id="20" name="Přímá spojnice se šipkou 19"/>
          <p:cNvCxnSpPr/>
          <p:nvPr/>
        </p:nvCxnSpPr>
        <p:spPr>
          <a:xfrm flipH="1">
            <a:off x="6530142" y="2332330"/>
            <a:ext cx="634146" cy="55113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3228766" y="5018349"/>
            <a:ext cx="580773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Podle legendy se pokládá hora Říp a její okolí za  místo, kde se usadili první Slované vedené praotcem Čechem.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92053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1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Použité zdroje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>
            <a:normAutofit/>
          </a:bodyPr>
          <a:lstStyle/>
          <a:p>
            <a:r>
              <a:rPr lang="cs-CZ" sz="1400" dirty="0" err="1"/>
              <a:t>Soubor:Ustecky</a:t>
            </a:r>
            <a:r>
              <a:rPr lang="cs-CZ" sz="1400" dirty="0"/>
              <a:t> </a:t>
            </a:r>
            <a:r>
              <a:rPr lang="cs-CZ" sz="1400" dirty="0" err="1"/>
              <a:t>kraj.svg</a:t>
            </a:r>
            <a:r>
              <a:rPr lang="cs-CZ" sz="1400" dirty="0"/>
              <a:t>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2. 7. 2006, 02:36, 16. 8. 2009, 17:49 [cit. 2012-05-02]. Dostupné z: http://cs.wikipedia.org/wiki/Soubor:Ustecky_kraj.svg </a:t>
            </a:r>
          </a:p>
          <a:p>
            <a:r>
              <a:rPr lang="cs-CZ" sz="1400" dirty="0" err="1"/>
              <a:t>Soubor:Usti</a:t>
            </a:r>
            <a:r>
              <a:rPr lang="cs-CZ" sz="1400" dirty="0"/>
              <a:t> skala.jpg.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3. 7. 2006, 10:05, 20. 2. 2008, 20:15 [cit. 2012-05-02]. Dostupné z: http://cs.wikipedia.org/wiki/Soubor:Usti_skala.jpg </a:t>
            </a:r>
          </a:p>
          <a:p>
            <a:r>
              <a:rPr lang="cs-CZ" sz="1400" dirty="0"/>
              <a:t>MATĚJ PÁRAL. </a:t>
            </a:r>
            <a:r>
              <a:rPr lang="cs-CZ" sz="1400" dirty="0" err="1"/>
              <a:t>Soubor:Ústí</a:t>
            </a:r>
            <a:r>
              <a:rPr lang="cs-CZ" sz="1400" dirty="0"/>
              <a:t> nad Labem - Mírové náměstí.jpg.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3. 2. 2010, 12:13 [cit. 2012-05-03]. Dostupné z: http://cs.wikipedia.org/wiki/Soubor:%C3%9Ast%C3%AD_nad_Labem_-_M%C3%ADrov%C3%A9_n%C3%A1m%C4%9Bst%C3%AD.jpg </a:t>
            </a:r>
          </a:p>
          <a:p>
            <a:r>
              <a:rPr lang="cs-CZ" sz="1400" dirty="0"/>
              <a:t>JERZY STRZELECKI. </a:t>
            </a:r>
            <a:r>
              <a:rPr lang="cs-CZ" sz="1400" dirty="0" err="1"/>
              <a:t>Soubor:Brama</a:t>
            </a:r>
            <a:r>
              <a:rPr lang="cs-CZ" sz="1400" dirty="0"/>
              <a:t> Pravcicka.jpg.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5. 11. 2007, 20:46 [cit. 2012-05-03]. Dostupné z: http://cs.wikipedia.org/wiki/Soubor:Brama_Pravcicka.jpg </a:t>
            </a:r>
          </a:p>
          <a:p>
            <a:r>
              <a:rPr lang="cs-CZ" sz="1400" dirty="0"/>
              <a:t>MIREK256. </a:t>
            </a:r>
            <a:r>
              <a:rPr lang="cs-CZ" sz="1400" dirty="0" err="1"/>
              <a:t>Soubor:Panska</a:t>
            </a:r>
            <a:r>
              <a:rPr lang="cs-CZ" sz="1400" dirty="0"/>
              <a:t> skala.jpg.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8. 10. 2005, 14:07 [cit. 2012-05-03]. Dostupné z: http://cs.wikipedia.org/wiki/Soubor:Panska_skala.jpg </a:t>
            </a:r>
          </a:p>
          <a:p>
            <a:r>
              <a:rPr lang="cs-CZ" sz="1400" dirty="0"/>
              <a:t>CHMEE2. </a:t>
            </a:r>
            <a:r>
              <a:rPr lang="cs-CZ" sz="1400" dirty="0" err="1"/>
              <a:t>Soubor:Panská</a:t>
            </a:r>
            <a:r>
              <a:rPr lang="cs-CZ" sz="1400" dirty="0"/>
              <a:t> skála(3).jpg Z Wikipedie, otevřené encyklopedie.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19. 5. 2007, 13:17 [cit. 2012-05-03]. Dostupné z: http://cs.wikipedia.org/wiki/Soubor:Pansk%C3%A1_sk%C3%A1la(3).jpg </a:t>
            </a:r>
          </a:p>
          <a:p>
            <a:r>
              <a:rPr lang="cs-CZ" sz="1400" dirty="0"/>
              <a:t>MATT BORAK. </a:t>
            </a:r>
            <a:r>
              <a:rPr lang="cs-CZ" sz="1400" dirty="0" err="1"/>
              <a:t>Soubor:RotundaRip.jpg</a:t>
            </a:r>
            <a:r>
              <a:rPr lang="cs-CZ" sz="1400" dirty="0"/>
              <a:t>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15. 6. 2010, 12:27 [cit. 2012-05-03]. Dostupné z: http://cs.wikipedia.org/wiki/Soubor:RotundaRip.jpg 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068374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548680"/>
            <a:ext cx="8686800" cy="6048970"/>
          </a:xfrm>
        </p:spPr>
        <p:txBody>
          <a:bodyPr>
            <a:normAutofit/>
          </a:bodyPr>
          <a:lstStyle/>
          <a:p>
            <a:r>
              <a:rPr lang="cs-CZ" sz="1400" dirty="0" smtClean="0"/>
              <a:t>MIRACETI</a:t>
            </a:r>
            <a:r>
              <a:rPr lang="cs-CZ" sz="1400" dirty="0"/>
              <a:t>. </a:t>
            </a:r>
            <a:r>
              <a:rPr lang="cs-CZ" sz="1400" dirty="0" err="1"/>
              <a:t>Soubor:Soutok</a:t>
            </a:r>
            <a:r>
              <a:rPr lang="cs-CZ" sz="1400" dirty="0"/>
              <a:t> labe-ohre.jpg.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3. 8. 2007, 14:14 [cit. 2012-05-04]. Dostupné z: http://cs.wikipedia.org/wiki/Soubor:Soutok_labe-ohre.jpg </a:t>
            </a:r>
          </a:p>
          <a:p>
            <a:r>
              <a:rPr lang="cs-CZ" sz="1400" dirty="0"/>
              <a:t>HORST74. </a:t>
            </a:r>
            <a:r>
              <a:rPr lang="cs-CZ" sz="1400" dirty="0" err="1"/>
              <a:t>Soubor:Hradec</a:t>
            </a:r>
            <a:r>
              <a:rPr lang="cs-CZ" sz="1400" dirty="0"/>
              <a:t> 211007.JPG.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22. 10. 2007, 16:24 [cit. 2012-05-04]. Dostupné z: http://cs.wikipedia.org/wiki/Soubor:Hradec_211007.JPG </a:t>
            </a:r>
          </a:p>
          <a:p>
            <a:r>
              <a:rPr lang="cs-CZ" sz="1400" dirty="0"/>
              <a:t>MARTIN VAVŘÍK. </a:t>
            </a:r>
            <a:r>
              <a:rPr lang="cs-CZ" sz="1400" dirty="0" err="1"/>
              <a:t>Soubor:PoceradyElektrarna.jpg</a:t>
            </a:r>
            <a:r>
              <a:rPr lang="cs-CZ" sz="1400" dirty="0"/>
              <a:t>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28. 4. 2009, 19:44 [cit. 2012-05-04]. Dostupné z: http://cs.wikipedia.org/wiki/Soubor:PoceradyElektrarna.jpg </a:t>
            </a:r>
          </a:p>
          <a:p>
            <a:r>
              <a:rPr lang="cs-CZ" sz="1400" dirty="0"/>
              <a:t>MIRACETI. </a:t>
            </a:r>
            <a:r>
              <a:rPr lang="cs-CZ" sz="1400" dirty="0" err="1"/>
              <a:t>Soubor:Chmelnicem.jpg</a:t>
            </a:r>
            <a:r>
              <a:rPr lang="cs-CZ" sz="1400" dirty="0"/>
              <a:t>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19. 9. 2006, 06:40 [cit. 2012-05-06]. Dostupné z: http://cs.wikipedia.org/wiki/Soubor:Chmelnicem.jpg </a:t>
            </a:r>
          </a:p>
          <a:p>
            <a:r>
              <a:rPr lang="cs-CZ" sz="1500" dirty="0"/>
              <a:t>AHZ FROM DE.WIKIPEDIA.ORG. </a:t>
            </a:r>
            <a:r>
              <a:rPr lang="cs-CZ" sz="1500" dirty="0" err="1"/>
              <a:t>Soubor:Zatec</a:t>
            </a:r>
            <a:r>
              <a:rPr lang="cs-CZ" sz="1500" dirty="0"/>
              <a:t> CZ Rimg0253.jpg Z Wikipedie, otevřené encyklopedie. In: </a:t>
            </a:r>
            <a:r>
              <a:rPr lang="cs-CZ" sz="1500" i="1" dirty="0" err="1"/>
              <a:t>Wikipedia</a:t>
            </a:r>
            <a:r>
              <a:rPr lang="cs-CZ" sz="1500" dirty="0"/>
              <a:t>: </a:t>
            </a:r>
            <a:r>
              <a:rPr lang="cs-CZ" sz="1500" i="1" dirty="0" err="1"/>
              <a:t>the</a:t>
            </a:r>
            <a:r>
              <a:rPr lang="cs-CZ" sz="1500" i="1" dirty="0"/>
              <a:t> free </a:t>
            </a:r>
            <a:r>
              <a:rPr lang="cs-CZ" sz="1500" i="1" dirty="0" err="1"/>
              <a:t>encyclopedia</a:t>
            </a:r>
            <a:r>
              <a:rPr lang="cs-CZ" sz="1500" dirty="0"/>
              <a:t> [online]. San Francisco (CA): </a:t>
            </a:r>
            <a:r>
              <a:rPr lang="cs-CZ" sz="1500" dirty="0" err="1"/>
              <a:t>Wikimedia</a:t>
            </a:r>
            <a:r>
              <a:rPr lang="cs-CZ" sz="1500" dirty="0"/>
              <a:t> </a:t>
            </a:r>
            <a:r>
              <a:rPr lang="cs-CZ" sz="1500" dirty="0" err="1"/>
              <a:t>Foundation</a:t>
            </a:r>
            <a:r>
              <a:rPr lang="cs-CZ" sz="1500" dirty="0"/>
              <a:t>, 24. 6. 2008, 21:54 [cit. 2012-05-06]. Dostupné z: http://cs.wikipedia.org/wiki/Soubor:Zatec_CZ_Rimg0253.jpg </a:t>
            </a:r>
          </a:p>
          <a:p>
            <a:r>
              <a:rPr lang="az-Cyrl-AZ" sz="1600" dirty="0"/>
              <a:t>ВИКТОР_В. </a:t>
            </a:r>
            <a:r>
              <a:rPr lang="cs-CZ" sz="1600" dirty="0" err="1"/>
              <a:t>Soubor:Relief</a:t>
            </a:r>
            <a:r>
              <a:rPr lang="cs-CZ" sz="1600" dirty="0"/>
              <a:t> Map </a:t>
            </a:r>
            <a:r>
              <a:rPr lang="cs-CZ" sz="1600" dirty="0" err="1"/>
              <a:t>of</a:t>
            </a:r>
            <a:r>
              <a:rPr lang="cs-CZ" sz="1600" dirty="0"/>
              <a:t> Czech Republic.png. In: </a:t>
            </a:r>
            <a:r>
              <a:rPr lang="cs-CZ" sz="1600" i="1" dirty="0" err="1"/>
              <a:t>Wikipedia</a:t>
            </a:r>
            <a:r>
              <a:rPr lang="cs-CZ" sz="1600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28. 8. 2010, 11:53 [cit. 2012-05-20]. Dostupné z: http://cs.wikipedia.org/wiki/Soubor:Relief_Map_of_Czech_Republic.png </a:t>
            </a:r>
          </a:p>
          <a:p>
            <a:r>
              <a:rPr lang="cs-CZ" sz="1600" dirty="0"/>
              <a:t>HORST74. Soubor:Nechranice9.JPG. In: </a:t>
            </a:r>
            <a:r>
              <a:rPr lang="cs-CZ" sz="1600" i="1" dirty="0" err="1"/>
              <a:t>Wikipedia</a:t>
            </a:r>
            <a:r>
              <a:rPr lang="cs-CZ" sz="1600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20. 8. 2007, 18:07 [cit. 2012-05-20]. Dostupné z: http://cs.wikipedia.org/wiki/Soubor:Nechranice9.JPG </a:t>
            </a:r>
          </a:p>
          <a:p>
            <a:endParaRPr lang="cs-CZ" sz="1500" dirty="0"/>
          </a:p>
        </p:txBody>
      </p:sp>
    </p:spTree>
    <p:extLst>
      <p:ext uri="{BB962C8B-B14F-4D97-AF65-F5344CB8AC3E}">
        <p14:creationId xmlns:p14="http://schemas.microsoft.com/office/powerpoint/2010/main" val="2628910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342</TotalTime>
  <Words>1101</Words>
  <Application>Microsoft Office PowerPoint</Application>
  <PresentationFormat>Předvádění na obrazovce (4:3)</PresentationFormat>
  <Paragraphs>106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Cesta</vt:lpstr>
      <vt:lpstr>Prezentace aplikace PowerPoint</vt:lpstr>
      <vt:lpstr>aNOTACE</vt:lpstr>
      <vt:lpstr>Prezentace aplikace PowerPoint</vt:lpstr>
      <vt:lpstr>Ústecký kraj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DOMOV</dc:creator>
  <cp:lastModifiedBy>DOMOV</cp:lastModifiedBy>
  <cp:revision>37</cp:revision>
  <dcterms:created xsi:type="dcterms:W3CDTF">2012-05-02T15:33:28Z</dcterms:created>
  <dcterms:modified xsi:type="dcterms:W3CDTF">2012-06-14T14:19:52Z</dcterms:modified>
</cp:coreProperties>
</file>