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57" r:id="rId2"/>
    <p:sldId id="269" r:id="rId3"/>
    <p:sldId id="270" r:id="rId4"/>
    <p:sldId id="258" r:id="rId5"/>
    <p:sldId id="259" r:id="rId6"/>
    <p:sldId id="267" r:id="rId7"/>
    <p:sldId id="263" r:id="rId8"/>
    <p:sldId id="264" r:id="rId9"/>
    <p:sldId id="266" r:id="rId10"/>
    <p:sldId id="261" r:id="rId11"/>
    <p:sldId id="262" r:id="rId12"/>
    <p:sldId id="268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E739B5"/>
    <a:srgbClr val="99FFCC"/>
    <a:srgbClr val="99FF99"/>
    <a:srgbClr val="FF99FF"/>
    <a:srgbClr val="45DB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4347D81B-5900-48E9-A036-59146B221976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A82B8E54-E6A2-4060-90C9-9E8A1FF8F43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747389"/>
              </p:ext>
            </p:extLst>
          </p:nvPr>
        </p:nvGraphicFramePr>
        <p:xfrm>
          <a:off x="1043609" y="3284823"/>
          <a:ext cx="6522734" cy="2804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Název školy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ZÁKLADNÍ ŠKOLA PODBOŘANY, HUSOVA 276, OKR LOUNY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Autor: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MGR. OLGA FILÍPKOVÁ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Název</a:t>
                      </a:r>
                      <a:r>
                        <a:rPr lang="en-US" sz="2000" dirty="0">
                          <a:effectLst/>
                        </a:rPr>
                        <a:t>: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VY_32_INOVACE_450_ZLOMKY 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Téma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Výpočet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části zlomku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5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Číslo projektu</a:t>
                      </a:r>
                      <a:r>
                        <a:rPr lang="en-US" sz="2000">
                          <a:effectLst/>
                        </a:rPr>
                        <a:t>:</a:t>
                      </a:r>
                      <a:endParaRPr lang="cs-CZ" sz="20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CZ.1.07/1.4.00/21. 2975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6200485" cy="12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61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44616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Tato prezentace je určena k výkladu učiva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v předmětu matematika pro žáky ve čtvrté třídě.</a:t>
            </a:r>
          </a:p>
          <a:p>
            <a:pPr marL="109728" indent="0">
              <a:buNone/>
            </a:pPr>
            <a:r>
              <a:rPr lang="cs-CZ" dirty="0" smtClean="0"/>
              <a:t>5. list: na obrázku dortu si ukáží dělení na poloviny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 a čtvrtiny.</a:t>
            </a:r>
          </a:p>
          <a:p>
            <a:pPr marL="109728" indent="0">
              <a:buNone/>
            </a:pPr>
            <a:r>
              <a:rPr lang="cs-CZ" dirty="0" smtClean="0"/>
              <a:t>6. list: pojmenovávají zlomkem jednu část čtverce. </a:t>
            </a:r>
          </a:p>
          <a:p>
            <a:pPr marL="109728" indent="0">
              <a:buNone/>
            </a:pPr>
            <a:r>
              <a:rPr lang="cs-CZ" dirty="0" smtClean="0"/>
              <a:t>7. list: počítají jednu polovinu z 16.</a:t>
            </a:r>
          </a:p>
          <a:p>
            <a:pPr marL="109728" indent="0">
              <a:buNone/>
            </a:pPr>
            <a:r>
              <a:rPr lang="cs-CZ" dirty="0" smtClean="0"/>
              <a:t>8. list: počítají jednu třetinu z 21.</a:t>
            </a:r>
          </a:p>
          <a:p>
            <a:pPr marL="109728" indent="0">
              <a:buNone/>
            </a:pPr>
            <a:r>
              <a:rPr lang="cs-CZ" dirty="0"/>
              <a:t>9</a:t>
            </a:r>
            <a:r>
              <a:rPr lang="cs-CZ" dirty="0" smtClean="0"/>
              <a:t>. list: počítají dvě třetiny z 21.</a:t>
            </a:r>
          </a:p>
          <a:p>
            <a:pPr marL="109728" indent="0">
              <a:buNone/>
            </a:pPr>
            <a:r>
              <a:rPr lang="cs-CZ" dirty="0" smtClean="0"/>
              <a:t>10. list: počítají slovní úlohu -  tři čtvrtiny z 8.</a:t>
            </a:r>
          </a:p>
          <a:p>
            <a:pPr marL="109728" indent="0">
              <a:buNone/>
            </a:pPr>
            <a:r>
              <a:rPr lang="cs-CZ" dirty="0" smtClean="0"/>
              <a:t>11. list: počítají slovní úlohu – jedna třetina z 270 a dvě </a:t>
            </a:r>
          </a:p>
          <a:p>
            <a:pPr marL="109728" indent="0">
              <a:buNone/>
            </a:pPr>
            <a:r>
              <a:rPr lang="cs-CZ" dirty="0" smtClean="0"/>
              <a:t>     třetiny z 270.</a:t>
            </a:r>
          </a:p>
          <a:p>
            <a:pPr marL="109728" indent="0">
              <a:buNone/>
            </a:pPr>
            <a:r>
              <a:rPr lang="cs-CZ" dirty="0" smtClean="0"/>
              <a:t>12. list: samostatně vypočítávají části určitého zlomku.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39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24744"/>
            <a:ext cx="79208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Datum vytvoření:             </a:t>
            </a:r>
            <a:r>
              <a:rPr lang="cs-CZ" sz="2800" dirty="0" smtClean="0"/>
              <a:t>23. 5. 2012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b="1" dirty="0" smtClean="0"/>
              <a:t>Klíčová slova:    </a:t>
            </a:r>
            <a:r>
              <a:rPr lang="cs-CZ" sz="2800" dirty="0" smtClean="0"/>
              <a:t>zlomky, části zlomků - jedna polovina, jedna třetina, dvě třetiny,…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6455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584176"/>
          </a:xfrm>
        </p:spPr>
        <p:txBody>
          <a:bodyPr/>
          <a:lstStyle/>
          <a:p>
            <a:pPr algn="ctr"/>
            <a:r>
              <a:rPr lang="cs-CZ" sz="8800" dirty="0" smtClean="0">
                <a:solidFill>
                  <a:srgbClr val="7030A0"/>
                </a:solidFill>
              </a:rPr>
              <a:t>Zlomky</a:t>
            </a:r>
            <a:endParaRPr lang="cs-CZ" sz="8800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4800" dirty="0" smtClean="0"/>
              <a:t>     Výpočet části zlomku.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74658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0"/>
            <a:ext cx="2279791" cy="584775"/>
          </a:xfrm>
          <a:prstGeom prst="rect">
            <a:avLst/>
          </a:prstGeom>
          <a:solidFill>
            <a:srgbClr val="66FFCC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Opakování:</a:t>
            </a:r>
            <a:endParaRPr lang="cs-CZ" sz="3200" dirty="0"/>
          </a:p>
        </p:txBody>
      </p:sp>
      <p:sp>
        <p:nvSpPr>
          <p:cNvPr id="4" name="Ovál 3"/>
          <p:cNvSpPr/>
          <p:nvPr/>
        </p:nvSpPr>
        <p:spPr>
          <a:xfrm>
            <a:off x="274008" y="1772816"/>
            <a:ext cx="2592288" cy="2448272"/>
          </a:xfrm>
          <a:prstGeom prst="ellipse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 celý dort</a:t>
            </a:r>
            <a:endParaRPr lang="cs-CZ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6372200" y="1628800"/>
            <a:ext cx="2592288" cy="2448272"/>
          </a:xfrm>
          <a:prstGeom prst="ellipse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endParaRPr lang="cs-CZ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3242433" y="1725875"/>
            <a:ext cx="2592288" cy="2448272"/>
          </a:xfrm>
          <a:prstGeom prst="ellipse">
            <a:avLst/>
          </a:prstGeom>
          <a:solidFill>
            <a:srgbClr val="FFFF00"/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</a:p>
          <a:p>
            <a:pPr algn="ctr"/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</a:p>
          <a:p>
            <a:pPr algn="ctr"/>
            <a:endParaRPr lang="cs-CZ" sz="3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cs-CZ" sz="32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</a:p>
          <a:p>
            <a:pPr algn="ctr"/>
            <a:r>
              <a:rPr lang="cs-CZ" sz="3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58173" y="908720"/>
            <a:ext cx="55108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Dort je rozdělený na díly. </a:t>
            </a:r>
            <a:endParaRPr lang="cs-CZ" sz="3600" dirty="0"/>
          </a:p>
        </p:txBody>
      </p:sp>
      <p:cxnSp>
        <p:nvCxnSpPr>
          <p:cNvPr id="9" name="Přímá spojnice 8"/>
          <p:cNvCxnSpPr>
            <a:stCxn id="6" idx="2"/>
            <a:endCxn id="6" idx="6"/>
          </p:cNvCxnSpPr>
          <p:nvPr/>
        </p:nvCxnSpPr>
        <p:spPr>
          <a:xfrm>
            <a:off x="3242433" y="2950011"/>
            <a:ext cx="2592288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884368" y="1898829"/>
            <a:ext cx="3850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</a:p>
          <a:p>
            <a:r>
              <a:rPr lang="cs-CZ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26965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675" y="2914820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997" y="2976949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0" name="Přímá spojnice 19"/>
          <p:cNvCxnSpPr>
            <a:stCxn id="5" idx="0"/>
            <a:endCxn id="5" idx="4"/>
          </p:cNvCxnSpPr>
          <p:nvPr/>
        </p:nvCxnSpPr>
        <p:spPr>
          <a:xfrm>
            <a:off x="7668344" y="1628800"/>
            <a:ext cx="0" cy="2448272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>
            <a:stCxn id="5" idx="2"/>
            <a:endCxn id="5" idx="6"/>
          </p:cNvCxnSpPr>
          <p:nvPr/>
        </p:nvCxnSpPr>
        <p:spPr>
          <a:xfrm>
            <a:off x="6372200" y="2852936"/>
            <a:ext cx="2592288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" name="TextovéPole 1024"/>
          <p:cNvSpPr txBox="1"/>
          <p:nvPr/>
        </p:nvSpPr>
        <p:spPr>
          <a:xfrm>
            <a:off x="1023031" y="4941168"/>
            <a:ext cx="7031092" cy="707886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bg2">
                    <a:lumMod val="90000"/>
                  </a:schemeClr>
                </a:solidFill>
              </a:rPr>
              <a:t>1 dort = 2 poloviny = 4 čtvrtiny</a:t>
            </a:r>
            <a:endParaRPr lang="cs-CZ" sz="4000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1037" name="TextovéPole 1036"/>
          <p:cNvSpPr txBox="1"/>
          <p:nvPr/>
        </p:nvSpPr>
        <p:spPr>
          <a:xfrm>
            <a:off x="4005035" y="5380672"/>
            <a:ext cx="9361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sz="3600" b="1" u="sng" dirty="0" smtClean="0">
                <a:solidFill>
                  <a:srgbClr val="FF0000"/>
                </a:solidFill>
              </a:rPr>
              <a:t>2</a:t>
            </a:r>
          </a:p>
          <a:p>
            <a:r>
              <a:rPr lang="cs-CZ" sz="3600" b="1" dirty="0" smtClean="0">
                <a:solidFill>
                  <a:srgbClr val="FF0000"/>
                </a:solidFill>
              </a:rPr>
              <a:t>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38" name="TextovéPole 1037"/>
          <p:cNvSpPr txBox="1"/>
          <p:nvPr/>
        </p:nvSpPr>
        <p:spPr>
          <a:xfrm>
            <a:off x="1835696" y="5802942"/>
            <a:ext cx="15376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1</a:t>
            </a:r>
            <a:r>
              <a:rPr lang="cs-CZ" sz="3600" b="1" dirty="0" smtClean="0">
                <a:solidFill>
                  <a:srgbClr val="FF0000"/>
                </a:solidFill>
              </a:rPr>
              <a:t>      =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39" name="TextovéPole 1038"/>
          <p:cNvSpPr txBox="1"/>
          <p:nvPr/>
        </p:nvSpPr>
        <p:spPr>
          <a:xfrm>
            <a:off x="5148064" y="5926051"/>
            <a:ext cx="4539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=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40" name="TextovéPole 1039"/>
          <p:cNvSpPr txBox="1"/>
          <p:nvPr/>
        </p:nvSpPr>
        <p:spPr>
          <a:xfrm>
            <a:off x="6456352" y="5649054"/>
            <a:ext cx="44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4</a:t>
            </a:r>
          </a:p>
          <a:p>
            <a:r>
              <a:rPr lang="cs-CZ" sz="3600" b="1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41612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025" grpId="0" animBg="1"/>
      <p:bldP spid="1037" grpId="0"/>
      <p:bldP spid="1038" grpId="0"/>
      <p:bldP spid="1039" grpId="0"/>
      <p:bldP spid="10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746031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Pojmenuj 1 díl každého čtverce zlomkem.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63" y="1772816"/>
            <a:ext cx="1717113" cy="1449511"/>
          </a:xfrm>
          <a:prstGeom prst="rect">
            <a:avLst/>
          </a:prstGeom>
          <a:solidFill>
            <a:srgbClr val="FF99FF"/>
          </a:solidFill>
          <a:ln>
            <a:noFill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97" y="2728156"/>
            <a:ext cx="2538304" cy="2141004"/>
          </a:xfrm>
          <a:prstGeom prst="rect">
            <a:avLst/>
          </a:prstGeom>
          <a:solidFill>
            <a:srgbClr val="99FF99"/>
          </a:solidFill>
          <a:ln>
            <a:noFill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22327"/>
            <a:ext cx="3168352" cy="2671355"/>
          </a:xfrm>
          <a:prstGeom prst="rect">
            <a:avLst/>
          </a:prstGeom>
          <a:solidFill>
            <a:srgbClr val="99FFCC"/>
          </a:solidFill>
          <a:ln>
            <a:noFill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721117" y="1789685"/>
            <a:ext cx="327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/>
              <a:t>1</a:t>
            </a:r>
          </a:p>
          <a:p>
            <a:r>
              <a:rPr lang="cs-CZ" sz="2000" b="1" dirty="0"/>
              <a:t>4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752149" y="2728156"/>
            <a:ext cx="327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/>
              <a:t>1</a:t>
            </a:r>
          </a:p>
          <a:p>
            <a:r>
              <a:rPr lang="cs-CZ" sz="2000" b="1" dirty="0"/>
              <a:t>9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741893" y="3222327"/>
            <a:ext cx="5405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 smtClean="0"/>
              <a:t> 1_</a:t>
            </a:r>
          </a:p>
          <a:p>
            <a:r>
              <a:rPr lang="cs-CZ" sz="2000" b="1" dirty="0" smtClean="0"/>
              <a:t>16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0746" y="3283882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2 . 2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56270" y="4872229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3 . 3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45616" y="5944924"/>
            <a:ext cx="9813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4 . 4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50242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33048"/>
            <a:ext cx="1863011" cy="523220"/>
          </a:xfrm>
          <a:prstGeom prst="rect">
            <a:avLst/>
          </a:prstGeom>
          <a:solidFill>
            <a:srgbClr val="66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Přemýšlej: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033083"/>
            <a:ext cx="6853158" cy="584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 vypočítáš jednu polovinu ze 16 ?</a:t>
            </a:r>
            <a:endParaRPr lang="cs-CZ" sz="32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77504" y="1750467"/>
            <a:ext cx="1581182" cy="53337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</p:pic>
      <p:sp>
        <p:nvSpPr>
          <p:cNvPr id="1029" name="Zaoblený obdélník 1028"/>
          <p:cNvSpPr/>
          <p:nvPr/>
        </p:nvSpPr>
        <p:spPr>
          <a:xfrm>
            <a:off x="1209636" y="3414046"/>
            <a:ext cx="2876769" cy="200657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4086405" y="3429000"/>
            <a:ext cx="2876769" cy="200657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880269" y="2151931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Zápis:</a:t>
            </a:r>
            <a:endParaRPr lang="cs-CZ" sz="2800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2183516" y="1967390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1</a:t>
            </a:r>
          </a:p>
          <a:p>
            <a:r>
              <a:rPr lang="cs-CZ" sz="3200" dirty="0"/>
              <a:t>2</a:t>
            </a:r>
          </a:p>
        </p:txBody>
      </p:sp>
      <p:sp>
        <p:nvSpPr>
          <p:cNvPr id="1025" name="TextovéPole 1024"/>
          <p:cNvSpPr txBox="1"/>
          <p:nvPr/>
        </p:nvSpPr>
        <p:spPr>
          <a:xfrm>
            <a:off x="2568558" y="2151931"/>
            <a:ext cx="16546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  <a:r>
              <a:rPr lang="cs-CZ" sz="3200" dirty="0" smtClean="0"/>
              <a:t>e 16 = </a:t>
            </a:r>
            <a:endParaRPr lang="cs-CZ" sz="3200" dirty="0"/>
          </a:p>
        </p:txBody>
      </p:sp>
      <p:sp>
        <p:nvSpPr>
          <p:cNvPr id="1031" name="TextovéPole 1030"/>
          <p:cNvSpPr txBox="1"/>
          <p:nvPr/>
        </p:nvSpPr>
        <p:spPr>
          <a:xfrm>
            <a:off x="3920138" y="2151931"/>
            <a:ext cx="13227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16 : 2</a:t>
            </a:r>
            <a:endParaRPr lang="cs-CZ" sz="3200" dirty="0"/>
          </a:p>
        </p:txBody>
      </p:sp>
      <p:sp>
        <p:nvSpPr>
          <p:cNvPr id="1032" name="TextovéPole 1031"/>
          <p:cNvSpPr txBox="1"/>
          <p:nvPr/>
        </p:nvSpPr>
        <p:spPr>
          <a:xfrm>
            <a:off x="5004089" y="2182833"/>
            <a:ext cx="994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  = 8</a:t>
            </a:r>
            <a:endParaRPr lang="cs-CZ" sz="3200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1691680" y="5450533"/>
            <a:ext cx="352690" cy="64276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 flipV="1">
            <a:off x="6156176" y="5450533"/>
            <a:ext cx="360040" cy="78677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073242" y="5798421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677322" y="5843922"/>
            <a:ext cx="41229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047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38" grpId="0" animBg="1"/>
      <p:bldP spid="15" grpId="0"/>
      <p:bldP spid="1024" grpId="0"/>
      <p:bldP spid="1025" grpId="0"/>
      <p:bldP spid="1031" grpId="0"/>
      <p:bldP spid="1032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7991" y="1897668"/>
            <a:ext cx="1164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Zápis:</a:t>
            </a:r>
          </a:p>
        </p:txBody>
      </p:sp>
      <p:sp>
        <p:nvSpPr>
          <p:cNvPr id="3" name="Obdélník 2"/>
          <p:cNvSpPr/>
          <p:nvPr/>
        </p:nvSpPr>
        <p:spPr>
          <a:xfrm>
            <a:off x="2234631" y="172324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u="sng" dirty="0"/>
              <a:t>1</a:t>
            </a:r>
            <a:endParaRPr lang="cs-CZ" sz="3200" dirty="0"/>
          </a:p>
          <a:p>
            <a:r>
              <a:rPr lang="cs-CZ" sz="3200" dirty="0"/>
              <a:t>3</a:t>
            </a:r>
          </a:p>
        </p:txBody>
      </p:sp>
      <p:sp>
        <p:nvSpPr>
          <p:cNvPr id="4" name="Obdélník 3"/>
          <p:cNvSpPr/>
          <p:nvPr/>
        </p:nvSpPr>
        <p:spPr>
          <a:xfrm>
            <a:off x="2826139" y="1897668"/>
            <a:ext cx="1313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z 21 =</a:t>
            </a:r>
          </a:p>
        </p:txBody>
      </p:sp>
      <p:sp>
        <p:nvSpPr>
          <p:cNvPr id="5" name="Obdélník 4"/>
          <p:cNvSpPr/>
          <p:nvPr/>
        </p:nvSpPr>
        <p:spPr>
          <a:xfrm>
            <a:off x="4167909" y="1917180"/>
            <a:ext cx="1322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21 : 3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8052" y="616332"/>
            <a:ext cx="6264857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 vypočítáš jednu třetinu z 21 ?</a:t>
            </a:r>
            <a:endParaRPr lang="cs-CZ" sz="3200" dirty="0"/>
          </a:p>
        </p:txBody>
      </p:sp>
      <p:sp>
        <p:nvSpPr>
          <p:cNvPr id="7" name="Pěticípá hvězda 6"/>
          <p:cNvSpPr/>
          <p:nvPr/>
        </p:nvSpPr>
        <p:spPr>
          <a:xfrm>
            <a:off x="740709" y="368102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1822963" y="366151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ěticípá hvězda 9"/>
          <p:cNvSpPr/>
          <p:nvPr/>
        </p:nvSpPr>
        <p:spPr>
          <a:xfrm>
            <a:off x="2777052" y="3676265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ěticípá hvězda 10"/>
          <p:cNvSpPr/>
          <p:nvPr/>
        </p:nvSpPr>
        <p:spPr>
          <a:xfrm>
            <a:off x="3761532" y="368102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ěticípá hvězda 11"/>
          <p:cNvSpPr/>
          <p:nvPr/>
        </p:nvSpPr>
        <p:spPr>
          <a:xfrm>
            <a:off x="4641819" y="368102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ěticípá hvězda 12"/>
          <p:cNvSpPr/>
          <p:nvPr/>
        </p:nvSpPr>
        <p:spPr>
          <a:xfrm>
            <a:off x="5475691" y="368102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ěticípá hvězda 13"/>
          <p:cNvSpPr/>
          <p:nvPr/>
        </p:nvSpPr>
        <p:spPr>
          <a:xfrm>
            <a:off x="6514776" y="368102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ěticípá hvězda 14"/>
          <p:cNvSpPr/>
          <p:nvPr/>
        </p:nvSpPr>
        <p:spPr>
          <a:xfrm>
            <a:off x="715990" y="4527672"/>
            <a:ext cx="504056" cy="504056"/>
          </a:xfrm>
          <a:prstGeom prst="star5">
            <a:avLst>
              <a:gd name="adj" fmla="val 16451"/>
              <a:gd name="hf" fmla="val 105146"/>
              <a:gd name="vf" fmla="val 110557"/>
            </a:avLst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ěticípá hvězda 15"/>
          <p:cNvSpPr/>
          <p:nvPr/>
        </p:nvSpPr>
        <p:spPr>
          <a:xfrm>
            <a:off x="1822963" y="454608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ěticípá hvězda 16"/>
          <p:cNvSpPr/>
          <p:nvPr/>
        </p:nvSpPr>
        <p:spPr>
          <a:xfrm>
            <a:off x="2713305" y="4469901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ěticípá hvězda 17"/>
          <p:cNvSpPr/>
          <p:nvPr/>
        </p:nvSpPr>
        <p:spPr>
          <a:xfrm>
            <a:off x="3659025" y="4485872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ěticípá hvězda 18"/>
          <p:cNvSpPr/>
          <p:nvPr/>
        </p:nvSpPr>
        <p:spPr>
          <a:xfrm>
            <a:off x="4525766" y="4543643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ěticípá hvězda 19"/>
          <p:cNvSpPr/>
          <p:nvPr/>
        </p:nvSpPr>
        <p:spPr>
          <a:xfrm>
            <a:off x="5525281" y="454608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ěticípá hvězda 20"/>
          <p:cNvSpPr/>
          <p:nvPr/>
        </p:nvSpPr>
        <p:spPr>
          <a:xfrm>
            <a:off x="6484684" y="4527672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ěticípá hvězda 21"/>
          <p:cNvSpPr/>
          <p:nvPr/>
        </p:nvSpPr>
        <p:spPr>
          <a:xfrm>
            <a:off x="715990" y="534135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ěticípá hvězda 22"/>
          <p:cNvSpPr/>
          <p:nvPr/>
        </p:nvSpPr>
        <p:spPr>
          <a:xfrm>
            <a:off x="1754276" y="530120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ěticípá hvězda 23"/>
          <p:cNvSpPr/>
          <p:nvPr/>
        </p:nvSpPr>
        <p:spPr>
          <a:xfrm>
            <a:off x="2702912" y="5309050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ěticípá hvězda 24"/>
          <p:cNvSpPr/>
          <p:nvPr/>
        </p:nvSpPr>
        <p:spPr>
          <a:xfrm>
            <a:off x="3628186" y="5309050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ěticípá hvězda 25"/>
          <p:cNvSpPr/>
          <p:nvPr/>
        </p:nvSpPr>
        <p:spPr>
          <a:xfrm>
            <a:off x="4555939" y="5309050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ěticípá hvězda 26"/>
          <p:cNvSpPr/>
          <p:nvPr/>
        </p:nvSpPr>
        <p:spPr>
          <a:xfrm>
            <a:off x="5525281" y="5309050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Pěticípá hvězda 27"/>
          <p:cNvSpPr/>
          <p:nvPr/>
        </p:nvSpPr>
        <p:spPr>
          <a:xfrm>
            <a:off x="6514776" y="529523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629644" y="4426796"/>
            <a:ext cx="6592314" cy="703588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614896" y="5241590"/>
            <a:ext cx="6592314" cy="703588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48" name="TextovéPole 2047"/>
          <p:cNvSpPr txBox="1"/>
          <p:nvPr/>
        </p:nvSpPr>
        <p:spPr>
          <a:xfrm>
            <a:off x="5394030" y="1917180"/>
            <a:ext cx="766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7</a:t>
            </a:r>
            <a:endParaRPr lang="cs-CZ" sz="3200" dirty="0"/>
          </a:p>
        </p:txBody>
      </p:sp>
      <p:cxnSp>
        <p:nvCxnSpPr>
          <p:cNvPr id="2053" name="Přímá spojnice se šipkou 2052"/>
          <p:cNvCxnSpPr/>
          <p:nvPr/>
        </p:nvCxnSpPr>
        <p:spPr>
          <a:xfrm flipH="1">
            <a:off x="7221958" y="3140968"/>
            <a:ext cx="662410" cy="44029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5" name="Přímá spojnice se šipkou 2054"/>
          <p:cNvCxnSpPr>
            <a:endCxn id="30" idx="3"/>
          </p:cNvCxnSpPr>
          <p:nvPr/>
        </p:nvCxnSpPr>
        <p:spPr>
          <a:xfrm flipH="1">
            <a:off x="7221958" y="4608969"/>
            <a:ext cx="806426" cy="16962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7" name="Přímá spojnice se šipkou 2056"/>
          <p:cNvCxnSpPr/>
          <p:nvPr/>
        </p:nvCxnSpPr>
        <p:spPr>
          <a:xfrm flipH="1" flipV="1">
            <a:off x="7221958" y="5813106"/>
            <a:ext cx="806426" cy="28019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8" name="TextovéPole 2057"/>
          <p:cNvSpPr txBox="1"/>
          <p:nvPr/>
        </p:nvSpPr>
        <p:spPr>
          <a:xfrm>
            <a:off x="7841916" y="2504044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59" name="TextovéPole 2058"/>
          <p:cNvSpPr txBox="1"/>
          <p:nvPr/>
        </p:nvSpPr>
        <p:spPr>
          <a:xfrm>
            <a:off x="8048062" y="4070360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60" name="TextovéPole 2059"/>
          <p:cNvSpPr txBox="1"/>
          <p:nvPr/>
        </p:nvSpPr>
        <p:spPr>
          <a:xfrm>
            <a:off x="8053365" y="5593384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3" name="Zaoblený obdélník 52"/>
          <p:cNvSpPr/>
          <p:nvPr/>
        </p:nvSpPr>
        <p:spPr>
          <a:xfrm>
            <a:off x="638556" y="3592674"/>
            <a:ext cx="6592314" cy="70358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218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6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1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6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6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10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6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1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6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3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300"/>
                            </p:stCondLst>
                            <p:childTnLst>
                              <p:par>
                                <p:cTn id="14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300"/>
                            </p:stCondLst>
                            <p:childTnLst>
                              <p:par>
                                <p:cTn id="1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2048" grpId="0"/>
      <p:bldP spid="2058" grpId="0"/>
      <p:bldP spid="2059" grpId="0"/>
      <p:bldP spid="2060" grpId="0"/>
      <p:bldP spid="5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7991" y="1897668"/>
            <a:ext cx="1164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/>
              <a:t>Zápis: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67290" y="162066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u="sng" dirty="0" smtClean="0"/>
              <a:t>1</a:t>
            </a:r>
            <a:endParaRPr lang="cs-CZ" sz="3200" u="sng" dirty="0"/>
          </a:p>
          <a:p>
            <a:r>
              <a:rPr lang="cs-CZ" sz="3200" dirty="0"/>
              <a:t>3</a:t>
            </a:r>
          </a:p>
        </p:txBody>
      </p:sp>
      <p:sp>
        <p:nvSpPr>
          <p:cNvPr id="4" name="Obdélník 3"/>
          <p:cNvSpPr/>
          <p:nvPr/>
        </p:nvSpPr>
        <p:spPr>
          <a:xfrm>
            <a:off x="2056715" y="1897667"/>
            <a:ext cx="13131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z 21 =</a:t>
            </a:r>
          </a:p>
        </p:txBody>
      </p:sp>
      <p:sp>
        <p:nvSpPr>
          <p:cNvPr id="5" name="Obdélník 4"/>
          <p:cNvSpPr/>
          <p:nvPr/>
        </p:nvSpPr>
        <p:spPr>
          <a:xfrm>
            <a:off x="3319021" y="1917180"/>
            <a:ext cx="13227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/>
              <a:t>21 : 3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8052" y="293969"/>
            <a:ext cx="5900974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 vypočítáš dvě třetiny z 21 ?</a:t>
            </a:r>
            <a:endParaRPr lang="cs-CZ" sz="3200" dirty="0"/>
          </a:p>
        </p:txBody>
      </p:sp>
      <p:sp>
        <p:nvSpPr>
          <p:cNvPr id="2048" name="TextovéPole 2047"/>
          <p:cNvSpPr txBox="1"/>
          <p:nvPr/>
        </p:nvSpPr>
        <p:spPr>
          <a:xfrm>
            <a:off x="4608845" y="1917179"/>
            <a:ext cx="7665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7</a:t>
            </a:r>
            <a:endParaRPr lang="cs-CZ" sz="3200" dirty="0"/>
          </a:p>
        </p:txBody>
      </p:sp>
      <p:sp>
        <p:nvSpPr>
          <p:cNvPr id="2058" name="TextovéPole 2057"/>
          <p:cNvSpPr txBox="1"/>
          <p:nvPr/>
        </p:nvSpPr>
        <p:spPr>
          <a:xfrm>
            <a:off x="7738583" y="4257151"/>
            <a:ext cx="47000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>
                <a:solidFill>
                  <a:srgbClr val="FF0000"/>
                </a:solidFill>
              </a:rPr>
              <a:t>2</a:t>
            </a:r>
            <a:endParaRPr lang="cs-CZ" sz="4000" b="1" u="sng" dirty="0" smtClean="0">
              <a:solidFill>
                <a:srgbClr val="FF0000"/>
              </a:solidFill>
            </a:endParaRPr>
          </a:p>
          <a:p>
            <a:r>
              <a:rPr lang="cs-CZ" sz="40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060" name="TextovéPole 2059"/>
          <p:cNvSpPr txBox="1"/>
          <p:nvPr/>
        </p:nvSpPr>
        <p:spPr>
          <a:xfrm>
            <a:off x="7881218" y="5871802"/>
            <a:ext cx="1847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b="1" u="sng" dirty="0" smtClean="0">
              <a:solidFill>
                <a:srgbClr val="FF0000"/>
              </a:solidFill>
            </a:endParaRPr>
          </a:p>
          <a:p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Pěticípá hvězda 6"/>
          <p:cNvSpPr/>
          <p:nvPr/>
        </p:nvSpPr>
        <p:spPr>
          <a:xfrm>
            <a:off x="573865" y="421147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>
            <a:off x="1656119" y="4191962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ěticípá hvězda 9"/>
          <p:cNvSpPr/>
          <p:nvPr/>
        </p:nvSpPr>
        <p:spPr>
          <a:xfrm>
            <a:off x="2610208" y="4206711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ěticípá hvězda 10"/>
          <p:cNvSpPr/>
          <p:nvPr/>
        </p:nvSpPr>
        <p:spPr>
          <a:xfrm>
            <a:off x="3594688" y="421147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Pěticípá hvězda 11"/>
          <p:cNvSpPr/>
          <p:nvPr/>
        </p:nvSpPr>
        <p:spPr>
          <a:xfrm>
            <a:off x="4474975" y="421147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Pěticípá hvězda 12"/>
          <p:cNvSpPr/>
          <p:nvPr/>
        </p:nvSpPr>
        <p:spPr>
          <a:xfrm>
            <a:off x="5308847" y="421147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Pěticípá hvězda 13"/>
          <p:cNvSpPr/>
          <p:nvPr/>
        </p:nvSpPr>
        <p:spPr>
          <a:xfrm>
            <a:off x="6347932" y="421147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ěticípá hvězda 14"/>
          <p:cNvSpPr/>
          <p:nvPr/>
        </p:nvSpPr>
        <p:spPr>
          <a:xfrm>
            <a:off x="549146" y="5058118"/>
            <a:ext cx="504056" cy="504056"/>
          </a:xfrm>
          <a:prstGeom prst="star5">
            <a:avLst>
              <a:gd name="adj" fmla="val 16451"/>
              <a:gd name="hf" fmla="val 105146"/>
              <a:gd name="vf" fmla="val 110557"/>
            </a:avLst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ěticípá hvězda 15"/>
          <p:cNvSpPr/>
          <p:nvPr/>
        </p:nvSpPr>
        <p:spPr>
          <a:xfrm>
            <a:off x="1656119" y="507653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ěticípá hvězda 16"/>
          <p:cNvSpPr/>
          <p:nvPr/>
        </p:nvSpPr>
        <p:spPr>
          <a:xfrm>
            <a:off x="2546461" y="5000347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Pěticípá hvězda 17"/>
          <p:cNvSpPr/>
          <p:nvPr/>
        </p:nvSpPr>
        <p:spPr>
          <a:xfrm>
            <a:off x="3492181" y="501631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Pěticípá hvězda 18"/>
          <p:cNvSpPr/>
          <p:nvPr/>
        </p:nvSpPr>
        <p:spPr>
          <a:xfrm>
            <a:off x="4358922" y="5074089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ěticípá hvězda 19"/>
          <p:cNvSpPr/>
          <p:nvPr/>
        </p:nvSpPr>
        <p:spPr>
          <a:xfrm>
            <a:off x="5358437" y="507653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Pěticípá hvězda 20"/>
          <p:cNvSpPr/>
          <p:nvPr/>
        </p:nvSpPr>
        <p:spPr>
          <a:xfrm>
            <a:off x="6317840" y="5058118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Pěticípá hvězda 21"/>
          <p:cNvSpPr/>
          <p:nvPr/>
        </p:nvSpPr>
        <p:spPr>
          <a:xfrm>
            <a:off x="549146" y="5871802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Pěticípá hvězda 22"/>
          <p:cNvSpPr/>
          <p:nvPr/>
        </p:nvSpPr>
        <p:spPr>
          <a:xfrm>
            <a:off x="1587432" y="583165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Pěticípá hvězda 23"/>
          <p:cNvSpPr/>
          <p:nvPr/>
        </p:nvSpPr>
        <p:spPr>
          <a:xfrm>
            <a:off x="2536068" y="583949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Pěticípá hvězda 24"/>
          <p:cNvSpPr/>
          <p:nvPr/>
        </p:nvSpPr>
        <p:spPr>
          <a:xfrm>
            <a:off x="3461342" y="583949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ěticípá hvězda 25"/>
          <p:cNvSpPr/>
          <p:nvPr/>
        </p:nvSpPr>
        <p:spPr>
          <a:xfrm>
            <a:off x="4389095" y="583949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ěticípá hvězda 26"/>
          <p:cNvSpPr/>
          <p:nvPr/>
        </p:nvSpPr>
        <p:spPr>
          <a:xfrm>
            <a:off x="5358437" y="5839496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Pěticípá hvězda 27"/>
          <p:cNvSpPr/>
          <p:nvPr/>
        </p:nvSpPr>
        <p:spPr>
          <a:xfrm>
            <a:off x="6347932" y="5825684"/>
            <a:ext cx="504056" cy="504056"/>
          </a:xfrm>
          <a:prstGeom prst="star5">
            <a:avLst/>
          </a:prstGeom>
          <a:solidFill>
            <a:srgbClr val="45DB8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462800" y="4957242"/>
            <a:ext cx="6592314" cy="703588"/>
          </a:xfrm>
          <a:prstGeom prst="round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448052" y="5772036"/>
            <a:ext cx="6592314" cy="703588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Zaoblený obdélník 52"/>
          <p:cNvSpPr/>
          <p:nvPr/>
        </p:nvSpPr>
        <p:spPr>
          <a:xfrm>
            <a:off x="471712" y="4123120"/>
            <a:ext cx="6592314" cy="703588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33213" y="1002800"/>
            <a:ext cx="5695790" cy="5847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Nejdřív vypočítej jednu třetinu.</a:t>
            </a:r>
            <a:endParaRPr lang="cs-CZ" sz="3200" dirty="0"/>
          </a:p>
        </p:txBody>
      </p:sp>
      <p:sp>
        <p:nvSpPr>
          <p:cNvPr id="2050" name="TextovéPole 2049"/>
          <p:cNvSpPr txBox="1"/>
          <p:nvPr/>
        </p:nvSpPr>
        <p:spPr>
          <a:xfrm>
            <a:off x="1585692" y="2594196"/>
            <a:ext cx="41229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/>
              <a:t>2</a:t>
            </a:r>
            <a:endParaRPr lang="cs-CZ" sz="3200" dirty="0" smtClean="0"/>
          </a:p>
          <a:p>
            <a:r>
              <a:rPr lang="cs-CZ" sz="3200" dirty="0"/>
              <a:t>3</a:t>
            </a:r>
          </a:p>
        </p:txBody>
      </p:sp>
      <p:sp>
        <p:nvSpPr>
          <p:cNvPr id="2051" name="TextovéPole 2050"/>
          <p:cNvSpPr txBox="1"/>
          <p:nvPr/>
        </p:nvSpPr>
        <p:spPr>
          <a:xfrm>
            <a:off x="2056715" y="2800464"/>
            <a:ext cx="14269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 21 = </a:t>
            </a:r>
            <a:endParaRPr lang="cs-CZ" sz="3200" dirty="0"/>
          </a:p>
        </p:txBody>
      </p:sp>
      <p:sp>
        <p:nvSpPr>
          <p:cNvPr id="2052" name="TextovéPole 2051"/>
          <p:cNvSpPr txBox="1"/>
          <p:nvPr/>
        </p:nvSpPr>
        <p:spPr>
          <a:xfrm>
            <a:off x="3319021" y="2800464"/>
            <a:ext cx="1778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21 : 3 . 2</a:t>
            </a:r>
            <a:endParaRPr lang="cs-CZ" sz="3200" dirty="0"/>
          </a:p>
        </p:txBody>
      </p:sp>
      <p:sp>
        <p:nvSpPr>
          <p:cNvPr id="2054" name="TextovéPole 2053"/>
          <p:cNvSpPr txBox="1"/>
          <p:nvPr/>
        </p:nvSpPr>
        <p:spPr>
          <a:xfrm>
            <a:off x="5097072" y="2822356"/>
            <a:ext cx="9941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 14</a:t>
            </a:r>
            <a:endParaRPr lang="cs-CZ" sz="3200" dirty="0"/>
          </a:p>
        </p:txBody>
      </p:sp>
      <p:sp>
        <p:nvSpPr>
          <p:cNvPr id="2056" name="Pravá složená závorka 2055"/>
          <p:cNvSpPr/>
          <p:nvPr/>
        </p:nvSpPr>
        <p:spPr>
          <a:xfrm>
            <a:off x="7207874" y="4123120"/>
            <a:ext cx="356890" cy="1537710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3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048" grpId="0"/>
      <p:bldP spid="2058" grpId="0"/>
      <p:bldP spid="30" grpId="0" animBg="1"/>
      <p:bldP spid="31" grpId="0" animBg="1"/>
      <p:bldP spid="53" grpId="0" animBg="1"/>
      <p:bldP spid="8" grpId="0" animBg="1"/>
      <p:bldP spid="2050" grpId="0"/>
      <p:bldP spid="2051" grpId="0"/>
      <p:bldP spid="2052" grpId="0"/>
      <p:bldP spid="2054" grpId="0"/>
      <p:bldP spid="20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5460"/>
            <a:ext cx="1863011" cy="523220"/>
          </a:xfrm>
          <a:prstGeom prst="rect">
            <a:avLst/>
          </a:prstGeom>
          <a:solidFill>
            <a:srgbClr val="66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Přemýšlej:</a:t>
            </a:r>
            <a:endParaRPr lang="cs-CZ" sz="2800" dirty="0"/>
          </a:p>
        </p:txBody>
      </p:sp>
      <p:pic>
        <p:nvPicPr>
          <p:cNvPr id="2050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36781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1520" y="674693"/>
            <a:ext cx="8712968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Maminka koupila 8 jablek. Děti jich během dne  tři čtvrtiny snědly. Kolik jablek děti snědly?</a:t>
            </a:r>
            <a:endParaRPr lang="cs-CZ" sz="2800" dirty="0"/>
          </a:p>
        </p:txBody>
      </p:sp>
      <p:pic>
        <p:nvPicPr>
          <p:cNvPr id="5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49656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16893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6464" y="2380228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735" y="2358503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287" y="2306544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187" y="2316371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name\Local Settings\Temporary Internet Files\Content.IE5\027S1A6G\MC90044170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306960"/>
            <a:ext cx="939552" cy="93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2744993" y="2457136"/>
            <a:ext cx="1863011" cy="9395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75590" y="2457136"/>
            <a:ext cx="1863011" cy="9395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807735" y="2387424"/>
            <a:ext cx="1863011" cy="9395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6845233" y="2359173"/>
            <a:ext cx="1863011" cy="93955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214575" y="1554362"/>
            <a:ext cx="3850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1</a:t>
            </a:r>
          </a:p>
          <a:p>
            <a:r>
              <a:rPr lang="cs-CZ" sz="2800" dirty="0"/>
              <a:t>4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314" y="1521931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090" y="1446911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588" y="1446423"/>
            <a:ext cx="622300" cy="11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Pravá složená závorka 17"/>
          <p:cNvSpPr/>
          <p:nvPr/>
        </p:nvSpPr>
        <p:spPr>
          <a:xfrm rot="5400000">
            <a:off x="3336470" y="481686"/>
            <a:ext cx="461730" cy="6211249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3412776" y="3771503"/>
            <a:ext cx="3091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3</a:t>
            </a:r>
          </a:p>
          <a:p>
            <a:r>
              <a:rPr lang="cs-CZ" sz="32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75023" y="4446713"/>
            <a:ext cx="44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1</a:t>
            </a:r>
          </a:p>
          <a:p>
            <a:r>
              <a:rPr lang="cs-CZ" sz="3600" dirty="0"/>
              <a:t>4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776491" y="4723711"/>
            <a:ext cx="1710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z</a:t>
            </a:r>
            <a:r>
              <a:rPr lang="cs-CZ" sz="3600" dirty="0" smtClean="0"/>
              <a:t>  8   = </a:t>
            </a:r>
            <a:endParaRPr lang="cs-CZ" sz="36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487770" y="4725297"/>
            <a:ext cx="23775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  :  4  =  2</a:t>
            </a:r>
            <a:endParaRPr lang="cs-CZ" sz="36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75023" y="5580921"/>
            <a:ext cx="4411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3</a:t>
            </a:r>
          </a:p>
          <a:p>
            <a:r>
              <a:rPr lang="cs-CZ" sz="3600" dirty="0"/>
              <a:t>4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797072" y="5857918"/>
            <a:ext cx="1710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z</a:t>
            </a:r>
            <a:r>
              <a:rPr lang="cs-CZ" sz="3600" dirty="0" smtClean="0"/>
              <a:t>  8  =  </a:t>
            </a:r>
            <a:endParaRPr lang="cs-CZ" sz="36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330555" y="5857917"/>
            <a:ext cx="32752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8  :  4  .  3  =  6</a:t>
            </a:r>
            <a:endParaRPr lang="cs-CZ" sz="3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739240" y="5896403"/>
            <a:ext cx="3403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Děti snědly 6 jablek.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4326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2" grpId="0"/>
      <p:bldP spid="18" grpId="0" animBg="1"/>
      <p:bldP spid="19" grpId="0"/>
      <p:bldP spid="20" grpId="0"/>
      <p:bldP spid="21" grpId="0"/>
      <p:bldP spid="23" grpId="0"/>
      <p:bldP spid="24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8566" y="101823"/>
            <a:ext cx="1622560" cy="461665"/>
          </a:xfrm>
          <a:prstGeom prst="rect">
            <a:avLst/>
          </a:prstGeom>
          <a:solidFill>
            <a:srgbClr val="99FFCC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Přemýšlej: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3233" y="585104"/>
            <a:ext cx="8541906" cy="13849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Jirka četl knihu, která měla 270 stran. Jednu třetinu již přečetl. Kolik už přečetl a kolik mu ještě zbývá přečíst stran?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56811" y="1995457"/>
            <a:ext cx="785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270</a:t>
            </a:r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242855" y="3329575"/>
            <a:ext cx="8506573" cy="0"/>
          </a:xfrm>
          <a:prstGeom prst="line">
            <a:avLst/>
          </a:prstGeom>
          <a:ln w="38100">
            <a:solidFill>
              <a:srgbClr val="E739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42855" y="3185559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024121" y="3206001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904441" y="3222638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8785139" y="3206001"/>
            <a:ext cx="0" cy="2880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Levá složená závorka 11"/>
          <p:cNvSpPr/>
          <p:nvPr/>
        </p:nvSpPr>
        <p:spPr>
          <a:xfrm rot="5400000">
            <a:off x="4297973" y="-1517631"/>
            <a:ext cx="432048" cy="8542285"/>
          </a:xfrm>
          <a:prstGeom prst="leftBrac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315352" y="2687397"/>
            <a:ext cx="327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u="sng" dirty="0" smtClean="0"/>
              <a:t>1</a:t>
            </a:r>
          </a:p>
          <a:p>
            <a:r>
              <a:rPr lang="cs-CZ" sz="2000" dirty="0"/>
              <a:t>3</a:t>
            </a:r>
          </a:p>
        </p:txBody>
      </p:sp>
      <p:sp>
        <p:nvSpPr>
          <p:cNvPr id="17" name="Levá složená závorka 16"/>
          <p:cNvSpPr/>
          <p:nvPr/>
        </p:nvSpPr>
        <p:spPr>
          <a:xfrm rot="16200000">
            <a:off x="1449802" y="2458825"/>
            <a:ext cx="360040" cy="2788598"/>
          </a:xfrm>
          <a:prstGeom prst="leftBrac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Levá složená závorka 18"/>
          <p:cNvSpPr/>
          <p:nvPr/>
        </p:nvSpPr>
        <p:spPr>
          <a:xfrm rot="16200000">
            <a:off x="5749325" y="965332"/>
            <a:ext cx="345846" cy="5725789"/>
          </a:xfrm>
          <a:prstGeom prst="leftBrac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1010141" y="4091766"/>
            <a:ext cx="12650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přečetl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942603" y="4033144"/>
            <a:ext cx="23022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z</a:t>
            </a:r>
            <a:r>
              <a:rPr lang="cs-CZ" sz="2800" dirty="0" smtClean="0"/>
              <a:t>bývá přečíst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55751" y="4556364"/>
            <a:ext cx="136447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1</a:t>
            </a:r>
          </a:p>
          <a:p>
            <a:r>
              <a:rPr lang="cs-CZ" sz="2800" dirty="0" smtClean="0"/>
              <a:t>3 z 270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649574" y="4987251"/>
            <a:ext cx="20024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= 270 : 3 = 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84038" y="4987251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90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496141" y="4987251"/>
            <a:ext cx="3241593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Přečetl již 90 stran.</a:t>
            </a:r>
            <a:endParaRPr lang="cs-CZ" sz="28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9362" y="5661248"/>
            <a:ext cx="167385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2</a:t>
            </a:r>
          </a:p>
          <a:p>
            <a:r>
              <a:rPr lang="cs-CZ" sz="2800" dirty="0" smtClean="0"/>
              <a:t>3 z 270 =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869185" y="6075296"/>
            <a:ext cx="2092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270 : 3 . 2 =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776746" y="6075296"/>
            <a:ext cx="785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180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655460" y="6092135"/>
            <a:ext cx="4041491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Zbývá přečíst 180 stran.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6009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2" grpId="0" animBg="1"/>
      <p:bldP spid="15" grpId="0"/>
      <p:bldP spid="17" grpId="0" animBg="1"/>
      <p:bldP spid="19" grpId="0" animBg="1"/>
      <p:bldP spid="20" grpId="0"/>
      <p:bldP spid="21" grpId="0"/>
      <p:bldP spid="23" grpId="0"/>
      <p:bldP spid="24" grpId="0"/>
      <p:bldP spid="25" grpId="0"/>
      <p:bldP spid="27" grpId="0" animBg="1"/>
      <p:bldP spid="28" grpId="0"/>
      <p:bldP spid="29" grpId="0"/>
      <p:bldP spid="30" grpId="0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47864" y="116632"/>
            <a:ext cx="1382110" cy="523220"/>
          </a:xfrm>
          <a:prstGeom prst="rect">
            <a:avLst/>
          </a:prstGeom>
          <a:solidFill>
            <a:srgbClr val="66FFCC"/>
          </a:solidFill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Počítej: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431630"/>
            <a:ext cx="1673856" cy="6124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2</a:t>
            </a:r>
          </a:p>
          <a:p>
            <a:r>
              <a:rPr lang="cs-CZ" sz="2800" dirty="0" smtClean="0"/>
              <a:t>5 z 15 =</a:t>
            </a:r>
          </a:p>
          <a:p>
            <a:endParaRPr lang="cs-CZ" sz="2800" dirty="0"/>
          </a:p>
          <a:p>
            <a:r>
              <a:rPr lang="cs-CZ" sz="2800" u="sng" dirty="0" smtClean="0"/>
              <a:t>3</a:t>
            </a:r>
          </a:p>
          <a:p>
            <a:r>
              <a:rPr lang="cs-CZ" sz="2800" dirty="0" smtClean="0"/>
              <a:t>7 z 21 =</a:t>
            </a:r>
          </a:p>
          <a:p>
            <a:endParaRPr lang="cs-CZ" sz="2800" dirty="0"/>
          </a:p>
          <a:p>
            <a:r>
              <a:rPr lang="cs-CZ" sz="2800" u="sng" dirty="0" smtClean="0"/>
              <a:t>2</a:t>
            </a:r>
            <a:endParaRPr lang="cs-CZ" sz="2800" dirty="0"/>
          </a:p>
          <a:p>
            <a:r>
              <a:rPr lang="cs-CZ" sz="2800" dirty="0" smtClean="0"/>
              <a:t>3 z 30 =</a:t>
            </a:r>
          </a:p>
          <a:p>
            <a:endParaRPr lang="cs-CZ" sz="2800" dirty="0"/>
          </a:p>
          <a:p>
            <a:r>
              <a:rPr lang="cs-CZ" sz="2800" u="sng" dirty="0" smtClean="0"/>
              <a:t>2</a:t>
            </a:r>
          </a:p>
          <a:p>
            <a:r>
              <a:rPr lang="cs-CZ" sz="2800" dirty="0" smtClean="0"/>
              <a:t>3 z 150 =</a:t>
            </a:r>
          </a:p>
          <a:p>
            <a:endParaRPr lang="cs-CZ" sz="2800" dirty="0"/>
          </a:p>
          <a:p>
            <a:r>
              <a:rPr lang="cs-CZ" sz="2800" u="sng" dirty="0" smtClean="0"/>
              <a:t>3</a:t>
            </a:r>
          </a:p>
          <a:p>
            <a:r>
              <a:rPr lang="cs-CZ" sz="2800" dirty="0" smtClean="0"/>
              <a:t>4 z 20 =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98105" y="862518"/>
            <a:ext cx="2092239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15 : 5 . 2 =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21 : 7 . 3 =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30 : 3 . 2 =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150 : 3 . 2 =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20 : 4 . 3 =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49919" y="872330"/>
            <a:ext cx="785793" cy="56938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6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9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20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100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15</a:t>
            </a:r>
            <a:endParaRPr lang="cs-CZ" sz="2800" dirty="0"/>
          </a:p>
        </p:txBody>
      </p:sp>
      <p:pic>
        <p:nvPicPr>
          <p:cNvPr id="3074" name="Picture 2" descr="C:\Documents and Settings\name\Local Settings\Temporary Internet Files\Content.IE5\RDY7MGYF\MC9002904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39" y="2420888"/>
            <a:ext cx="346723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42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548680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Požité zdroje: 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5138737" cy="63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200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hedvábí</Template>
  <TotalTime>353</TotalTime>
  <Words>517</Words>
  <Application>Microsoft Office PowerPoint</Application>
  <PresentationFormat>Předvádění na obrazovce (4:3)</PresentationFormat>
  <Paragraphs>175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Silk</vt:lpstr>
      <vt:lpstr>Prezentace aplikace PowerPoint</vt:lpstr>
      <vt:lpstr>Anotace</vt:lpstr>
      <vt:lpstr>Prezentace aplikace PowerPoint</vt:lpstr>
      <vt:lpstr>Zlomky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38</cp:revision>
  <dcterms:created xsi:type="dcterms:W3CDTF">2012-05-25T19:57:46Z</dcterms:created>
  <dcterms:modified xsi:type="dcterms:W3CDTF">2012-06-03T10:58:37Z</dcterms:modified>
</cp:coreProperties>
</file>