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9" r:id="rId4"/>
    <p:sldId id="270" r:id="rId5"/>
    <p:sldId id="274" r:id="rId6"/>
    <p:sldId id="280" r:id="rId7"/>
    <p:sldId id="281" r:id="rId8"/>
    <p:sldId id="282" r:id="rId9"/>
    <p:sldId id="284" r:id="rId10"/>
    <p:sldId id="27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4011999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VY_32_INOVACE_1829_TŘETÍ_MOCNINA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Pojem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třetí mocnina a u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rčování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třetích mocnin pomocí tabulek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vyvození pojmu třetí mocnina a procvičení určování třetích mocnin pomocí matematicko-fyzikálních tabulek.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30. 10. 2013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dirty="0" smtClean="0"/>
              <a:t>třetí </a:t>
            </a:r>
            <a:r>
              <a:rPr lang="cs-CZ" sz="3600" dirty="0" smtClean="0"/>
              <a:t>mocnina, základ mocniny, exponent, umocňování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Třetí mocnina</a:t>
            </a:r>
            <a:r>
              <a:rPr lang="cs-CZ" dirty="0" smtClean="0"/>
              <a:t> </a:t>
            </a:r>
            <a:r>
              <a:rPr lang="cs-CZ" dirty="0" smtClean="0">
                <a:sym typeface="Wingdings" panose="05000000000000000000" pitchFamily="2" charset="2"/>
              </a:rPr>
              <a:t> součin tří stejných činitelů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2 . 2 . 2 = 2</a:t>
            </a:r>
            <a:r>
              <a:rPr lang="cs-CZ" baseline="30000" dirty="0">
                <a:solidFill>
                  <a:srgbClr val="FF0000"/>
                </a:solidFill>
                <a:sym typeface="Wingdings" panose="05000000000000000000" pitchFamily="2" charset="2"/>
              </a:rPr>
              <a:t>3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= 8              a . </a:t>
            </a: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a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. a = a</a:t>
            </a:r>
            <a:r>
              <a:rPr lang="cs-CZ" baseline="30000" dirty="0">
                <a:solidFill>
                  <a:srgbClr val="FF0000"/>
                </a:solidFill>
                <a:sym typeface="Wingdings" panose="05000000000000000000" pitchFamily="2" charset="2"/>
              </a:rPr>
              <a:t>3</a:t>
            </a:r>
            <a:endParaRPr lang="cs-CZ" baseline="30000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         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základ mocniny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                                                exponent (mocnitel)</a:t>
            </a:r>
          </a:p>
          <a:p>
            <a:r>
              <a:rPr lang="cs-CZ" b="1" u="sng" dirty="0" smtClean="0">
                <a:sym typeface="Wingdings" panose="05000000000000000000" pitchFamily="2" charset="2"/>
              </a:rPr>
              <a:t>Umocňování</a:t>
            </a:r>
            <a:r>
              <a:rPr lang="cs-CZ" dirty="0" smtClean="0">
                <a:sym typeface="Wingdings" panose="05000000000000000000" pitchFamily="2" charset="2"/>
              </a:rPr>
              <a:t>  </a:t>
            </a:r>
          </a:p>
          <a:p>
            <a:pPr marL="0" indent="0">
              <a:buNone/>
            </a:pP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      </a:t>
            </a:r>
            <a:r>
              <a:rPr lang="cs-CZ" dirty="0">
                <a:sym typeface="Wingdings" panose="05000000000000000000" pitchFamily="2" charset="2"/>
              </a:rPr>
              <a:t>početní výkon</a:t>
            </a:r>
            <a:endParaRPr lang="cs-CZ" b="1" u="sng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        opakované násobení stejných činitelů</a:t>
            </a:r>
            <a:endParaRPr lang="cs-CZ" b="1" u="sng" dirty="0">
              <a:sym typeface="Wingdings" panose="05000000000000000000" pitchFamily="2" charset="2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932040" y="2660375"/>
            <a:ext cx="1944216" cy="4805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7164288" y="2486625"/>
            <a:ext cx="648072" cy="972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09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tabulek nebo násobením urči třetí mocniny čísel: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17, 21, 29, 38, 112, 578, 997</a:t>
            </a:r>
            <a:endParaRPr lang="cs-CZ" sz="5400" dirty="0"/>
          </a:p>
        </p:txBody>
      </p:sp>
      <p:pic>
        <p:nvPicPr>
          <p:cNvPr id="1026" name="Picture 2" descr="C:\Users\profesor\AppData\Local\Microsoft\Windows\Temporary Internet Files\Content.IE5\N2JUKN2C\MP9004387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123" y="2852936"/>
            <a:ext cx="439309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74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0800000">
            <a:off x="899592" y="692696"/>
            <a:ext cx="1512168" cy="424847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98475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047008" y="561295"/>
                <a:ext cx="5727081" cy="59104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u="sng" dirty="0" smtClean="0">
                    <a:solidFill>
                      <a:srgbClr val="C00000"/>
                    </a:solidFill>
                  </a:rPr>
                  <a:t>Druhá mocnina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kteréhokoliv čísla </a:t>
                </a:r>
              </a:p>
              <a:p>
                <a:r>
                  <a:rPr lang="cs-CZ" sz="2800" b="1" dirty="0" smtClean="0">
                    <a:solidFill>
                      <a:srgbClr val="C00000"/>
                    </a:solidFill>
                  </a:rPr>
                  <a:t>je vždy číslo </a:t>
                </a:r>
                <a:r>
                  <a:rPr lang="cs-CZ" sz="2800" b="1" u="sng" dirty="0" smtClean="0">
                    <a:solidFill>
                      <a:srgbClr val="C00000"/>
                    </a:solidFill>
                  </a:rPr>
                  <a:t>kladné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.  </a:t>
                </a:r>
                <a:r>
                  <a:rPr lang="cs-CZ" sz="2800" b="1" dirty="0" smtClean="0"/>
                  <a:t> </a:t>
                </a:r>
                <a:endParaRPr lang="cs-CZ" sz="2800" b="1" dirty="0" smtClean="0">
                  <a:solidFill>
                    <a:srgbClr val="C00000"/>
                  </a:solidFill>
                </a:endParaRPr>
              </a:p>
              <a:p>
                <a:r>
                  <a:rPr lang="cs-CZ" sz="2800" b="1" dirty="0" smtClean="0">
                    <a:solidFill>
                      <a:srgbClr val="C00000"/>
                    </a:solidFill>
                  </a:rPr>
                  <a:t>( Nemůže být nikdy číslo záporné.)</a:t>
                </a:r>
              </a:p>
              <a:p>
                <a:r>
                  <a:rPr lang="cs-CZ" sz="2800" b="1" u="sng" dirty="0" smtClean="0">
                    <a:solidFill>
                      <a:srgbClr val="C00000"/>
                    </a:solidFill>
                  </a:rPr>
                  <a:t>Třetí mocnina kladného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čísla je vždy</a:t>
                </a:r>
              </a:p>
              <a:p>
                <a:r>
                  <a:rPr lang="cs-CZ" sz="2800" b="1" dirty="0" smtClean="0">
                    <a:solidFill>
                      <a:srgbClr val="C00000"/>
                    </a:solidFill>
                  </a:rPr>
                  <a:t>číslo </a:t>
                </a:r>
                <a:r>
                  <a:rPr lang="cs-CZ" sz="2800" b="1" u="sng" dirty="0" smtClean="0">
                    <a:solidFill>
                      <a:srgbClr val="C00000"/>
                    </a:solidFill>
                  </a:rPr>
                  <a:t>kladné.</a:t>
                </a:r>
              </a:p>
              <a:p>
                <a:r>
                  <a:rPr lang="cs-CZ" sz="2800" b="1" u="sng" dirty="0" smtClean="0">
                    <a:solidFill>
                      <a:srgbClr val="C00000"/>
                    </a:solidFill>
                  </a:rPr>
                  <a:t>Třetí mocnina záporného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 čísla je vždy</a:t>
                </a:r>
              </a:p>
              <a:p>
                <a:r>
                  <a:rPr lang="cs-CZ" sz="2800" b="1" dirty="0">
                    <a:solidFill>
                      <a:srgbClr val="C00000"/>
                    </a:solidFill>
                  </a:rPr>
                  <a:t>č</a:t>
                </a:r>
                <a:r>
                  <a:rPr lang="cs-CZ" sz="2800" b="1" dirty="0" smtClean="0">
                    <a:solidFill>
                      <a:srgbClr val="C00000"/>
                    </a:solidFill>
                  </a:rPr>
                  <a:t>íslo </a:t>
                </a:r>
                <a:r>
                  <a:rPr lang="cs-CZ" sz="2800" b="1" u="sng" dirty="0" smtClean="0">
                    <a:solidFill>
                      <a:srgbClr val="C00000"/>
                    </a:solidFill>
                  </a:rPr>
                  <a:t>záporné.</a:t>
                </a:r>
                <a:endParaRPr lang="cs-CZ" sz="2800" b="1" dirty="0" smtClean="0">
                  <a:solidFill>
                    <a:srgbClr val="C00000"/>
                  </a:solidFill>
                </a:endParaRPr>
              </a:p>
              <a:p>
                <a:endParaRPr lang="cs-CZ" sz="2800" b="1" dirty="0">
                  <a:solidFill>
                    <a:srgbClr val="C00000"/>
                  </a:solidFill>
                </a:endParaRPr>
              </a:p>
              <a:p>
                <a:r>
                  <a:rPr lang="cs-CZ" sz="2800" b="1" u="sng" dirty="0" smtClean="0">
                    <a:solidFill>
                      <a:schemeClr val="tx2"/>
                    </a:solidFill>
                  </a:rPr>
                  <a:t>Umocňování má vždy přednost </a:t>
                </a:r>
              </a:p>
              <a:p>
                <a:r>
                  <a:rPr lang="cs-CZ" sz="2800" b="1" dirty="0" smtClean="0">
                    <a:solidFill>
                      <a:schemeClr val="tx2"/>
                    </a:solidFill>
                  </a:rPr>
                  <a:t>před násobením, dělením, sčítáním</a:t>
                </a:r>
              </a:p>
              <a:p>
                <a:r>
                  <a:rPr lang="cs-CZ" sz="2800" b="1" dirty="0" smtClean="0">
                    <a:solidFill>
                      <a:schemeClr val="tx2"/>
                    </a:solidFill>
                  </a:rPr>
                  <a:t>a odčítáním.</a:t>
                </a:r>
              </a:p>
              <a:p>
                <a:endParaRPr lang="cs-CZ" sz="2800" b="1" dirty="0" smtClean="0">
                  <a:solidFill>
                    <a:schemeClr val="tx2"/>
                  </a:solidFill>
                </a:endParaRPr>
              </a:p>
              <a:p>
                <a:r>
                  <a:rPr lang="cs-CZ" sz="2800" b="1" dirty="0" smtClean="0">
                    <a:solidFill>
                      <a:schemeClr val="tx2"/>
                    </a:solidFill>
                  </a:rPr>
                  <a:t>(a . b)</a:t>
                </a:r>
                <a:r>
                  <a:rPr lang="cs-CZ" sz="2800" b="1" baseline="30000" dirty="0" smtClean="0">
                    <a:solidFill>
                      <a:schemeClr val="tx2"/>
                    </a:solidFill>
                  </a:rPr>
                  <a:t>3</a:t>
                </a:r>
                <a:r>
                  <a:rPr lang="cs-CZ" sz="2800" b="1" dirty="0" smtClean="0">
                    <a:solidFill>
                      <a:schemeClr val="tx2"/>
                    </a:solidFill>
                  </a:rPr>
                  <a:t> = a</a:t>
                </a:r>
                <a:r>
                  <a:rPr lang="cs-CZ" sz="2800" b="1" baseline="30000" dirty="0" smtClean="0">
                    <a:solidFill>
                      <a:schemeClr val="tx2"/>
                    </a:solidFill>
                  </a:rPr>
                  <a:t>3</a:t>
                </a:r>
                <a:r>
                  <a:rPr lang="cs-CZ" sz="2800" b="1" dirty="0" smtClean="0">
                    <a:solidFill>
                      <a:schemeClr val="tx2"/>
                    </a:solidFill>
                  </a:rPr>
                  <a:t> . b</a:t>
                </a:r>
                <a:r>
                  <a:rPr lang="cs-CZ" sz="2800" b="1" baseline="30000" dirty="0" smtClean="0">
                    <a:solidFill>
                      <a:schemeClr val="tx2"/>
                    </a:solidFill>
                  </a:rPr>
                  <a:t>3          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2"/>
                        </a:solidFill>
                        <a:latin typeface="Cambria Math"/>
                      </a:rPr>
                      <m:t>(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2"/>
                    </a:solidFill>
                  </a:rPr>
                  <a:t>)</a:t>
                </a:r>
                <a:r>
                  <a:rPr lang="cs-CZ" sz="2800" b="1" baseline="30000" dirty="0" smtClean="0">
                    <a:solidFill>
                      <a:schemeClr val="tx2"/>
                    </a:solidFill>
                  </a:rPr>
                  <a:t>3</a:t>
                </a:r>
                <a:r>
                  <a:rPr lang="cs-CZ" sz="2800" b="1" dirty="0" smtClean="0">
                    <a:solidFill>
                      <a:schemeClr val="tx2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7008" y="561295"/>
                <a:ext cx="5727081" cy="5910401"/>
              </a:xfrm>
              <a:prstGeom prst="rect">
                <a:avLst/>
              </a:prstGeom>
              <a:blipFill rotWithShape="1">
                <a:blip r:embed="rId2"/>
                <a:stretch>
                  <a:fillRect l="-2236" t="-928" r="-9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876256" y="59430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76256" y="5573742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73302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Zapamatujte si!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0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= 0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= 1                                    </a:t>
            </a:r>
            <a:r>
              <a:rPr lang="cs-CZ" b="1" dirty="0">
                <a:solidFill>
                  <a:schemeClr val="tx2"/>
                </a:solidFill>
              </a:rPr>
              <a:t>(-1)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10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= 1 000     </a:t>
            </a:r>
            <a:r>
              <a:rPr lang="cs-CZ" b="1" dirty="0" smtClean="0"/>
              <a:t>                     </a:t>
            </a:r>
            <a:r>
              <a:rPr lang="cs-CZ" b="1" dirty="0">
                <a:solidFill>
                  <a:schemeClr val="tx2"/>
                </a:solidFill>
              </a:rPr>
              <a:t>(-10)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-1 </a:t>
            </a:r>
            <a:r>
              <a:rPr lang="cs-CZ" b="1" dirty="0" smtClean="0">
                <a:solidFill>
                  <a:schemeClr val="tx2"/>
                </a:solidFill>
              </a:rPr>
              <a:t>000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100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>
                <a:solidFill>
                  <a:srgbClr val="C00000"/>
                </a:solidFill>
              </a:rPr>
              <a:t>= 1 </a:t>
            </a:r>
            <a:r>
              <a:rPr lang="cs-CZ" b="1" dirty="0" smtClean="0">
                <a:solidFill>
                  <a:srgbClr val="C00000"/>
                </a:solidFill>
              </a:rPr>
              <a:t>000 000                </a:t>
            </a:r>
            <a:r>
              <a:rPr lang="cs-CZ" b="1" dirty="0" smtClean="0">
                <a:solidFill>
                  <a:schemeClr val="tx2"/>
                </a:solidFill>
              </a:rPr>
              <a:t>(-</a:t>
            </a:r>
            <a:r>
              <a:rPr lang="cs-CZ" b="1" dirty="0">
                <a:solidFill>
                  <a:schemeClr val="tx2"/>
                </a:solidFill>
              </a:rPr>
              <a:t>100)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-1 000 000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1 000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>
                <a:solidFill>
                  <a:srgbClr val="C00000"/>
                </a:solidFill>
              </a:rPr>
              <a:t>= 1 </a:t>
            </a:r>
            <a:r>
              <a:rPr lang="cs-CZ" b="1" dirty="0" smtClean="0">
                <a:solidFill>
                  <a:srgbClr val="C00000"/>
                </a:solidFill>
              </a:rPr>
              <a:t>000 000 000     </a:t>
            </a:r>
            <a:r>
              <a:rPr lang="cs-CZ" b="1" dirty="0" smtClean="0">
                <a:solidFill>
                  <a:schemeClr val="tx2"/>
                </a:solidFill>
              </a:rPr>
              <a:t>(-</a:t>
            </a:r>
            <a:r>
              <a:rPr lang="cs-CZ" b="1" dirty="0">
                <a:solidFill>
                  <a:schemeClr val="tx2"/>
                </a:solidFill>
              </a:rPr>
              <a:t>1 000)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-1 000 000 000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0,1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>
                <a:solidFill>
                  <a:srgbClr val="C00000"/>
                </a:solidFill>
              </a:rPr>
              <a:t>= </a:t>
            </a:r>
            <a:r>
              <a:rPr lang="cs-CZ" b="1" dirty="0" smtClean="0">
                <a:solidFill>
                  <a:srgbClr val="C00000"/>
                </a:solidFill>
              </a:rPr>
              <a:t>0,001                         </a:t>
            </a:r>
            <a:r>
              <a:rPr lang="cs-CZ" b="1" dirty="0" smtClean="0">
                <a:solidFill>
                  <a:schemeClr val="tx2"/>
                </a:solidFill>
              </a:rPr>
              <a:t>(-</a:t>
            </a:r>
            <a:r>
              <a:rPr lang="cs-CZ" b="1" dirty="0">
                <a:solidFill>
                  <a:schemeClr val="tx2"/>
                </a:solidFill>
              </a:rPr>
              <a:t>0,1)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-0,001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0,01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= 0,000 001               </a:t>
            </a:r>
            <a:r>
              <a:rPr lang="cs-CZ" b="1" dirty="0">
                <a:solidFill>
                  <a:schemeClr val="tx2"/>
                </a:solidFill>
              </a:rPr>
              <a:t>(-0,01)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-0,000 001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0,001</a:t>
            </a:r>
            <a:r>
              <a:rPr lang="cs-CZ" b="1" baseline="30000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rgbClr val="C00000"/>
                </a:solidFill>
              </a:rPr>
              <a:t> = 0,000 000 001</a:t>
            </a:r>
            <a:r>
              <a:rPr lang="cs-CZ" b="1" dirty="0" smtClean="0"/>
              <a:t>     </a:t>
            </a:r>
            <a:r>
              <a:rPr lang="cs-CZ" b="1" dirty="0" smtClean="0">
                <a:solidFill>
                  <a:schemeClr val="tx2"/>
                </a:solidFill>
              </a:rPr>
              <a:t>(-</a:t>
            </a:r>
            <a:r>
              <a:rPr lang="cs-CZ" b="1" dirty="0">
                <a:solidFill>
                  <a:schemeClr val="tx2"/>
                </a:solidFill>
              </a:rPr>
              <a:t>0,001)</a:t>
            </a:r>
            <a:r>
              <a:rPr lang="cs-CZ" b="1" baseline="30000" dirty="0">
                <a:solidFill>
                  <a:schemeClr val="tx2"/>
                </a:solidFill>
              </a:rPr>
              <a:t>3</a:t>
            </a:r>
            <a:r>
              <a:rPr lang="cs-CZ" b="1" dirty="0">
                <a:solidFill>
                  <a:schemeClr val="tx2"/>
                </a:solidFill>
              </a:rPr>
              <a:t> = -0,000 000 001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528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pomocí tabulek: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4 803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0,72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49,78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8,2</a:t>
            </a:r>
            <a:r>
              <a:rPr lang="cs-CZ" baseline="30000" dirty="0" smtClean="0"/>
              <a:t>3 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3,54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70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496944" cy="547260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4 803</a:t>
            </a:r>
            <a:r>
              <a:rPr lang="cs-CZ" baseline="30000" dirty="0" smtClean="0"/>
              <a:t>3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2"/>
                </a:solidFill>
              </a:rPr>
              <a:t>4 800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(48 .100)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</a:t>
            </a:r>
            <a:r>
              <a:rPr lang="cs-CZ" u="sng" dirty="0" smtClean="0">
                <a:solidFill>
                  <a:schemeClr val="tx2"/>
                </a:solidFill>
              </a:rPr>
              <a:t>110 592 000 000</a:t>
            </a:r>
            <a:endParaRPr lang="cs-CZ" u="sng" dirty="0" smtClean="0"/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0,72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r>
              <a:rPr lang="cs-CZ" dirty="0" smtClean="0">
                <a:solidFill>
                  <a:schemeClr val="tx2"/>
                </a:solidFill>
              </a:rPr>
              <a:t> (72 . 0,01)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373 248 . 0,000 001 = </a:t>
            </a:r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dirty="0" smtClean="0">
                <a:solidFill>
                  <a:schemeClr val="tx2"/>
                </a:solidFill>
              </a:rPr>
              <a:t>= </a:t>
            </a:r>
            <a:r>
              <a:rPr lang="cs-CZ" u="sng" dirty="0" smtClean="0">
                <a:solidFill>
                  <a:schemeClr val="tx2"/>
                </a:solidFill>
              </a:rPr>
              <a:t>0,373 248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49,78</a:t>
            </a:r>
            <a:r>
              <a:rPr lang="cs-CZ" baseline="30000" dirty="0" smtClean="0"/>
              <a:t>3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2"/>
                </a:solidFill>
              </a:rPr>
              <a:t>(49,8)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(498 . 0,1)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           = 123 505 992 . 0,001 = </a:t>
            </a:r>
            <a:r>
              <a:rPr lang="cs-CZ" u="sng" dirty="0" smtClean="0">
                <a:solidFill>
                  <a:schemeClr val="tx2"/>
                </a:solidFill>
              </a:rPr>
              <a:t>123 505,992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8,2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tx2"/>
                </a:solidFill>
              </a:rPr>
              <a:t>(82 .0,1)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551 368 . 0,001 = </a:t>
            </a:r>
            <a:r>
              <a:rPr lang="cs-CZ" u="sng" dirty="0" smtClean="0">
                <a:solidFill>
                  <a:schemeClr val="tx2"/>
                </a:solidFill>
              </a:rPr>
              <a:t>551,368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3,54</a:t>
            </a:r>
            <a:r>
              <a:rPr lang="cs-CZ" baseline="30000" dirty="0" smtClean="0"/>
              <a:t>3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2"/>
                </a:solidFill>
              </a:rPr>
              <a:t>(354 . 0,01)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= 44 361 864 . 0,000 001 =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                               = </a:t>
            </a:r>
            <a:r>
              <a:rPr lang="cs-CZ" u="sng" dirty="0" smtClean="0">
                <a:solidFill>
                  <a:schemeClr val="tx2"/>
                </a:solidFill>
              </a:rPr>
              <a:t>44,361 864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94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</p:spPr>
        <p:txBody>
          <a:bodyPr/>
          <a:lstStyle/>
          <a:p>
            <a:r>
              <a:rPr lang="cs-CZ" dirty="0" smtClean="0"/>
              <a:t>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277098"/>
            <a:ext cx="8229600" cy="518457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Dešťová voda je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ze střechy sváděna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do krychlové nádoby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bez víka, délka hrany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nádoby je 70 cm.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Jaký je objem nádoby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v hektolitrech? 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Vypočítej objem dřevěné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hrací kostky o straně 3,5 cm.</a:t>
            </a:r>
            <a:endParaRPr lang="cs-CZ" sz="2800" dirty="0"/>
          </a:p>
        </p:txBody>
      </p:sp>
      <p:pic>
        <p:nvPicPr>
          <p:cNvPr id="1027" name="Picture 3" descr="C:\Users\profesor\AppData\Local\Microsoft\Windows\Temporary Internet Files\Content.IE5\SN04JUDD\MP900430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40768"/>
            <a:ext cx="3528392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LXNY4RFK\MP9004387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253" y="4430351"/>
            <a:ext cx="2681864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44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1297</TotalTime>
  <Words>442</Words>
  <Application>Microsoft Office PowerPoint</Application>
  <PresentationFormat>Předvádění na obrazovce (4:3)</PresentationFormat>
  <Paragraphs>96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Základní pojmy</vt:lpstr>
      <vt:lpstr>Pomocí tabulek nebo násobením urči třetí mocniny čísel:</vt:lpstr>
      <vt:lpstr>Prezentace aplikace PowerPoint</vt:lpstr>
      <vt:lpstr>Zapamatujte si!</vt:lpstr>
      <vt:lpstr>Určete pomocí tabulek:</vt:lpstr>
      <vt:lpstr>Řešení:</vt:lpstr>
      <vt:lpstr>Slovní úlohy: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147</cp:revision>
  <dcterms:created xsi:type="dcterms:W3CDTF">2013-03-11T16:19:20Z</dcterms:created>
  <dcterms:modified xsi:type="dcterms:W3CDTF">2013-12-12T21:32:38Z</dcterms:modified>
</cp:coreProperties>
</file>