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843244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VY_32_INOVACE_1830_UŽITÍ_PYTHAGOROVY_VĚTY_V_PRAXI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Užití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Pythagorovy věty  při řešení úloh z </a:t>
                      </a:r>
                      <a:r>
                        <a:rPr lang="cs-CZ" sz="1100" baseline="0" smtClean="0">
                          <a:solidFill>
                            <a:srgbClr val="000000"/>
                          </a:solidFill>
                          <a:effectLst/>
                        </a:rPr>
                        <a:t>praktického </a:t>
                      </a:r>
                      <a:r>
                        <a:rPr lang="cs-CZ" sz="1100" baseline="0" smtClean="0">
                          <a:solidFill>
                            <a:srgbClr val="000000"/>
                          </a:solidFill>
                          <a:effectLst/>
                        </a:rPr>
                        <a:t>života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Prezentace je určena žákům 8. tříd, </a:t>
            </a:r>
            <a:r>
              <a:rPr lang="cs-CZ" sz="3600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6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Je zaměřena na procvičení řešení úloh z praxe s využitím Pythagorovy věty. </a:t>
            </a:r>
          </a:p>
          <a:p>
            <a:pPr algn="ctr"/>
            <a:r>
              <a:rPr lang="cs-CZ" sz="3600" b="1" dirty="0" smtClean="0">
                <a:solidFill>
                  <a:schemeClr val="tx2"/>
                </a:solidFill>
              </a:rPr>
              <a:t>Při výpočtech mohou žáci používat tabulky a kalkulačky.</a:t>
            </a:r>
          </a:p>
          <a:p>
            <a:pPr marL="0" indent="0" algn="ctr">
              <a:buNone/>
            </a:pPr>
            <a:r>
              <a:rPr lang="cs-CZ" sz="3600" b="1" dirty="0" smtClean="0">
                <a:solidFill>
                  <a:schemeClr val="tx2"/>
                </a:solidFill>
              </a:rPr>
              <a:t> 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2493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11. 11. 2013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 </a:t>
            </a:r>
            <a:r>
              <a:rPr lang="cs-CZ" sz="3600" dirty="0" smtClean="0"/>
              <a:t>Pythagorova věta, pravoúhlý trojúhelník, odvěsna, přepona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PYTHAGOROVA VĚTA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Obsah čtverce nad přeponou </a:t>
            </a:r>
            <a:r>
              <a:rPr lang="cs-CZ" b="1" dirty="0" smtClean="0"/>
              <a:t>c</a:t>
            </a:r>
            <a:r>
              <a:rPr lang="cs-CZ" dirty="0" smtClean="0"/>
              <a:t> </a:t>
            </a:r>
            <a:r>
              <a:rPr lang="cs-CZ" u="sng" dirty="0" smtClean="0"/>
              <a:t>pravoúhlého trojúhelníku</a:t>
            </a:r>
            <a:r>
              <a:rPr lang="cs-CZ" dirty="0" smtClean="0"/>
              <a:t> se rovná součtu čtverců nad jeho odvěsnami</a:t>
            </a:r>
            <a:r>
              <a:rPr lang="cs-CZ" b="1" dirty="0" smtClean="0"/>
              <a:t> a</a:t>
            </a:r>
            <a:r>
              <a:rPr lang="cs-CZ" dirty="0" smtClean="0"/>
              <a:t>, </a:t>
            </a:r>
            <a:r>
              <a:rPr lang="cs-CZ" b="1" dirty="0" smtClean="0"/>
              <a:t>b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b="1" dirty="0" smtClean="0"/>
              <a:t>c</a:t>
            </a:r>
            <a:r>
              <a:rPr lang="cs-CZ" b="1" baseline="30000" dirty="0" smtClean="0"/>
              <a:t>2</a:t>
            </a:r>
            <a:r>
              <a:rPr lang="cs-CZ" b="1" dirty="0" smtClean="0"/>
              <a:t> = a</a:t>
            </a:r>
            <a:r>
              <a:rPr lang="cs-CZ" b="1" baseline="30000" dirty="0" smtClean="0"/>
              <a:t>2</a:t>
            </a:r>
            <a:r>
              <a:rPr lang="cs-CZ" b="1" dirty="0" smtClean="0"/>
              <a:t> + b</a:t>
            </a:r>
            <a:r>
              <a:rPr lang="cs-CZ" b="1" baseline="30000" dirty="0" smtClean="0"/>
              <a:t>2</a:t>
            </a:r>
          </a:p>
          <a:p>
            <a:pPr marL="0" indent="0">
              <a:buNone/>
            </a:pPr>
            <a:endParaRPr lang="cs-CZ" b="1" dirty="0" smtClean="0"/>
          </a:p>
        </p:txBody>
      </p:sp>
      <p:sp>
        <p:nvSpPr>
          <p:cNvPr id="4" name="Pravoúhlý trojúhelník 3"/>
          <p:cNvSpPr/>
          <p:nvPr/>
        </p:nvSpPr>
        <p:spPr>
          <a:xfrm>
            <a:off x="5004048" y="4051920"/>
            <a:ext cx="914400" cy="91440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123184" y="4051921"/>
            <a:ext cx="880864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004048" y="4966320"/>
            <a:ext cx="9144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 rot="18887428">
            <a:off x="5277844" y="3416372"/>
            <a:ext cx="1252654" cy="129314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543175" y="3985432"/>
            <a:ext cx="418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76706" y="4324455"/>
            <a:ext cx="436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68727" y="5251371"/>
            <a:ext cx="450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6206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úloha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Vypočítej plochu štítu domu ve tvaru rovnoramenného trojúhelníku s rozměry: </a:t>
            </a:r>
          </a:p>
          <a:p>
            <a:pPr marL="0" indent="0">
              <a:buNone/>
            </a:pPr>
            <a:r>
              <a:rPr lang="cs-CZ" dirty="0" smtClean="0"/>
              <a:t>    z = 7 m, r = 5 m.</a:t>
            </a:r>
            <a:endParaRPr lang="cs-CZ" dirty="0"/>
          </a:p>
        </p:txBody>
      </p:sp>
      <p:pic>
        <p:nvPicPr>
          <p:cNvPr id="1028" name="Picture 4" descr="C:\Users\profesor\AppData\Local\Microsoft\Windows\Temporary Internet Files\Content.IE5\3SO17SJN\MP9003996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37182"/>
            <a:ext cx="3901440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69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827584" y="2420888"/>
            <a:ext cx="2232248" cy="2354560"/>
          </a:xfrm>
          <a:prstGeom prst="triangl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/>
              <a:t>v = ?</a:t>
            </a:r>
          </a:p>
        </p:txBody>
      </p:sp>
      <p:cxnSp>
        <p:nvCxnSpPr>
          <p:cNvPr id="6" name="Přímá spojnice 5"/>
          <p:cNvCxnSpPr>
            <a:stCxn id="4" idx="3"/>
            <a:endCxn id="4" idx="0"/>
          </p:cNvCxnSpPr>
          <p:nvPr/>
        </p:nvCxnSpPr>
        <p:spPr>
          <a:xfrm flipV="1">
            <a:off x="1943708" y="2420888"/>
            <a:ext cx="0" cy="23545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1517950" y="4931876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 = 7 m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64340" y="3413502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 = 5 m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07436" y="3413502"/>
            <a:ext cx="840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r = 5 m</a:t>
            </a:r>
          </a:p>
        </p:txBody>
      </p:sp>
      <p:sp>
        <p:nvSpPr>
          <p:cNvPr id="10" name="Pravoúhlý trojúhelník 9"/>
          <p:cNvSpPr/>
          <p:nvPr/>
        </p:nvSpPr>
        <p:spPr>
          <a:xfrm>
            <a:off x="4716016" y="2420888"/>
            <a:ext cx="1274440" cy="2354560"/>
          </a:xfrm>
          <a:prstGeom prst="rtTriangl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436096" y="3228836"/>
            <a:ext cx="840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r = 5 m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067944" y="3782834"/>
            <a:ext cx="617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 = ?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326231" y="3782834"/>
            <a:ext cx="617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 = ?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4821986" y="4807970"/>
            <a:ext cx="10342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x </a:t>
            </a:r>
            <a:r>
              <a:rPr lang="cs-CZ" dirty="0"/>
              <a:t>= </a:t>
            </a:r>
            <a:r>
              <a:rPr lang="cs-CZ" dirty="0" smtClean="0"/>
              <a:t>3,5 m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227439" y="4406116"/>
            <a:ext cx="284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x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1350917" y="4407919"/>
            <a:ext cx="284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876256" y="3413502"/>
                <a:ext cx="1080745" cy="66281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38100">
                <a:solidFill>
                  <a:schemeClr val="tx2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800" b="1" dirty="0" smtClean="0"/>
                  <a:t>S </a:t>
                </a:r>
                <a:r>
                  <a:rPr lang="cs-CZ" sz="2800" b="1" i="1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smtClean="0">
                            <a:latin typeface="Cambria Math"/>
                          </a:rPr>
                          <m:t>𝐳</m:t>
                        </m:r>
                        <m:r>
                          <a:rPr lang="cs-CZ" sz="2800" b="1" i="0" smtClean="0">
                            <a:latin typeface="Cambria Math"/>
                          </a:rPr>
                          <m:t> . </m:t>
                        </m:r>
                        <m:r>
                          <a:rPr lang="cs-CZ" sz="2800" b="1" i="0" smtClean="0">
                            <a:latin typeface="Cambria Math"/>
                          </a:rPr>
                          <m:t>𝐯</m:t>
                        </m:r>
                      </m:num>
                      <m:den>
                        <m:r>
                          <a:rPr lang="cs-CZ" sz="2800" b="1" i="0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3413502"/>
                <a:ext cx="1080745" cy="662810"/>
              </a:xfrm>
              <a:prstGeom prst="rect">
                <a:avLst/>
              </a:prstGeom>
              <a:blipFill rotWithShape="1">
                <a:blip r:embed="rId2"/>
                <a:stretch>
                  <a:fillRect l="-9836" b="-8696"/>
                </a:stretch>
              </a:blipFill>
              <a:ln w="38100">
                <a:solidFill>
                  <a:schemeClr val="tx2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565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476672"/>
                <a:ext cx="8229600" cy="6048672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r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= x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+ v</a:t>
                </a:r>
                <a:r>
                  <a:rPr lang="cs-CZ" baseline="30000" dirty="0" smtClean="0"/>
                  <a:t>2 </a:t>
                </a:r>
                <a:r>
                  <a:rPr lang="cs-CZ" dirty="0" smtClean="0"/>
                  <a:t>  </a:t>
                </a:r>
                <a:r>
                  <a:rPr lang="cs-CZ" dirty="0" smtClean="0">
                    <a:sym typeface="Wingdings" panose="05000000000000000000" pitchFamily="2" charset="2"/>
                  </a:rPr>
                  <a:t>  </a:t>
                </a:r>
                <a:r>
                  <a:rPr lang="cs-CZ" dirty="0" smtClean="0"/>
                  <a:t>v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= r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- x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</a:t>
                </a:r>
                <a:r>
                  <a:rPr lang="cs-CZ" dirty="0"/>
                  <a:t> </a:t>
                </a:r>
                <a:r>
                  <a:rPr lang="cs-CZ" dirty="0" smtClean="0">
                    <a:sym typeface="Wingdings" panose="05000000000000000000" pitchFamily="2" charset="2"/>
                  </a:rPr>
                  <a:t>  v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= 5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– 3,5</a:t>
                </a:r>
                <a:r>
                  <a:rPr lang="cs-CZ" baseline="30000" dirty="0" smtClean="0"/>
                  <a:t>2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  v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= 25 – 12,25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 		  v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= 12,75</a:t>
                </a:r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dirty="0" smtClean="0"/>
                  <a:t>				   v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12,75</m:t>
                        </m:r>
                      </m:e>
                    </m:rad>
                  </m:oMath>
                </a14:m>
                <a:endParaRPr lang="cs-CZ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                                                     </a:t>
                </a:r>
                <a:r>
                  <a:rPr lang="cs-CZ" u="sng" dirty="0" smtClean="0"/>
                  <a:t>v = 3,6 m</a:t>
                </a: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b="1" dirty="0"/>
                  <a:t>S </a:t>
                </a:r>
                <a:r>
                  <a:rPr lang="cs-CZ" b="1" i="1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smtClean="0">
                            <a:latin typeface="Cambria Math"/>
                          </a:rPr>
                          <m:t>𝟕</m:t>
                        </m:r>
                        <m:r>
                          <a:rPr lang="cs-CZ" b="1">
                            <a:latin typeface="Cambria Math"/>
                          </a:rPr>
                          <m:t> . </m:t>
                        </m:r>
                        <m:r>
                          <a:rPr lang="cs-CZ" b="1" i="1" smtClean="0">
                            <a:latin typeface="Cambria Math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</a:rPr>
                          <m:t>𝟑</m:t>
                        </m:r>
                        <m:r>
                          <a:rPr lang="cs-CZ" b="1" i="1" smtClean="0">
                            <a:latin typeface="Cambria Math"/>
                          </a:rPr>
                          <m:t>,</m:t>
                        </m:r>
                        <m:r>
                          <a:rPr lang="cs-CZ" b="1" i="1" smtClean="0"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cs-CZ" b="1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dirty="0" smtClean="0"/>
                  <a:t>  </a:t>
                </a:r>
                <a:r>
                  <a:rPr lang="cs-CZ" dirty="0" smtClean="0">
                    <a:sym typeface="Wingdings" panose="05000000000000000000" pitchFamily="2" charset="2"/>
                  </a:rPr>
                  <a:t>  S = 7 . 1,8     </a:t>
                </a:r>
                <a:r>
                  <a:rPr lang="cs-CZ" u="sng" dirty="0" smtClean="0">
                    <a:sym typeface="Wingdings" panose="05000000000000000000" pitchFamily="2" charset="2"/>
                  </a:rPr>
                  <a:t>S = 12,6 m</a:t>
                </a:r>
                <a:r>
                  <a:rPr lang="cs-CZ" baseline="30000" dirty="0" smtClean="0">
                    <a:sym typeface="Wingdings" panose="05000000000000000000" pitchFamily="2" charset="2"/>
                  </a:rPr>
                  <a:t>2</a:t>
                </a:r>
                <a:r>
                  <a:rPr lang="cs-CZ" dirty="0" smtClean="0">
                    <a:sym typeface="Wingdings" panose="05000000000000000000" pitchFamily="2" charset="2"/>
                  </a:rPr>
                  <a:t> </a:t>
                </a:r>
              </a:p>
              <a:p>
                <a:pPr marL="0" indent="0">
                  <a:buNone/>
                </a:pPr>
                <a:endParaRPr lang="cs-CZ" dirty="0" smtClean="0">
                  <a:sym typeface="Wingdings" panose="05000000000000000000" pitchFamily="2" charset="2"/>
                </a:endParaRPr>
              </a:p>
              <a:p>
                <a:pPr marL="0" indent="0" algn="ctr">
                  <a:buNone/>
                </a:pPr>
                <a:r>
                  <a:rPr lang="cs-CZ" b="1" dirty="0" smtClean="0">
                    <a:sym typeface="Wingdings" panose="05000000000000000000" pitchFamily="2" charset="2"/>
                  </a:rPr>
                  <a:t>Plocha štítu domu je 12,6 m</a:t>
                </a:r>
                <a:r>
                  <a:rPr lang="cs-CZ" b="1" baseline="30000" dirty="0" smtClean="0">
                    <a:sym typeface="Wingdings" panose="05000000000000000000" pitchFamily="2" charset="2"/>
                  </a:rPr>
                  <a:t>2</a:t>
                </a:r>
                <a:r>
                  <a:rPr lang="cs-CZ" b="1" dirty="0" smtClean="0">
                    <a:sym typeface="Wingdings" panose="05000000000000000000" pitchFamily="2" charset="2"/>
                  </a:rPr>
                  <a:t> .</a:t>
                </a:r>
                <a:r>
                  <a:rPr lang="cs-CZ" b="1" u="sng" dirty="0" smtClean="0">
                    <a:sym typeface="Wingdings" panose="05000000000000000000" pitchFamily="2" charset="2"/>
                  </a:rPr>
                  <a:t>  </a:t>
                </a:r>
                <a:endParaRPr lang="cs-CZ" b="1" dirty="0" smtClean="0"/>
              </a:p>
              <a:p>
                <a:pPr marL="0" indent="0">
                  <a:buNone/>
                </a:pPr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476672"/>
                <a:ext cx="8229600" cy="6048672"/>
              </a:xfrm>
              <a:blipFill rotWithShape="1">
                <a:blip r:embed="rId2"/>
                <a:stretch>
                  <a:fillRect l="-1926" t="-23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4619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úloha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01" y="1556792"/>
            <a:ext cx="8229600" cy="4525963"/>
          </a:xfrm>
        </p:spPr>
        <p:txBody>
          <a:bodyPr/>
          <a:lstStyle/>
          <a:p>
            <a:r>
              <a:rPr lang="cs-CZ" dirty="0" smtClean="0"/>
              <a:t>V době vichřice došlo v místním lese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 obrovským polomům. Jeden smrk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se zlomil ve výšce 10 metrů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od země a jeho vrchol dopadl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do vzdálenosti 8 metrů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od hlavního kmene.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Kolik metrů přibližně měřil smrk před vichřicí?</a:t>
            </a:r>
            <a:endParaRPr lang="cs-CZ" dirty="0"/>
          </a:p>
        </p:txBody>
      </p:sp>
      <p:pic>
        <p:nvPicPr>
          <p:cNvPr id="2050" name="Picture 2" descr="C:\Users\profesor\AppData\Local\Microsoft\Windows\Temporary Internet Files\Content.IE5\MQRYM183\MP9003996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40768"/>
            <a:ext cx="2160240" cy="370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68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ravoúhlý trojúhelník 3"/>
          <p:cNvSpPr/>
          <p:nvPr/>
        </p:nvSpPr>
        <p:spPr>
          <a:xfrm>
            <a:off x="899592" y="2060848"/>
            <a:ext cx="1850504" cy="2210544"/>
          </a:xfrm>
          <a:prstGeom prst="rt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43643" y="3176510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 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40782" y="4365104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 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56318" y="2981454"/>
            <a:ext cx="61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 = ?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211960" y="1700808"/>
                <a:ext cx="2480166" cy="38204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x</a:t>
                </a:r>
                <a:r>
                  <a:rPr lang="cs-CZ" sz="2400" baseline="30000" dirty="0" smtClean="0"/>
                  <a:t>2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10</a:t>
                </a:r>
                <a:r>
                  <a:rPr lang="cs-CZ" sz="2400" baseline="30000" dirty="0" smtClean="0"/>
                  <a:t>2</a:t>
                </a:r>
                <a:r>
                  <a:rPr lang="cs-CZ" sz="2400" dirty="0" smtClean="0"/>
                  <a:t> </a:t>
                </a:r>
                <a:r>
                  <a:rPr lang="cs-CZ" sz="2400" dirty="0"/>
                  <a:t>+ </a:t>
                </a:r>
                <a:r>
                  <a:rPr lang="cs-CZ" sz="2400" dirty="0" smtClean="0"/>
                  <a:t>8</a:t>
                </a:r>
                <a:r>
                  <a:rPr lang="cs-CZ" sz="2400" baseline="30000" dirty="0" smtClean="0"/>
                  <a:t>2  </a:t>
                </a:r>
              </a:p>
              <a:p>
                <a:r>
                  <a:rPr lang="cs-CZ" sz="2400" dirty="0" smtClean="0"/>
                  <a:t>x</a:t>
                </a:r>
                <a:r>
                  <a:rPr lang="cs-CZ" sz="2400" baseline="30000" dirty="0" smtClean="0"/>
                  <a:t>2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100 + 64</a:t>
                </a:r>
              </a:p>
              <a:p>
                <a:r>
                  <a:rPr lang="cs-CZ" sz="2400" dirty="0" smtClean="0"/>
                  <a:t>x</a:t>
                </a:r>
                <a:r>
                  <a:rPr lang="cs-CZ" sz="2400" baseline="30000" dirty="0" smtClean="0"/>
                  <a:t>2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164</a:t>
                </a:r>
              </a:p>
              <a:p>
                <a:r>
                  <a:rPr lang="cs-CZ" sz="2400" dirty="0"/>
                  <a:t>x</a:t>
                </a:r>
                <a:r>
                  <a:rPr lang="cs-CZ" sz="2400" dirty="0" smtClean="0"/>
                  <a:t> 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164</m:t>
                        </m:r>
                      </m:e>
                    </m:rad>
                  </m:oMath>
                </a14:m>
                <a:endParaRPr lang="cs-CZ" sz="2400" b="0" dirty="0" smtClean="0">
                  <a:ea typeface="Cambria Math"/>
                </a:endParaRPr>
              </a:p>
              <a:p>
                <a:r>
                  <a:rPr lang="cs-CZ" sz="2400" u="sng" dirty="0"/>
                  <a:t>x</a:t>
                </a:r>
                <a:r>
                  <a:rPr lang="cs-CZ" sz="2400" u="sng" dirty="0" smtClean="0"/>
                  <a:t>  =  12,8 m</a:t>
                </a:r>
              </a:p>
              <a:p>
                <a:endParaRPr lang="cs-CZ" sz="2400" u="sng" dirty="0"/>
              </a:p>
              <a:p>
                <a:endParaRPr lang="cs-CZ" sz="2400" u="sng" dirty="0" smtClean="0"/>
              </a:p>
              <a:p>
                <a:endParaRPr lang="cs-CZ" sz="2400" u="sng" dirty="0"/>
              </a:p>
              <a:p>
                <a:r>
                  <a:rPr lang="cs-CZ" sz="2400" dirty="0" smtClean="0"/>
                  <a:t>12,8 + 10 = </a:t>
                </a:r>
                <a:r>
                  <a:rPr lang="cs-CZ" sz="2400" u="sng" dirty="0" smtClean="0"/>
                  <a:t>22,8 m</a:t>
                </a:r>
              </a:p>
              <a:p>
                <a:endParaRPr lang="cs-CZ" sz="24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1700808"/>
                <a:ext cx="2480166" cy="3820469"/>
              </a:xfrm>
              <a:prstGeom prst="rect">
                <a:avLst/>
              </a:prstGeom>
              <a:blipFill rotWithShape="1">
                <a:blip r:embed="rId2"/>
                <a:stretch>
                  <a:fillRect l="-3931" t="-1276" r="-27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571617" y="5466024"/>
            <a:ext cx="83266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Smrk před vichřicí byl vysoký  přibližně 23 metrů.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23656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úloha: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Novodobý Romeo chce tajně navštívit Julii </a:t>
            </a:r>
          </a:p>
          <a:p>
            <a:pPr marL="0" indent="0">
              <a:buNone/>
            </a:pPr>
            <a:r>
              <a:rPr lang="cs-CZ" dirty="0" smtClean="0"/>
              <a:t>na balkoně jejích rodičů. V jaké výšce od země</a:t>
            </a:r>
          </a:p>
          <a:p>
            <a:pPr marL="0" indent="0">
              <a:buNone/>
            </a:pPr>
            <a:r>
              <a:rPr lang="cs-CZ" dirty="0" smtClean="0"/>
              <a:t>musí umístit žebřík dlouhý 8,5 metru postavený ve vzdálenosti 2,5 metru ode zdi domu?</a:t>
            </a:r>
            <a:endParaRPr lang="cs-CZ" dirty="0"/>
          </a:p>
        </p:txBody>
      </p:sp>
      <p:pic>
        <p:nvPicPr>
          <p:cNvPr id="3074" name="Picture 2" descr="C:\Users\profesor\AppData\Local\Microsoft\Windows\Temporary Internet Files\Content.IE5\JP5GCROC\MP9004010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98078"/>
            <a:ext cx="208178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rofesor\AppData\Local\Microsoft\Windows\Temporary Internet Files\Content.IE5\SN04JUDD\MP9004387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36563"/>
            <a:ext cx="3695344" cy="264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rofesor\AppData\Local\Microsoft\Windows\Temporary Internet Files\Content.IE5\BTR1NB9L\MP9004074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82008"/>
            <a:ext cx="2520280" cy="229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ravoúhlý trojúhelník 3"/>
          <p:cNvSpPr/>
          <p:nvPr/>
        </p:nvSpPr>
        <p:spPr>
          <a:xfrm>
            <a:off x="1043608" y="2132856"/>
            <a:ext cx="1872208" cy="3362672"/>
          </a:xfrm>
          <a:prstGeom prst="rt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rot="19817786">
            <a:off x="1954022" y="1773907"/>
            <a:ext cx="457200" cy="38620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387466" y="3140968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  <a:r>
              <a:rPr lang="cs-CZ" dirty="0" smtClean="0"/>
              <a:t> = 8,5 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9094" y="3629526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 =  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53209" y="5495528"/>
            <a:ext cx="1034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x</a:t>
            </a:r>
            <a:r>
              <a:rPr lang="cs-CZ" dirty="0" smtClean="0"/>
              <a:t> = 2,5 m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499992" y="2564904"/>
                <a:ext cx="4487703" cy="28884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d</a:t>
                </a:r>
                <a:r>
                  <a:rPr lang="cs-CZ" baseline="30000" dirty="0" smtClean="0"/>
                  <a:t>2</a:t>
                </a:r>
                <a:r>
                  <a:rPr lang="cs-CZ" dirty="0"/>
                  <a:t>= </a:t>
                </a:r>
                <a:r>
                  <a:rPr lang="cs-CZ" dirty="0" smtClean="0"/>
                  <a:t>x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</a:t>
                </a:r>
                <a:r>
                  <a:rPr lang="cs-CZ" dirty="0"/>
                  <a:t>+ </a:t>
                </a:r>
                <a:r>
                  <a:rPr lang="cs-CZ" dirty="0" smtClean="0"/>
                  <a:t>v</a:t>
                </a:r>
                <a:r>
                  <a:rPr lang="cs-CZ" baseline="30000" dirty="0" smtClean="0"/>
                  <a:t>2  </a:t>
                </a:r>
                <a:endParaRPr lang="cs-CZ" baseline="30000" dirty="0"/>
              </a:p>
              <a:p>
                <a:r>
                  <a:rPr lang="cs-CZ" dirty="0" smtClean="0"/>
                  <a:t>8,5</a:t>
                </a:r>
                <a:r>
                  <a:rPr lang="cs-CZ" baseline="30000" dirty="0" smtClean="0"/>
                  <a:t>2</a:t>
                </a:r>
                <a:r>
                  <a:rPr lang="cs-CZ" dirty="0"/>
                  <a:t>= </a:t>
                </a:r>
                <a:r>
                  <a:rPr lang="cs-CZ" dirty="0" smtClean="0"/>
                  <a:t>2,5</a:t>
                </a:r>
                <a:r>
                  <a:rPr lang="cs-CZ" baseline="30000" dirty="0" smtClean="0"/>
                  <a:t>2</a:t>
                </a:r>
                <a:r>
                  <a:rPr lang="cs-CZ" dirty="0" smtClean="0"/>
                  <a:t> </a:t>
                </a:r>
                <a:r>
                  <a:rPr lang="cs-CZ" dirty="0"/>
                  <a:t>+ </a:t>
                </a:r>
                <a:r>
                  <a:rPr lang="cs-CZ" dirty="0" smtClean="0"/>
                  <a:t>v</a:t>
                </a:r>
                <a:r>
                  <a:rPr lang="cs-CZ" baseline="30000" dirty="0" smtClean="0"/>
                  <a:t>2  </a:t>
                </a:r>
                <a:endParaRPr lang="cs-CZ" baseline="30000" dirty="0"/>
              </a:p>
              <a:p>
                <a:r>
                  <a:rPr lang="cs-CZ" dirty="0" smtClean="0"/>
                  <a:t>v</a:t>
                </a:r>
                <a:r>
                  <a:rPr lang="cs-CZ" baseline="30000" dirty="0" smtClean="0"/>
                  <a:t>2</a:t>
                </a:r>
                <a:r>
                  <a:rPr lang="cs-CZ" dirty="0"/>
                  <a:t>= </a:t>
                </a:r>
                <a:r>
                  <a:rPr lang="cs-CZ" dirty="0" smtClean="0"/>
                  <a:t>72,25 – 6,25</a:t>
                </a:r>
                <a:endParaRPr lang="cs-CZ" dirty="0"/>
              </a:p>
              <a:p>
                <a:r>
                  <a:rPr lang="cs-CZ" dirty="0" smtClean="0"/>
                  <a:t>v</a:t>
                </a:r>
                <a:r>
                  <a:rPr lang="cs-CZ" baseline="30000" dirty="0" smtClean="0"/>
                  <a:t>2</a:t>
                </a:r>
                <a:r>
                  <a:rPr lang="cs-CZ" dirty="0"/>
                  <a:t>= </a:t>
                </a:r>
                <a:r>
                  <a:rPr lang="cs-CZ" dirty="0" smtClean="0"/>
                  <a:t>66</a:t>
                </a:r>
                <a:endParaRPr lang="cs-CZ" dirty="0"/>
              </a:p>
              <a:p>
                <a:r>
                  <a:rPr lang="cs-CZ" dirty="0" smtClean="0"/>
                  <a:t>v  </a:t>
                </a:r>
                <a:r>
                  <a:rPr lang="cs-CZ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6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6</m:t>
                        </m:r>
                      </m:e>
                    </m:rad>
                  </m:oMath>
                </a14:m>
                <a:endParaRPr lang="cs-CZ" dirty="0">
                  <a:ea typeface="Cambria Math"/>
                </a:endParaRPr>
              </a:p>
              <a:p>
                <a:r>
                  <a:rPr lang="cs-CZ" u="sng" dirty="0" smtClean="0"/>
                  <a:t>v  </a:t>
                </a:r>
                <a:r>
                  <a:rPr lang="cs-CZ" u="sng" dirty="0"/>
                  <a:t>=  </a:t>
                </a:r>
                <a:r>
                  <a:rPr lang="cs-CZ" u="sng" dirty="0" smtClean="0"/>
                  <a:t>8,12 m</a:t>
                </a:r>
              </a:p>
              <a:p>
                <a:endParaRPr lang="cs-CZ" u="sng" dirty="0"/>
              </a:p>
              <a:p>
                <a:endParaRPr lang="cs-CZ" u="sng" dirty="0" smtClean="0"/>
              </a:p>
              <a:p>
                <a:r>
                  <a:rPr lang="cs-CZ" b="1" u="sng" dirty="0" smtClean="0"/>
                  <a:t>Žebřík musí umístit ve výšce 8,12 m od země.</a:t>
                </a:r>
                <a:endParaRPr lang="cs-CZ" b="1" u="sng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2564904"/>
                <a:ext cx="4487703" cy="2888419"/>
              </a:xfrm>
              <a:prstGeom prst="rect">
                <a:avLst/>
              </a:prstGeom>
              <a:blipFill rotWithShape="1">
                <a:blip r:embed="rId2"/>
                <a:stretch>
                  <a:fillRect l="-1087" t="-1055" r="-4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3965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1499</TotalTime>
  <Words>375</Words>
  <Application>Microsoft Office PowerPoint</Application>
  <PresentationFormat>Předvádění na obrazovce (4:3)</PresentationFormat>
  <Paragraphs>95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Prezentace aplikace PowerPoint</vt:lpstr>
      <vt:lpstr>PYTHAGOROVA VĚTA</vt:lpstr>
      <vt:lpstr>1. úloha</vt:lpstr>
      <vt:lpstr>Řešení:</vt:lpstr>
      <vt:lpstr>Prezentace aplikace PowerPoint</vt:lpstr>
      <vt:lpstr>2. úloha</vt:lpstr>
      <vt:lpstr>Řešení:</vt:lpstr>
      <vt:lpstr>3. úloha:</vt:lpstr>
      <vt:lpstr>Řešení: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167</cp:revision>
  <dcterms:created xsi:type="dcterms:W3CDTF">2013-03-11T16:19:20Z</dcterms:created>
  <dcterms:modified xsi:type="dcterms:W3CDTF">2013-12-12T21:41:31Z</dcterms:modified>
</cp:coreProperties>
</file>