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69" r:id="rId4"/>
    <p:sldId id="280" r:id="rId5"/>
    <p:sldId id="278" r:id="rId6"/>
    <p:sldId id="279" r:id="rId7"/>
    <p:sldId id="281" r:id="rId8"/>
    <p:sldId id="283" r:id="rId9"/>
    <p:sldId id="274" r:id="rId10"/>
    <p:sldId id="270" r:id="rId11"/>
    <p:sldId id="271" r:id="rId12"/>
    <p:sldId id="272" r:id="rId13"/>
    <p:sldId id="273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F55BA-B9EC-4C87-8C05-E2032BBDC56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B1A6E-55FD-47DF-9DE1-12789BB8C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19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73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2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70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7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4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1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1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23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6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70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8807822"/>
              </p:ext>
            </p:extLst>
          </p:nvPr>
        </p:nvGraphicFramePr>
        <p:xfrm>
          <a:off x="1403648" y="357301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VY_32_INOVACE_1831_MOCNINY_S_PŘIROZENÝM_MOCNITELEM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Zavedení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mocniny s přirozeným mocnitelem a pravidel pro počítání s 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mocninami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Prezentace je určena žákům 8. tříd, </a:t>
            </a:r>
            <a:r>
              <a:rPr lang="cs-CZ" sz="3600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6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Je zaměřena na zopakování pojmů 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chemeClr val="tx2"/>
                </a:solidFill>
              </a:rPr>
              <a:t>a zavedení mocniny s přirozeným mocnitelem  a pravidel  pro počítání 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chemeClr val="tx2"/>
                </a:solidFill>
              </a:rPr>
              <a:t>s mocninami.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endParaRPr lang="cs-CZ" sz="3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110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2493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vytvoření: </a:t>
            </a:r>
            <a:r>
              <a:rPr lang="cs-CZ" sz="3600" dirty="0" smtClean="0"/>
              <a:t>18. 11. 2013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Klíčová slova: </a:t>
            </a:r>
            <a:r>
              <a:rPr lang="cs-CZ" sz="3600" dirty="0" smtClean="0"/>
              <a:t>mocnina, základ mocniny, exponent, umocňování,  </a:t>
            </a:r>
            <a:r>
              <a:rPr lang="cs-CZ" sz="3600" i="1" dirty="0" smtClean="0"/>
              <a:t>n</a:t>
            </a:r>
            <a:r>
              <a:rPr lang="cs-CZ" sz="3600" dirty="0" smtClean="0"/>
              <a:t>–</a:t>
            </a:r>
            <a:r>
              <a:rPr lang="cs-CZ" sz="3600" dirty="0" err="1" smtClean="0"/>
              <a:t>tá</a:t>
            </a:r>
            <a:r>
              <a:rPr lang="cs-CZ" sz="3600" dirty="0" smtClean="0"/>
              <a:t> mocnina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0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Tajenka: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8667713"/>
              </p:ext>
            </p:extLst>
          </p:nvPr>
        </p:nvGraphicFramePr>
        <p:xfrm>
          <a:off x="457200" y="1628800"/>
          <a:ext cx="8229600" cy="2219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4400"/>
                <a:gridCol w="914400"/>
                <a:gridCol w="914400"/>
                <a:gridCol w="914400"/>
                <a:gridCol w="914400"/>
                <a:gridCol w="910952"/>
                <a:gridCol w="917848"/>
                <a:gridCol w="914400"/>
                <a:gridCol w="914400"/>
              </a:tblGrid>
              <a:tr h="3422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5325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Legenda: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Dvě na třetí.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Číslo, kterým dělíme.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Výsledek při sčítání.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Mocnitel – jiným slovem.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Římskou číslicí 100.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Nejdelší strana v pravoúhlém trojúhelníku.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0873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9756349"/>
              </p:ext>
            </p:extLst>
          </p:nvPr>
        </p:nvGraphicFramePr>
        <p:xfrm>
          <a:off x="493204" y="1340768"/>
          <a:ext cx="8229600" cy="2219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</a:tblGrid>
              <a:tr h="3422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pic>
        <p:nvPicPr>
          <p:cNvPr id="2051" name="Picture 3" descr="C:\Users\profesor\AppData\Local\Microsoft\Windows\Temporary Internet Files\Content.IE5\2IHQ4M9J\MP90040108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717032"/>
            <a:ext cx="8712968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058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správnou odpověď: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39341"/>
            <a:ext cx="8229600" cy="452596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Poloměr Slunce je: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a/ 7,0 . 10</a:t>
            </a:r>
            <a:r>
              <a:rPr lang="cs-CZ" baseline="30000" dirty="0" smtClean="0"/>
              <a:t>8</a:t>
            </a:r>
            <a:r>
              <a:rPr lang="cs-CZ" dirty="0" smtClean="0"/>
              <a:t> m        b/ 6,378 . 10</a:t>
            </a:r>
            <a:r>
              <a:rPr lang="cs-CZ" baseline="30000" dirty="0" smtClean="0"/>
              <a:t>6</a:t>
            </a:r>
            <a:r>
              <a:rPr lang="cs-CZ" dirty="0" smtClean="0"/>
              <a:t> m</a:t>
            </a:r>
          </a:p>
          <a:p>
            <a:pPr marL="514350" indent="-514350">
              <a:buAutoNum type="arabicPeriod" startAt="2"/>
            </a:pPr>
            <a:r>
              <a:rPr lang="cs-CZ" dirty="0" smtClean="0"/>
              <a:t>Hmotnost Slunce je: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a/ 2,0 . 10</a:t>
            </a:r>
            <a:r>
              <a:rPr lang="cs-CZ" baseline="30000" dirty="0" smtClean="0"/>
              <a:t>30</a:t>
            </a:r>
            <a:r>
              <a:rPr lang="cs-CZ" dirty="0" smtClean="0"/>
              <a:t> kg      b/ 5,97 . 10</a:t>
            </a:r>
            <a:r>
              <a:rPr lang="cs-CZ" baseline="30000" dirty="0" smtClean="0"/>
              <a:t>24</a:t>
            </a:r>
            <a:r>
              <a:rPr lang="cs-CZ" dirty="0" smtClean="0"/>
              <a:t> kg</a:t>
            </a:r>
          </a:p>
          <a:p>
            <a:pPr marL="0" indent="0">
              <a:buNone/>
            </a:pPr>
            <a:r>
              <a:rPr lang="cs-CZ" dirty="0" smtClean="0"/>
              <a:t>3. Střední vzdálenost Slunce – Země je: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a/ 1,50 . 10</a:t>
            </a:r>
            <a:r>
              <a:rPr lang="cs-CZ" baseline="30000" dirty="0" smtClean="0"/>
              <a:t>11</a:t>
            </a:r>
            <a:r>
              <a:rPr lang="cs-CZ" dirty="0" smtClean="0"/>
              <a:t> m    b/ 3,84 . 10</a:t>
            </a:r>
            <a:r>
              <a:rPr lang="cs-CZ" baseline="30000" dirty="0" smtClean="0"/>
              <a:t>8</a:t>
            </a:r>
            <a:r>
              <a:rPr lang="cs-CZ" dirty="0" smtClean="0"/>
              <a:t> m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7323136" y="4364811"/>
            <a:ext cx="1440160" cy="1512168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294941" y="1052736"/>
            <a:ext cx="1440160" cy="1512168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323136" y="2668678"/>
            <a:ext cx="1440160" cy="1512168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 rot="10800000">
            <a:off x="611560" y="5157192"/>
            <a:ext cx="6192688" cy="1556792"/>
          </a:xfrm>
          <a:prstGeom prst="righ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1481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dpověď: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Poloměr Slunce je: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a/ 7,0 . 10</a:t>
            </a:r>
            <a:r>
              <a:rPr lang="cs-CZ" baseline="30000" dirty="0" smtClean="0"/>
              <a:t>8</a:t>
            </a:r>
            <a:r>
              <a:rPr lang="cs-CZ" dirty="0" smtClean="0"/>
              <a:t> m        </a:t>
            </a:r>
          </a:p>
          <a:p>
            <a:pPr marL="0" indent="0">
              <a:buNone/>
            </a:pPr>
            <a:r>
              <a:rPr lang="cs-CZ" dirty="0" smtClean="0"/>
              <a:t>2.  Hmotnost Slunce je: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a/ 2,0 . 10</a:t>
            </a:r>
            <a:r>
              <a:rPr lang="cs-CZ" baseline="30000" dirty="0" smtClean="0"/>
              <a:t>30</a:t>
            </a:r>
            <a:r>
              <a:rPr lang="cs-CZ" dirty="0" smtClean="0"/>
              <a:t> kg</a:t>
            </a:r>
          </a:p>
          <a:p>
            <a:pPr marL="0" indent="0">
              <a:buNone/>
            </a:pPr>
            <a:r>
              <a:rPr lang="cs-CZ" dirty="0" smtClean="0"/>
              <a:t>3. Střední vzdálenost Slunce – Země je: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a/ 1,50 . 10</a:t>
            </a:r>
            <a:r>
              <a:rPr lang="cs-CZ" baseline="30000" dirty="0" smtClean="0"/>
              <a:t>11</a:t>
            </a:r>
            <a:r>
              <a:rPr lang="cs-CZ" dirty="0" smtClean="0"/>
              <a:t> m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7292762" y="4229775"/>
            <a:ext cx="1440160" cy="1512168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292762" y="1122422"/>
            <a:ext cx="1440160" cy="1512168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297488" y="2681265"/>
            <a:ext cx="1440160" cy="1512168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 rot="10800000">
            <a:off x="611560" y="5157192"/>
            <a:ext cx="6192688" cy="1556792"/>
          </a:xfrm>
          <a:prstGeom prst="righ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19520" y="4693471"/>
            <a:ext cx="5148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a)</a:t>
            </a:r>
            <a:endParaRPr lang="cs-CZ" sz="3200" b="1" dirty="0"/>
          </a:p>
        </p:txBody>
      </p:sp>
      <p:sp>
        <p:nvSpPr>
          <p:cNvPr id="9" name="Obdélník 8"/>
          <p:cNvSpPr/>
          <p:nvPr/>
        </p:nvSpPr>
        <p:spPr>
          <a:xfrm>
            <a:off x="7763054" y="1772816"/>
            <a:ext cx="514885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a)</a:t>
            </a:r>
            <a:endParaRPr lang="cs-CZ" sz="3200" b="1" dirty="0"/>
          </a:p>
          <a:p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7763054" y="3144962"/>
            <a:ext cx="51488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a)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71030" y="5741943"/>
            <a:ext cx="1200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. a. a = a</a:t>
            </a:r>
            <a:r>
              <a:rPr lang="cs-CZ" baseline="30000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3885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Třetí a druhá mocnina ve výpočtech: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1772816"/>
                <a:ext cx="8229600" cy="4525963"/>
              </a:xfrm>
            </p:spPr>
            <p:txBody>
              <a:bodyPr/>
              <a:lstStyle/>
              <a:p>
                <a:pPr marL="514350" indent="-514350">
                  <a:buFont typeface="+mj-lt"/>
                  <a:buAutoNum type="arabicParenR"/>
                </a:pPr>
                <a:r>
                  <a:rPr lang="cs-CZ" dirty="0" smtClean="0"/>
                  <a:t>-(7 – 5)</a:t>
                </a:r>
                <a:r>
                  <a:rPr lang="cs-CZ" baseline="30000" dirty="0" smtClean="0"/>
                  <a:t>3</a:t>
                </a:r>
                <a:r>
                  <a:rPr lang="cs-CZ" dirty="0" smtClean="0"/>
                  <a:t> =</a:t>
                </a:r>
                <a:endParaRPr lang="cs-CZ" baseline="30000" dirty="0" smtClean="0"/>
              </a:p>
              <a:p>
                <a:pPr marL="514350" indent="-514350">
                  <a:buFont typeface="+mj-lt"/>
                  <a:buAutoNum type="arabicParenR"/>
                </a:pPr>
                <a:r>
                  <a:rPr lang="cs-CZ" dirty="0" smtClean="0"/>
                  <a:t>(- 5 + 9)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=</a:t>
                </a:r>
                <a:endParaRPr lang="cs-CZ" baseline="30000" dirty="0" smtClean="0"/>
              </a:p>
              <a:p>
                <a:pPr marL="514350" indent="-514350">
                  <a:buFont typeface="+mj-lt"/>
                  <a:buAutoNum type="arabicParenR"/>
                </a:pPr>
                <a:r>
                  <a:rPr lang="cs-CZ" dirty="0" smtClean="0"/>
                  <a:t>(2,5 – 1,9 + 6)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=</a:t>
                </a:r>
              </a:p>
              <a:p>
                <a:pPr marL="514350" indent="-514350">
                  <a:buFont typeface="+mj-lt"/>
                  <a:buAutoNum type="arabicParenR"/>
                </a:pPr>
                <a:r>
                  <a:rPr lang="cs-CZ" dirty="0" smtClean="0"/>
                  <a:t>100 . (-0,5)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=</a:t>
                </a:r>
              </a:p>
              <a:p>
                <a:pPr marL="514350" indent="-514350">
                  <a:buFont typeface="+mj-lt"/>
                  <a:buAutoNum type="arabicParenR"/>
                </a:pPr>
                <a:r>
                  <a:rPr lang="cs-CZ" dirty="0" smtClean="0"/>
                  <a:t>7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+ 2</a:t>
                </a:r>
                <a:r>
                  <a:rPr lang="cs-CZ" baseline="30000" dirty="0" smtClean="0"/>
                  <a:t>3</a:t>
                </a:r>
                <a:r>
                  <a:rPr lang="cs-CZ" dirty="0" smtClean="0"/>
                  <a:t> – 2. (-2)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=</a:t>
                </a:r>
              </a:p>
              <a:p>
                <a:pPr marL="514350" indent="-514350">
                  <a:buFont typeface="+mj-lt"/>
                  <a:buAutoNum type="arabicParenR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- (-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)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= 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514350" indent="-514350">
                  <a:buFont typeface="+mj-lt"/>
                  <a:buAutoNum type="arabicParenR"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1772816"/>
                <a:ext cx="8229600" cy="4525963"/>
              </a:xfrm>
              <a:blipFill rotWithShape="1">
                <a:blip r:embed="rId2"/>
                <a:stretch>
                  <a:fillRect l="-2000" t="-20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10920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i="1" u="sng" dirty="0"/>
              <a:t>n</a:t>
            </a:r>
            <a:r>
              <a:rPr lang="cs-CZ" b="1" u="sng" dirty="0" smtClean="0"/>
              <a:t>-mocnina</a:t>
            </a:r>
            <a:r>
              <a:rPr lang="cs-CZ" dirty="0" smtClean="0"/>
              <a:t> </a:t>
            </a:r>
            <a:r>
              <a:rPr lang="cs-CZ" dirty="0" smtClean="0">
                <a:sym typeface="Wingdings" panose="05000000000000000000" pitchFamily="2" charset="2"/>
              </a:rPr>
              <a:t> součin </a:t>
            </a:r>
            <a:r>
              <a:rPr lang="cs-CZ" b="1" i="1" dirty="0" smtClean="0">
                <a:sym typeface="Wingdings" panose="05000000000000000000" pitchFamily="2" charset="2"/>
              </a:rPr>
              <a:t>n</a:t>
            </a:r>
            <a:r>
              <a:rPr lang="cs-CZ" dirty="0" smtClean="0">
                <a:sym typeface="Wingdings" panose="05000000000000000000" pitchFamily="2" charset="2"/>
              </a:rPr>
              <a:t> stejných činitelů </a:t>
            </a:r>
            <a:r>
              <a:rPr lang="cs-CZ" b="1" i="1" dirty="0" smtClean="0">
                <a:sym typeface="Wingdings" panose="05000000000000000000" pitchFamily="2" charset="2"/>
              </a:rPr>
              <a:t>a</a:t>
            </a:r>
            <a:r>
              <a:rPr lang="cs-CZ" dirty="0" smtClean="0">
                <a:sym typeface="Wingdings" panose="05000000000000000000" pitchFamily="2" charset="2"/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cs-CZ" dirty="0" smtClean="0">
                <a:solidFill>
                  <a:schemeClr val="tx2"/>
                </a:solidFill>
                <a:sym typeface="Wingdings" panose="05000000000000000000" pitchFamily="2" charset="2"/>
              </a:rPr>
              <a:t> („</a:t>
            </a:r>
            <a:r>
              <a:rPr lang="cs-CZ" dirty="0" err="1" smtClean="0">
                <a:solidFill>
                  <a:schemeClr val="tx2"/>
                </a:solidFill>
                <a:sym typeface="Wingdings" panose="05000000000000000000" pitchFamily="2" charset="2"/>
              </a:rPr>
              <a:t>entá</a:t>
            </a:r>
            <a:r>
              <a:rPr lang="cs-CZ" dirty="0" smtClean="0">
                <a:solidFill>
                  <a:schemeClr val="tx2"/>
                </a:solidFill>
                <a:sym typeface="Wingdings" panose="05000000000000000000" pitchFamily="2" charset="2"/>
              </a:rPr>
              <a:t> mocnina“) </a:t>
            </a:r>
            <a:r>
              <a:rPr lang="cs-CZ" dirty="0" smtClean="0">
                <a:solidFill>
                  <a:srgbClr val="FF0000"/>
                </a:solidFill>
                <a:sym typeface="Wingdings" panose="05000000000000000000" pitchFamily="2" charset="2"/>
              </a:rPr>
              <a:t>         a . a  . a … a = </a:t>
            </a:r>
            <a:r>
              <a:rPr lang="cs-CZ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a</a:t>
            </a:r>
            <a:r>
              <a:rPr lang="cs-CZ" baseline="30000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n</a:t>
            </a:r>
            <a:r>
              <a:rPr lang="cs-CZ" dirty="0" smtClean="0">
                <a:solidFill>
                  <a:srgbClr val="FF0000"/>
                </a:solidFill>
                <a:sym typeface="Wingdings" panose="05000000000000000000" pitchFamily="2" charset="2"/>
              </a:rPr>
              <a:t>       </a:t>
            </a:r>
            <a:endParaRPr lang="cs-CZ" baseline="30000" dirty="0" smtClean="0">
              <a:solidFill>
                <a:srgbClr val="FF0000"/>
              </a:solidFill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cs-CZ" dirty="0" smtClean="0">
                <a:solidFill>
                  <a:srgbClr val="FF0000"/>
                </a:solidFill>
                <a:sym typeface="Wingdings" panose="05000000000000000000" pitchFamily="2" charset="2"/>
              </a:rPr>
              <a:t>                   </a:t>
            </a:r>
            <a:endParaRPr lang="cs-CZ" dirty="0">
              <a:solidFill>
                <a:srgbClr val="FF0000"/>
              </a:solidFill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sym typeface="Wingdings" panose="05000000000000000000" pitchFamily="2" charset="2"/>
              </a:rPr>
              <a:t>                         </a:t>
            </a:r>
            <a:r>
              <a:rPr lang="cs-CZ" dirty="0" smtClean="0">
                <a:solidFill>
                  <a:srgbClr val="C00000"/>
                </a:solidFill>
                <a:sym typeface="Wingdings" panose="05000000000000000000" pitchFamily="2" charset="2"/>
              </a:rPr>
              <a:t>základ mocniny      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sym typeface="Wingdings" panose="05000000000000000000" pitchFamily="2" charset="2"/>
              </a:rPr>
              <a:t> </a:t>
            </a:r>
            <a:r>
              <a:rPr lang="cs-CZ" dirty="0" smtClean="0">
                <a:solidFill>
                  <a:schemeClr val="tx2"/>
                </a:solidFill>
                <a:sym typeface="Wingdings" panose="05000000000000000000" pitchFamily="2" charset="2"/>
              </a:rPr>
              <a:t>                                                 </a:t>
            </a:r>
            <a:r>
              <a:rPr lang="cs-CZ" dirty="0" smtClean="0">
                <a:solidFill>
                  <a:srgbClr val="C00000"/>
                </a:solidFill>
                <a:sym typeface="Wingdings" panose="05000000000000000000" pitchFamily="2" charset="2"/>
              </a:rPr>
              <a:t>exponent (mocnitel)</a:t>
            </a:r>
          </a:p>
          <a:p>
            <a:r>
              <a:rPr lang="cs-CZ" b="1" u="sng" dirty="0" smtClean="0">
                <a:sym typeface="Wingdings" panose="05000000000000000000" pitchFamily="2" charset="2"/>
              </a:rPr>
              <a:t>Umocňování</a:t>
            </a:r>
            <a:r>
              <a:rPr lang="cs-CZ" dirty="0" smtClean="0">
                <a:sym typeface="Wingdings" panose="05000000000000000000" pitchFamily="2" charset="2"/>
              </a:rPr>
              <a:t>  </a:t>
            </a:r>
          </a:p>
          <a:p>
            <a:pPr marL="0" indent="0">
              <a:buNone/>
            </a:pPr>
            <a:r>
              <a:rPr lang="cs-CZ" dirty="0">
                <a:sym typeface="Wingdings" panose="05000000000000000000" pitchFamily="2" charset="2"/>
              </a:rPr>
              <a:t> </a:t>
            </a:r>
            <a:r>
              <a:rPr lang="cs-CZ" dirty="0" smtClean="0">
                <a:sym typeface="Wingdings" panose="05000000000000000000" pitchFamily="2" charset="2"/>
              </a:rPr>
              <a:t>       </a:t>
            </a:r>
            <a:r>
              <a:rPr lang="cs-CZ" dirty="0">
                <a:sym typeface="Wingdings" panose="05000000000000000000" pitchFamily="2" charset="2"/>
              </a:rPr>
              <a:t>početní výkon</a:t>
            </a:r>
            <a:endParaRPr lang="cs-CZ" b="1" u="sng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cs-CZ" dirty="0" smtClean="0">
                <a:sym typeface="Wingdings" panose="05000000000000000000" pitchFamily="2" charset="2"/>
              </a:rPr>
              <a:t>        opakované násobení stejných činitelů</a:t>
            </a:r>
            <a:endParaRPr lang="cs-CZ" b="1" u="sng" dirty="0">
              <a:sym typeface="Wingdings" panose="05000000000000000000" pitchFamily="2" charset="2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4427984" y="2486625"/>
            <a:ext cx="2376264" cy="8492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7164288" y="2348880"/>
            <a:ext cx="936104" cy="144016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309622" y="2933621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Pravá složená závorka 13"/>
          <p:cNvSpPr/>
          <p:nvPr/>
        </p:nvSpPr>
        <p:spPr>
          <a:xfrm rot="5400000">
            <a:off x="5253448" y="1922384"/>
            <a:ext cx="418840" cy="1662727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3098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Zapište ve tvaru mocniny: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514350" indent="-514350">
                  <a:buFont typeface="+mj-lt"/>
                  <a:buAutoNum type="arabicParenR"/>
                </a:pPr>
                <a:r>
                  <a:rPr lang="cs-CZ" dirty="0" smtClean="0"/>
                  <a:t>8. 8. 8. 8 =</a:t>
                </a:r>
              </a:p>
              <a:p>
                <a:pPr marL="514350" indent="-514350">
                  <a:buFont typeface="+mj-lt"/>
                  <a:buAutoNum type="arabicParenR"/>
                </a:pPr>
                <a:r>
                  <a:rPr lang="cs-CZ" dirty="0" smtClean="0"/>
                  <a:t>(-1,2) . (-1,2) . (-1,2) =</a:t>
                </a:r>
              </a:p>
              <a:p>
                <a:pPr marL="514350" indent="-514350">
                  <a:buFont typeface="+mj-lt"/>
                  <a:buAutoNum type="arabicParenR"/>
                </a:pPr>
                <a:r>
                  <a:rPr lang="cs-CZ" dirty="0" smtClean="0"/>
                  <a:t>d. d. d. d. d. d =</a:t>
                </a:r>
              </a:p>
              <a:p>
                <a:pPr marL="514350" indent="-514350">
                  <a:buFont typeface="+mj-lt"/>
                  <a:buAutoNum type="arabicParenR"/>
                </a:pPr>
                <a:r>
                  <a:rPr lang="cs-CZ" dirty="0" smtClean="0"/>
                  <a:t>x. x. x. x. x. x. x. x =</a:t>
                </a:r>
              </a:p>
              <a:p>
                <a:pPr marL="514350" indent="-514350">
                  <a:buFont typeface="+mj-lt"/>
                  <a:buAutoNum type="arabicParenR"/>
                </a:pPr>
                <a:r>
                  <a:rPr lang="cs-CZ" dirty="0" smtClean="0"/>
                  <a:t>(-2a). (-2a). (-2.a)=</a:t>
                </a:r>
              </a:p>
              <a:p>
                <a:pPr marL="514350" indent="-514350">
                  <a:buFont typeface="+mj-lt"/>
                  <a:buAutoNum type="arabicParenR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>
                            <a:latin typeface="Cambria Math"/>
                          </a:rPr>
                        </m:ctrlPr>
                      </m:fPr>
                      <m:num>
                        <m:r>
                          <a:rPr lang="cs-CZ" i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>
                            <a:latin typeface="Cambria Math"/>
                          </a:rPr>
                        </m:ctrlPr>
                      </m:fPr>
                      <m:num>
                        <m:r>
                          <a:rPr lang="cs-CZ" i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>
                            <a:latin typeface="Cambria Math"/>
                          </a:rPr>
                        </m:ctrlPr>
                      </m:fPr>
                      <m:num>
                        <m:r>
                          <a:rPr lang="cs-CZ" i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926" t="-20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73083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Zapište ve tvaru součinu: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772816"/>
                <a:ext cx="8229600" cy="4525963"/>
              </a:xfrm>
            </p:spPr>
            <p:txBody>
              <a:bodyPr/>
              <a:lstStyle/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18</a:t>
                </a:r>
                <a:r>
                  <a:rPr lang="cs-CZ" baseline="30000" dirty="0" smtClean="0"/>
                  <a:t>4 </a:t>
                </a:r>
                <a:r>
                  <a:rPr lang="cs-CZ" dirty="0" smtClean="0"/>
                  <a:t> =</a:t>
                </a:r>
              </a:p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(- 8,9)</a:t>
                </a:r>
                <a:r>
                  <a:rPr lang="cs-CZ" baseline="30000" dirty="0" smtClean="0"/>
                  <a:t>6</a:t>
                </a:r>
                <a:r>
                  <a:rPr lang="cs-CZ" dirty="0" smtClean="0"/>
                  <a:t> =</a:t>
                </a:r>
                <a:endParaRPr lang="cs-CZ" baseline="30000" dirty="0" smtClean="0"/>
              </a:p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m</a:t>
                </a:r>
                <a:r>
                  <a:rPr lang="cs-CZ" baseline="30000" dirty="0" smtClean="0"/>
                  <a:t>10 </a:t>
                </a:r>
                <a:r>
                  <a:rPr lang="cs-CZ" dirty="0" smtClean="0"/>
                  <a:t> =</a:t>
                </a:r>
                <a:endParaRPr lang="cs-CZ" baseline="30000" dirty="0" smtClean="0"/>
              </a:p>
              <a:p>
                <a:pPr marL="514350" indent="-514350">
                  <a:buFont typeface="+mj-lt"/>
                  <a:buAutoNum type="alphaLcParenR"/>
                </a:pPr>
                <a:r>
                  <a:rPr lang="cs-CZ" dirty="0"/>
                  <a:t>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i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)</a:t>
                </a:r>
                <a:r>
                  <a:rPr lang="cs-CZ" baseline="30000" dirty="0" smtClean="0"/>
                  <a:t>3</a:t>
                </a:r>
                <a:r>
                  <a:rPr lang="cs-CZ" dirty="0" smtClean="0"/>
                  <a:t> =</a:t>
                </a:r>
              </a:p>
              <a:p>
                <a:pPr marL="514350" indent="-514350">
                  <a:buFont typeface="+mj-lt"/>
                  <a:buAutoNum type="alphaLcParenR"/>
                </a:pPr>
                <a:r>
                  <a:rPr lang="cs-CZ" dirty="0" smtClean="0"/>
                  <a:t>(-2k)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=</a:t>
                </a:r>
              </a:p>
              <a:p>
                <a:pPr marL="514350" indent="-514350">
                  <a:buFont typeface="+mj-lt"/>
                  <a:buAutoNum type="alphaLcParenR"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772816"/>
                <a:ext cx="8229600" cy="4525963"/>
              </a:xfrm>
              <a:blipFill rotWithShape="1">
                <a:blip r:embed="rId2"/>
                <a:stretch>
                  <a:fillRect l="-2000" t="-20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60356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Pravidla pro počítání s mocninami: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ovnoramenný trojúhelník 3"/>
          <p:cNvSpPr/>
          <p:nvPr/>
        </p:nvSpPr>
        <p:spPr>
          <a:xfrm rot="10800000">
            <a:off x="428123" y="1628800"/>
            <a:ext cx="1296144" cy="325244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18995" y="523871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936698" y="1628800"/>
            <a:ext cx="703917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Sčítat a odčítat můžeme jen ty mocniny, které mají </a:t>
            </a:r>
          </a:p>
          <a:p>
            <a:r>
              <a:rPr lang="cs-CZ" dirty="0" smtClean="0"/>
              <a:t>týž základ a téhož mocnitele.   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2.   Dvě mocniny se stejným základem vynásobíme </a:t>
            </a:r>
          </a:p>
          <a:p>
            <a:r>
              <a:rPr lang="cs-CZ" dirty="0" smtClean="0"/>
              <a:t>tak, že jejich základ umocníme součtem jejich exponentů.</a:t>
            </a:r>
          </a:p>
          <a:p>
            <a:endParaRPr lang="cs-CZ" dirty="0"/>
          </a:p>
          <a:p>
            <a:pPr marL="342900" indent="-342900">
              <a:buAutoNum type="arabicPeriod" startAt="3"/>
            </a:pPr>
            <a:r>
              <a:rPr lang="cs-CZ" dirty="0" smtClean="0"/>
              <a:t>Mocniny se stejným základem vydělíme tak, že jejich </a:t>
            </a:r>
          </a:p>
          <a:p>
            <a:r>
              <a:rPr lang="cs-CZ" dirty="0" smtClean="0"/>
              <a:t>základ umocníme rozdílem jejich exponentů.</a:t>
            </a:r>
          </a:p>
          <a:p>
            <a:endParaRPr lang="cs-CZ" dirty="0"/>
          </a:p>
          <a:p>
            <a:pPr marL="342900" indent="-342900">
              <a:buAutoNum type="arabicPeriod" startAt="4"/>
            </a:pPr>
            <a:r>
              <a:rPr lang="cs-CZ" dirty="0" smtClean="0"/>
              <a:t>Součin dvou činitelů umocníme tak, že umožníme každého </a:t>
            </a:r>
          </a:p>
          <a:p>
            <a:r>
              <a:rPr lang="cs-CZ" dirty="0" smtClean="0"/>
              <a:t>činitele a vzniklé mocniny vynásobíme.</a:t>
            </a:r>
          </a:p>
          <a:p>
            <a:endParaRPr lang="cs-CZ" dirty="0"/>
          </a:p>
          <a:p>
            <a:pPr marL="342900" indent="-342900">
              <a:buAutoNum type="arabicPeriod" startAt="5"/>
            </a:pPr>
            <a:r>
              <a:rPr lang="cs-CZ" dirty="0" smtClean="0"/>
              <a:t>Zlomek umocníme tak, že umocníme jeho čitatele i jmenovatele </a:t>
            </a:r>
          </a:p>
          <a:p>
            <a:r>
              <a:rPr lang="cs-CZ" dirty="0" smtClean="0"/>
              <a:t>týmž mocnitelem.</a:t>
            </a:r>
          </a:p>
          <a:p>
            <a:endParaRPr lang="cs-CZ" dirty="0"/>
          </a:p>
          <a:p>
            <a:r>
              <a:rPr lang="cs-CZ" dirty="0" smtClean="0"/>
              <a:t>6.   Mocninu umocníme tak, že její základ umocníme součinem mocnitelů.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9159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Program Microsoft Office 2010, </a:t>
            </a:r>
            <a:r>
              <a:rPr lang="cs-CZ" dirty="0" smtClean="0"/>
              <a:t>Klipart</a:t>
            </a:r>
          </a:p>
          <a:p>
            <a:r>
              <a:rPr lang="cs-CZ" dirty="0"/>
              <a:t>ROSECKÁ, Zdena a kol. </a:t>
            </a:r>
            <a:r>
              <a:rPr lang="cs-CZ" i="1" dirty="0"/>
              <a:t>ALGEBRA učebnice pro 8. ročník</a:t>
            </a:r>
            <a:r>
              <a:rPr lang="cs-CZ" dirty="0"/>
              <a:t>. Brno: Nová škola, 2005, ISBN 80-85607-92-1.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9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1424</TotalTime>
  <Words>597</Words>
  <Application>Microsoft Office PowerPoint</Application>
  <PresentationFormat>Předvádění na obrazovce (4:3)</PresentationFormat>
  <Paragraphs>134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Prezentace aplikace PowerPoint</vt:lpstr>
      <vt:lpstr>Tajenka:</vt:lpstr>
      <vt:lpstr>Legenda:</vt:lpstr>
      <vt:lpstr>Řešení:</vt:lpstr>
      <vt:lpstr>Vyber správnou odpověď:</vt:lpstr>
      <vt:lpstr> Odpověď:</vt:lpstr>
      <vt:lpstr>Třetí a druhá mocnina ve výpočtech:</vt:lpstr>
      <vt:lpstr>Základní pojmy:</vt:lpstr>
      <vt:lpstr>Zapište ve tvaru mocniny:</vt:lpstr>
      <vt:lpstr>Zapište ve tvaru součinu:</vt:lpstr>
      <vt:lpstr>Pravidla pro počítání s mocninami: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158</cp:revision>
  <dcterms:created xsi:type="dcterms:W3CDTF">2013-03-11T16:19:20Z</dcterms:created>
  <dcterms:modified xsi:type="dcterms:W3CDTF">2013-12-12T22:01:55Z</dcterms:modified>
</cp:coreProperties>
</file>