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9" r:id="rId4"/>
    <p:sldId id="270" r:id="rId5"/>
    <p:sldId id="271" r:id="rId6"/>
    <p:sldId id="272" r:id="rId7"/>
    <p:sldId id="274" r:id="rId8"/>
    <p:sldId id="275" r:id="rId9"/>
    <p:sldId id="276" r:id="rId10"/>
    <p:sldId id="27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8980104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VY_32_INOVACE_1832_KRUŽNICE_ZÁKLADNÍ_POJMY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Popis a zobrazení kružnice.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vyvození základních vlastností kružnice a její zobrazení. </a:t>
            </a: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19. 11. 2013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kružnice, rovina, množina bodů, střed, poloměr, průměr, tětiva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rofesor\AppData\Local\Microsoft\Windows\Temporary Internet Files\Content.IE5\E2X7FZR7\MP9003417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0795"/>
            <a:ext cx="2609088" cy="336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BTR1NB9L\MP9003988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145" y="8406"/>
            <a:ext cx="5112568" cy="425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7661313" y="62068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profesor\AppData\Local\Microsoft\Windows\Temporary Internet Files\Content.IE5\KAPDN26N\MP900387694[1].jp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92449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fesor\AppData\Local\Microsoft\Windows\Temporary Internet Files\Content.IE5\MQRYM183\MP90038769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17032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7661313" y="280263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537920" y="275347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204113" y="1782529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57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ružnice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u="sng" dirty="0" smtClean="0"/>
              <a:t>Definice:</a:t>
            </a:r>
            <a:endParaRPr lang="cs-CZ" u="sng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Kružnice je množina všech bodů v rovině, které mají od daného bodu S stejnou vzdálenost rovnou poloměru kružnice.</a:t>
            </a:r>
          </a:p>
          <a:p>
            <a:r>
              <a:rPr lang="cs-CZ" u="sng" dirty="0" smtClean="0"/>
              <a:t>Zapisujeme:</a:t>
            </a:r>
            <a:r>
              <a:rPr lang="cs-CZ" dirty="0"/>
              <a:t> </a:t>
            </a:r>
            <a:r>
              <a:rPr lang="cs-CZ" b="1" dirty="0" smtClean="0">
                <a:solidFill>
                  <a:schemeClr val="tx2"/>
                </a:solidFill>
              </a:rPr>
              <a:t>k</a:t>
            </a:r>
            <a:r>
              <a:rPr lang="cs-CZ" dirty="0" smtClean="0">
                <a:solidFill>
                  <a:schemeClr val="tx2"/>
                </a:solidFill>
              </a:rPr>
              <a:t>(S, r)</a:t>
            </a:r>
            <a:endParaRPr lang="cs-CZ" b="1" dirty="0" smtClean="0">
              <a:solidFill>
                <a:schemeClr val="tx2"/>
              </a:solidFill>
            </a:endParaRPr>
          </a:p>
          <a:p>
            <a:r>
              <a:rPr lang="cs-CZ" u="sng" dirty="0" smtClean="0"/>
              <a:t>Čteme: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Kružnice k se středem S a poloměrem r.</a:t>
            </a:r>
            <a:endParaRPr lang="cs-CZ" u="sng" dirty="0" smtClean="0"/>
          </a:p>
          <a:p>
            <a:r>
              <a:rPr lang="cs-CZ" u="sng" dirty="0" smtClean="0"/>
              <a:t>Rýsujeme: </a:t>
            </a:r>
            <a:r>
              <a:rPr lang="cs-CZ" dirty="0" smtClean="0">
                <a:solidFill>
                  <a:schemeClr val="tx2"/>
                </a:solidFill>
              </a:rPr>
              <a:t>pomocí kružítka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850775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059832" y="2204864"/>
            <a:ext cx="2952328" cy="28083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2"/>
            <a:endCxn id="4" idx="6"/>
          </p:cNvCxnSpPr>
          <p:nvPr/>
        </p:nvCxnSpPr>
        <p:spPr>
          <a:xfrm>
            <a:off x="3059832" y="3609020"/>
            <a:ext cx="2952328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0"/>
            <a:endCxn id="4" idx="4"/>
          </p:cNvCxnSpPr>
          <p:nvPr/>
        </p:nvCxnSpPr>
        <p:spPr>
          <a:xfrm>
            <a:off x="4535996" y="2204864"/>
            <a:ext cx="0" cy="280831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563888" y="3068960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95818" y="3122522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35996" y="360902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10036" y="1943254"/>
            <a:ext cx="348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08530" y="3439742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81325" y="5013176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3391835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04979" y="1712421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11560" y="194926"/>
                <a:ext cx="7128792" cy="2677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|AS|= r   |BS</a:t>
                </a:r>
                <a:r>
                  <a:rPr lang="cs-CZ" sz="2800" dirty="0"/>
                  <a:t>|= </a:t>
                </a:r>
                <a:r>
                  <a:rPr lang="cs-CZ" sz="2800" dirty="0" smtClean="0"/>
                  <a:t>r   |CS</a:t>
                </a:r>
                <a:r>
                  <a:rPr lang="cs-CZ" sz="2800" dirty="0"/>
                  <a:t>|= </a:t>
                </a:r>
                <a:r>
                  <a:rPr lang="cs-CZ" sz="2800" dirty="0" smtClean="0"/>
                  <a:t>r   |DS</a:t>
                </a:r>
                <a:r>
                  <a:rPr lang="cs-CZ" sz="2800" dirty="0"/>
                  <a:t>|= r </a:t>
                </a:r>
                <a:endParaRPr lang="cs-CZ" sz="2800" dirty="0" smtClean="0"/>
              </a:p>
              <a:p>
                <a:pPr marL="457200" indent="-457200">
                  <a:buFont typeface="Wingdings"/>
                  <a:buChar char="à"/>
                </a:pPr>
                <a:r>
                  <a:rPr lang="cs-CZ" sz="2800" dirty="0" smtClean="0">
                    <a:sym typeface="Wingdings" panose="05000000000000000000" pitchFamily="2" charset="2"/>
                  </a:rPr>
                  <a:t>body A, B, C, D </a:t>
                </a:r>
                <a:r>
                  <a:rPr lang="cs-CZ" sz="2800" dirty="0" smtClean="0"/>
                  <a:t> leží na kružnici k</a:t>
                </a:r>
              </a:p>
              <a:p>
                <a:pPr marL="457200" indent="-457200">
                  <a:buFont typeface="Wingdings"/>
                  <a:buChar char="à"/>
                </a:pPr>
                <a:r>
                  <a:rPr lang="cs-CZ" sz="2800" dirty="0"/>
                  <a:t>z</a:t>
                </a:r>
                <a:r>
                  <a:rPr lang="cs-CZ" sz="2800" dirty="0" smtClean="0"/>
                  <a:t>apisujeme  A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dirty="0" smtClean="0"/>
                  <a:t> k, B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dirty="0"/>
                  <a:t> </a:t>
                </a:r>
                <a:r>
                  <a:rPr lang="cs-CZ" sz="2800" dirty="0" smtClean="0"/>
                  <a:t>k, C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dirty="0"/>
                  <a:t> </a:t>
                </a:r>
                <a:r>
                  <a:rPr lang="cs-CZ" sz="2800" dirty="0" smtClean="0"/>
                  <a:t>k, D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dirty="0"/>
                  <a:t> k</a:t>
                </a:r>
              </a:p>
              <a:p>
                <a:r>
                  <a:rPr lang="cs-CZ" sz="2800" dirty="0" smtClean="0"/>
                  <a:t>  </a:t>
                </a:r>
                <a:endParaRPr lang="cs-CZ" sz="2800" dirty="0"/>
              </a:p>
              <a:p>
                <a:r>
                  <a:rPr lang="cs-CZ" sz="2800" dirty="0" smtClean="0"/>
                  <a:t>  </a:t>
                </a:r>
                <a:endParaRPr lang="cs-CZ" sz="2800" dirty="0"/>
              </a:p>
              <a:p>
                <a:r>
                  <a:rPr lang="cs-CZ" sz="2800" dirty="0" smtClean="0"/>
                  <a:t>  </a:t>
                </a:r>
                <a:endParaRPr lang="cs-CZ" sz="28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94926"/>
                <a:ext cx="7128792" cy="2677656"/>
              </a:xfrm>
              <a:prstGeom prst="rect">
                <a:avLst/>
              </a:prstGeom>
              <a:blipFill rotWithShape="1">
                <a:blip r:embed="rId2"/>
                <a:stretch>
                  <a:fillRect l="-1709" t="-20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 flipH="1">
            <a:off x="3855956" y="3609020"/>
            <a:ext cx="680040" cy="584775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535996" y="2466474"/>
            <a:ext cx="2268252" cy="114254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683473" y="4192960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817171" y="2235641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814599" y="5033438"/>
                <a:ext cx="4810612" cy="13849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|XS|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dirty="0"/>
                  <a:t>r   </a:t>
                </a:r>
                <a:r>
                  <a:rPr lang="cs-CZ" sz="2800" dirty="0" smtClean="0"/>
                  <a:t>|</a:t>
                </a:r>
                <a:r>
                  <a:rPr lang="cs-CZ" sz="2800" dirty="0"/>
                  <a:t>Y</a:t>
                </a:r>
                <a:r>
                  <a:rPr lang="cs-CZ" sz="2800" dirty="0" smtClean="0"/>
                  <a:t>S|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≠</m:t>
                    </m:r>
                  </m:oMath>
                </a14:m>
                <a:r>
                  <a:rPr lang="cs-CZ" sz="2800" dirty="0" smtClean="0"/>
                  <a:t> r</a:t>
                </a:r>
              </a:p>
              <a:p>
                <a:pPr marL="457200" indent="-457200">
                  <a:buFont typeface="Wingdings"/>
                  <a:buChar char="à"/>
                </a:pPr>
                <a:r>
                  <a:rPr lang="cs-CZ" sz="2800" dirty="0" smtClean="0">
                    <a:sym typeface="Wingdings" panose="05000000000000000000" pitchFamily="2" charset="2"/>
                  </a:rPr>
                  <a:t>body X, Y neleží na kružnici k</a:t>
                </a:r>
              </a:p>
              <a:p>
                <a:pPr marL="457200" indent="-457200">
                  <a:buFont typeface="Wingdings"/>
                  <a:buChar char="à"/>
                </a:pPr>
                <a:r>
                  <a:rPr lang="cs-CZ" sz="2800" dirty="0">
                    <a:sym typeface="Wingdings" panose="05000000000000000000" pitchFamily="2" charset="2"/>
                  </a:rPr>
                  <a:t>z</a:t>
                </a:r>
                <a:r>
                  <a:rPr lang="cs-CZ" sz="2800" dirty="0" smtClean="0">
                    <a:sym typeface="Wingdings" panose="05000000000000000000" pitchFamily="2" charset="2"/>
                  </a:rPr>
                  <a:t>apisujeme X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sym typeface="Wingdings" panose="05000000000000000000" pitchFamily="2" charset="2"/>
                      </a:rPr>
                      <m:t>∉</m:t>
                    </m:r>
                  </m:oMath>
                </a14:m>
                <a:r>
                  <a:rPr lang="cs-CZ" sz="2800" dirty="0" smtClean="0"/>
                  <a:t>k , Y</a:t>
                </a:r>
                <a:r>
                  <a:rPr lang="cs-CZ" sz="2800" dirty="0" smtClean="0">
                    <a:latin typeface="Cambria Math"/>
                    <a:ea typeface="Cambria Math"/>
                  </a:rPr>
                  <a:t>∉ k</a:t>
                </a:r>
                <a:endParaRPr lang="cs-CZ" sz="28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599" y="5033438"/>
                <a:ext cx="4810612" cy="1384995"/>
              </a:xfrm>
              <a:prstGeom prst="rect">
                <a:avLst/>
              </a:prstGeom>
              <a:blipFill rotWithShape="1">
                <a:blip r:embed="rId3"/>
                <a:stretch>
                  <a:fillRect l="-2662" t="-3965" r="-1521" b="-118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Rovnoramenný trojúhelník 32"/>
          <p:cNvSpPr/>
          <p:nvPr/>
        </p:nvSpPr>
        <p:spPr>
          <a:xfrm rot="10800000">
            <a:off x="7524328" y="404664"/>
            <a:ext cx="1276728" cy="447632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7705492" y="526873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59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059832" y="2204864"/>
            <a:ext cx="2952328" cy="28083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2"/>
            <a:endCxn id="4" idx="6"/>
          </p:cNvCxnSpPr>
          <p:nvPr/>
        </p:nvCxnSpPr>
        <p:spPr>
          <a:xfrm>
            <a:off x="3059832" y="3609020"/>
            <a:ext cx="2952328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0"/>
            <a:endCxn id="4" idx="4"/>
          </p:cNvCxnSpPr>
          <p:nvPr/>
        </p:nvCxnSpPr>
        <p:spPr>
          <a:xfrm>
            <a:off x="4535996" y="2204864"/>
            <a:ext cx="0" cy="280831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563888" y="3068960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95818" y="3122522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35996" y="360902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10036" y="1943254"/>
            <a:ext cx="348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08530" y="3439742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81325" y="5013176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3391835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04979" y="1712421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60" y="194926"/>
            <a:ext cx="7128792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|AS|= r   |BS</a:t>
            </a:r>
            <a:r>
              <a:rPr lang="cs-CZ" sz="2800" dirty="0"/>
              <a:t>|= </a:t>
            </a:r>
            <a:r>
              <a:rPr lang="cs-CZ" sz="2800" dirty="0" smtClean="0"/>
              <a:t>r   |CS</a:t>
            </a:r>
            <a:r>
              <a:rPr lang="cs-CZ" sz="2800" dirty="0"/>
              <a:t>|= </a:t>
            </a:r>
            <a:r>
              <a:rPr lang="cs-CZ" sz="2800" dirty="0" smtClean="0"/>
              <a:t>r   |DS</a:t>
            </a:r>
            <a:r>
              <a:rPr lang="cs-CZ" sz="2800" dirty="0"/>
              <a:t>|= </a:t>
            </a:r>
            <a:r>
              <a:rPr lang="cs-CZ" sz="2800" dirty="0" smtClean="0"/>
              <a:t>r</a:t>
            </a:r>
          </a:p>
          <a:p>
            <a:endParaRPr lang="cs-CZ" sz="2800" dirty="0"/>
          </a:p>
          <a:p>
            <a:pPr marL="457200" indent="-457200">
              <a:buFont typeface="Wingdings"/>
              <a:buChar char="à"/>
            </a:pPr>
            <a:r>
              <a:rPr lang="cs-CZ" sz="2800" dirty="0" smtClean="0">
                <a:sym typeface="Wingdings" panose="05000000000000000000" pitchFamily="2" charset="2"/>
              </a:rPr>
              <a:t>úsečka AS, BS, CS, DS ……. </a:t>
            </a:r>
            <a:r>
              <a:rPr lang="cs-CZ" sz="2800" b="1" dirty="0" smtClean="0">
                <a:sym typeface="Wingdings" panose="05000000000000000000" pitchFamily="2" charset="2"/>
              </a:rPr>
              <a:t>poloměr kružnice</a:t>
            </a: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 smtClean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 smtClean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endParaRPr lang="cs-CZ" sz="2800" b="1" dirty="0" smtClean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 smtClean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 smtClean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r>
              <a:rPr lang="cs-CZ" sz="2800" dirty="0" smtClean="0"/>
              <a:t> úsečka AC, BD ……. </a:t>
            </a:r>
            <a:r>
              <a:rPr lang="cs-CZ" sz="2800" b="1" dirty="0"/>
              <a:t>p</a:t>
            </a:r>
            <a:r>
              <a:rPr lang="cs-CZ" sz="2800" b="1" dirty="0" smtClean="0"/>
              <a:t>růměr kružnice</a:t>
            </a:r>
          </a:p>
          <a:p>
            <a:r>
              <a:rPr lang="cs-CZ" sz="2800" b="1" dirty="0" smtClean="0"/>
              <a:t>|AC| = |BD| = d   </a:t>
            </a:r>
            <a:r>
              <a:rPr lang="cs-CZ" sz="2800" b="1" dirty="0" smtClean="0">
                <a:sym typeface="Wingdings" panose="05000000000000000000" pitchFamily="2" charset="2"/>
              </a:rPr>
              <a:t>  d = 2 . r</a:t>
            </a:r>
            <a:endParaRPr lang="cs-CZ" sz="2800" dirty="0" smtClean="0"/>
          </a:p>
          <a:p>
            <a:r>
              <a:rPr lang="cs-CZ" sz="2800" dirty="0" smtClean="0"/>
              <a:t>  </a:t>
            </a:r>
            <a:endParaRPr lang="cs-CZ" sz="2800" dirty="0"/>
          </a:p>
          <a:p>
            <a:r>
              <a:rPr lang="cs-CZ" sz="2800" dirty="0" smtClean="0"/>
              <a:t>  </a:t>
            </a:r>
            <a:endParaRPr lang="cs-CZ" sz="2800" dirty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33" name="Rovnoramenný trojúhelník 32"/>
          <p:cNvSpPr/>
          <p:nvPr/>
        </p:nvSpPr>
        <p:spPr>
          <a:xfrm rot="10800000">
            <a:off x="7524328" y="297813"/>
            <a:ext cx="1276728" cy="491135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7705492" y="554026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82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Cvičení: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896544"/>
          </a:xfrm>
        </p:spPr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Narýsuj kružnici k(S, r = 3,4 cm). Vyznač body:  </a:t>
            </a:r>
            <a:endParaRPr lang="cs-CZ" dirty="0" smtClean="0"/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</a:t>
            </a:r>
            <a:r>
              <a:rPr lang="cs-CZ" smtClean="0"/>
              <a:t>a</a:t>
            </a:r>
            <a:r>
              <a:rPr lang="cs-CZ" dirty="0" smtClean="0"/>
              <a:t>/ P, R, které leží uvnitř kružnice k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b/ S, T, které leží vně kružnice 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c/ U, V, které leží na kružnici k.</a:t>
            </a:r>
          </a:p>
          <a:p>
            <a:pPr marL="0" indent="0">
              <a:buNone/>
            </a:pPr>
            <a:r>
              <a:rPr lang="cs-CZ" dirty="0" smtClean="0"/>
              <a:t>     Všechny body spoj se středem kružnice. </a:t>
            </a:r>
          </a:p>
          <a:p>
            <a:pPr marL="0" indent="0">
              <a:buNone/>
            </a:pPr>
            <a:r>
              <a:rPr lang="cs-CZ" dirty="0" smtClean="0"/>
              <a:t>Které z narýsovaných úseček jsou poloměry kružnice k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rabicParenR" startAt="2"/>
            </a:pPr>
            <a:r>
              <a:rPr lang="cs-CZ" dirty="0" smtClean="0"/>
              <a:t>Narýsuj libovolný trojúhelník ABC a sestroj tomuto trojúhelníku kružnici opsanou. Co tvoří strany trojúhelníku vzhledem ke kružnici?</a:t>
            </a:r>
          </a:p>
          <a:p>
            <a:pPr marL="0" indent="0">
              <a:buNone/>
            </a:pPr>
            <a:r>
              <a:rPr lang="cs-CZ" i="1" dirty="0" smtClean="0"/>
              <a:t>Nápověda: Vylušti přesmyčku    </a:t>
            </a:r>
            <a:r>
              <a:rPr lang="cs-CZ" b="1" dirty="0" smtClean="0">
                <a:solidFill>
                  <a:schemeClr val="tx2"/>
                </a:solidFill>
              </a:rPr>
              <a:t>Ě – T – V – I – T – A</a:t>
            </a:r>
            <a:r>
              <a:rPr lang="cs-CZ" dirty="0" smtClean="0"/>
              <a:t> .</a:t>
            </a:r>
            <a:endParaRPr lang="cs-CZ" i="1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40970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TĚTIVA KRUŽNICE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úsečka spojující  dva body ležící na kružnici</a:t>
                </a:r>
              </a:p>
              <a:p>
                <a:r>
                  <a:rPr lang="cs-CZ" dirty="0"/>
                  <a:t>n</a:t>
                </a:r>
                <a:r>
                  <a:rPr lang="cs-CZ" dirty="0" smtClean="0"/>
                  <a:t>ejdelší tětivou je </a:t>
                </a:r>
                <a:r>
                  <a:rPr lang="cs-CZ" u="sng" dirty="0" smtClean="0"/>
                  <a:t>průměr kružnice </a:t>
                </a:r>
                <a:r>
                  <a:rPr lang="cs-CZ" dirty="0" smtClean="0">
                    <a:sym typeface="Wingdings" panose="05000000000000000000" pitchFamily="2" charset="2"/>
                  </a:rPr>
                  <a:t> </a:t>
                </a:r>
                <a:r>
                  <a:rPr lang="cs-CZ" b="1" dirty="0" smtClean="0">
                    <a:sym typeface="Wingdings" panose="05000000000000000000" pitchFamily="2" charset="2"/>
                  </a:rPr>
                  <a:t>d,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sym typeface="Wingdings" panose="05000000000000000000" pitchFamily="2" charset="2"/>
                      </a:rPr>
                      <m:t>∅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1" name="Picture 3" descr="C:\Users\profesor\AppData\Local\Microsoft\Windows\Temporary Internet Files\Content.IE5\LXNY4RFK\MP90038736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140968"/>
            <a:ext cx="5976664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0801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Úloha k zamyšlení: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8833" y="138204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Představ si, že jsi na písečné pláži u moře a máš za úkol zakreslit kružnici, která bude ohraničovat plochu  pro dětský koutek o průměru 5 m. Jak to uděláš? Čím si pomůžeš?</a:t>
            </a:r>
            <a:endParaRPr lang="cs-CZ" dirty="0"/>
          </a:p>
        </p:txBody>
      </p:sp>
      <p:pic>
        <p:nvPicPr>
          <p:cNvPr id="3074" name="Picture 2" descr="C:\Users\profesor\AppData\Local\Microsoft\Windows\Temporary Internet Files\Content.IE5\79KJMESM\MP9004033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45024"/>
            <a:ext cx="8280920" cy="2959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022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2010, Klipart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1505</TotalTime>
  <Words>429</Words>
  <Application>Microsoft Office PowerPoint</Application>
  <PresentationFormat>Předvádění na obrazovce (4:3)</PresentationFormat>
  <Paragraphs>88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Kružnice</vt:lpstr>
      <vt:lpstr>Prezentace aplikace PowerPoint</vt:lpstr>
      <vt:lpstr>Prezentace aplikace PowerPoint</vt:lpstr>
      <vt:lpstr>Cvičení:</vt:lpstr>
      <vt:lpstr>TĚTIVA KRUŽNICE</vt:lpstr>
      <vt:lpstr>Úloha k zamyšlení: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168</cp:revision>
  <dcterms:created xsi:type="dcterms:W3CDTF">2013-03-11T16:19:20Z</dcterms:created>
  <dcterms:modified xsi:type="dcterms:W3CDTF">2013-12-12T22:08:53Z</dcterms:modified>
</cp:coreProperties>
</file>