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9" r:id="rId4"/>
    <p:sldId id="278" r:id="rId5"/>
    <p:sldId id="271" r:id="rId6"/>
    <p:sldId id="272" r:id="rId7"/>
    <p:sldId id="274" r:id="rId8"/>
    <p:sldId id="27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0F55BA-B9EC-4C87-8C05-E2032BBDC569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B1A6E-55FD-47DF-9DE1-12789BB8C4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3191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B1A6E-55FD-47DF-9DE1-12789BB8C4BA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97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2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421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76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70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35774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81485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9161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581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523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769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4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B974AB-45B7-4D26-A37A-05A273494CCE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FF63A1-DA54-489A-9EAA-1904C2012D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7087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Popis: C:\Users\pc\Desktop\OPV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268761"/>
            <a:ext cx="5345096" cy="1119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8995345"/>
              </p:ext>
            </p:extLst>
          </p:nvPr>
        </p:nvGraphicFramePr>
        <p:xfrm>
          <a:off x="1403648" y="3573016"/>
          <a:ext cx="6522734" cy="1545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82443"/>
                <a:gridCol w="4940291"/>
              </a:tblGrid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b="1" dirty="0" smtClean="0">
                          <a:solidFill>
                            <a:srgbClr val="000000"/>
                          </a:solidFill>
                          <a:effectLst/>
                        </a:rPr>
                        <a:t>Mgr. </a:t>
                      </a:r>
                      <a:r>
                        <a:rPr lang="cs-CZ" sz="1100" b="1" baseline="0" dirty="0" smtClean="0">
                          <a:solidFill>
                            <a:srgbClr val="000000"/>
                          </a:solidFill>
                          <a:effectLst/>
                        </a:rPr>
                        <a:t> Lenka Hanušová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406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VY_32_INOVACE_1833_KRUH_ZÁKLADNÍ_POJMY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7589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Popis a zobrazení 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kruhu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357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rgbClr val="000000"/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rgbClr val="000000"/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rgbClr val="000000"/>
                          </a:solidFill>
                          <a:effectLst/>
                        </a:rPr>
                        <a:t> 2975</a:t>
                      </a:r>
                      <a:endParaRPr lang="cs-CZ" sz="11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66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ANOTACE</a:t>
            </a:r>
            <a:endParaRPr lang="cs-CZ" b="1" dirty="0">
              <a:solidFill>
                <a:schemeClr val="tx2"/>
              </a:solidFill>
            </a:endParaRPr>
          </a:p>
        </p:txBody>
      </p:sp>
      <p:sp>
        <p:nvSpPr>
          <p:cNvPr id="4" name="Zástupný symbol pro obsah 1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Prezentace je určena žákům 8. tříd, </a:t>
            </a:r>
            <a:r>
              <a:rPr lang="cs-CZ" sz="3600" b="1" dirty="0">
                <a:solidFill>
                  <a:schemeClr val="tx2"/>
                </a:solidFill>
              </a:rPr>
              <a:t>přechody snímků v prezentaci jsou kliknutím myši</a:t>
            </a:r>
            <a:r>
              <a:rPr lang="cs-CZ" sz="3600" b="1" dirty="0" smtClean="0">
                <a:solidFill>
                  <a:schemeClr val="tx2"/>
                </a:solidFill>
              </a:rPr>
              <a:t>.</a:t>
            </a:r>
          </a:p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Je zaměřena vyvození základních vlastností kruhu a jeho zobrazení. </a:t>
            </a:r>
          </a:p>
        </p:txBody>
      </p:sp>
    </p:spTree>
    <p:extLst>
      <p:ext uri="{BB962C8B-B14F-4D97-AF65-F5344CB8AC3E}">
        <p14:creationId xmlns:p14="http://schemas.microsoft.com/office/powerpoint/2010/main" val="1521100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42493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 smtClean="0"/>
              <a:t>Datum vytvoření: </a:t>
            </a:r>
            <a:r>
              <a:rPr lang="cs-CZ" sz="3600" dirty="0" smtClean="0"/>
              <a:t>24. 11. 2013</a:t>
            </a:r>
          </a:p>
          <a:p>
            <a:pPr marL="0" indent="0">
              <a:buNone/>
            </a:pPr>
            <a:endParaRPr lang="cs-CZ" sz="3600" b="1" dirty="0"/>
          </a:p>
          <a:p>
            <a:pPr marL="0" indent="0">
              <a:buNone/>
            </a:pPr>
            <a:r>
              <a:rPr lang="cs-CZ" sz="3600" b="1" dirty="0" smtClean="0"/>
              <a:t>Klíčová slova: </a:t>
            </a:r>
            <a:r>
              <a:rPr lang="cs-CZ" sz="3600" dirty="0" smtClean="0"/>
              <a:t>kruh, kružnice, rovina, množina bodů, střed, poloměr, průměr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037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rofesor\AppData\Local\Microsoft\Windows\Temporary Internet Files\Content.IE5\3SO17SJN\MP9003875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0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fesor\AppData\Local\Microsoft\Windows\Temporary Internet Files\Content.IE5\LXNY4RFK\MP900407194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073" y="4437112"/>
            <a:ext cx="3336461" cy="2391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fesor\AppData\Local\Microsoft\Windows\Temporary Internet Files\Content.IE5\EBJTG7ZE\MP900385285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97428"/>
            <a:ext cx="4856584" cy="2791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fesor\AppData\Local\Microsoft\Windows\Temporary Internet Files\Content.IE5\JP5GCROC\MP900385408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340224"/>
            <a:ext cx="3150096" cy="34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fesor\AppData\Local\Microsoft\Windows\Temporary Internet Files\Content.IE5\N2JUKN2C\MP9004054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974" y="2564904"/>
            <a:ext cx="317226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3516716" y="4941168"/>
            <a:ext cx="1658370" cy="16561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537920" y="329248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8010128" y="229282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907704" y="30438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7812360" y="334022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51520" y="2711207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6296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Kruh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/>
          <a:lstStyle/>
          <a:p>
            <a:r>
              <a:rPr lang="cs-CZ" u="sng" dirty="0" smtClean="0"/>
              <a:t>Definice:</a:t>
            </a:r>
            <a:endParaRPr lang="cs-CZ" u="sng" dirty="0"/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Kruh je množina všech bodů v rovině, které mají od daného bodu S vzdálenost menší nebo rovnou poloměru r.</a:t>
            </a:r>
          </a:p>
          <a:p>
            <a:r>
              <a:rPr lang="cs-CZ" u="sng" dirty="0" smtClean="0"/>
              <a:t>Zapisujeme:</a:t>
            </a:r>
            <a:r>
              <a:rPr lang="cs-CZ" dirty="0"/>
              <a:t> </a:t>
            </a:r>
            <a:r>
              <a:rPr lang="cs-CZ" b="1" dirty="0">
                <a:solidFill>
                  <a:schemeClr val="tx2"/>
                </a:solidFill>
              </a:rPr>
              <a:t>K</a:t>
            </a:r>
            <a:r>
              <a:rPr lang="cs-CZ" dirty="0" smtClean="0">
                <a:solidFill>
                  <a:schemeClr val="tx2"/>
                </a:solidFill>
              </a:rPr>
              <a:t>(S, r)</a:t>
            </a:r>
            <a:endParaRPr lang="cs-CZ" b="1" dirty="0" smtClean="0">
              <a:solidFill>
                <a:schemeClr val="tx2"/>
              </a:solidFill>
            </a:endParaRPr>
          </a:p>
          <a:p>
            <a:r>
              <a:rPr lang="cs-CZ" u="sng" dirty="0" smtClean="0"/>
              <a:t>Čteme: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2"/>
                </a:solidFill>
              </a:rPr>
              <a:t>Kruh </a:t>
            </a:r>
            <a:r>
              <a:rPr lang="cs-CZ" dirty="0">
                <a:solidFill>
                  <a:schemeClr val="tx2"/>
                </a:solidFill>
              </a:rPr>
              <a:t>K</a:t>
            </a:r>
            <a:r>
              <a:rPr lang="cs-CZ" dirty="0" smtClean="0">
                <a:solidFill>
                  <a:schemeClr val="tx2"/>
                </a:solidFill>
              </a:rPr>
              <a:t> se středem S a poloměrem r.</a:t>
            </a:r>
            <a:endParaRPr lang="cs-CZ" u="sng" dirty="0" smtClean="0"/>
          </a:p>
          <a:p>
            <a:r>
              <a:rPr lang="cs-CZ" u="sng" dirty="0" smtClean="0"/>
              <a:t>Rýsujeme: </a:t>
            </a:r>
            <a:r>
              <a:rPr lang="cs-CZ" dirty="0" smtClean="0">
                <a:solidFill>
                  <a:schemeClr val="tx2"/>
                </a:solidFill>
              </a:rPr>
              <a:t>pomocí kružítka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3850775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059832" y="2204864"/>
            <a:ext cx="2952328" cy="2808312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2"/>
            <a:endCxn id="4" idx="6"/>
          </p:cNvCxnSpPr>
          <p:nvPr/>
        </p:nvCxnSpPr>
        <p:spPr>
          <a:xfrm>
            <a:off x="3059832" y="3609020"/>
            <a:ext cx="2952328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0"/>
            <a:endCxn id="4" idx="4"/>
          </p:cNvCxnSpPr>
          <p:nvPr/>
        </p:nvCxnSpPr>
        <p:spPr>
          <a:xfrm>
            <a:off x="4535996" y="2204864"/>
            <a:ext cx="0" cy="280831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563888" y="3068960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95818" y="3122522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35996" y="360902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10036" y="1943254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K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2608530" y="3439742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81325" y="5013176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3378187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04979" y="1712421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3855956" y="3609020"/>
            <a:ext cx="680040" cy="584775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V="1">
            <a:off x="4535996" y="2466474"/>
            <a:ext cx="2268252" cy="1142546"/>
          </a:xfrm>
          <a:prstGeom prst="line">
            <a:avLst/>
          </a:prstGeom>
          <a:ln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3683473" y="4192960"/>
            <a:ext cx="3449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X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6817171" y="2235641"/>
            <a:ext cx="3353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Y</a:t>
            </a:r>
            <a:endParaRPr lang="cs-CZ" sz="24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2" name="TextovéPole 31"/>
              <p:cNvSpPr txBox="1"/>
              <p:nvPr/>
            </p:nvSpPr>
            <p:spPr>
              <a:xfrm>
                <a:off x="814599" y="5033438"/>
                <a:ext cx="4671472" cy="138499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2800" dirty="0" smtClean="0"/>
                  <a:t>|YS|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&gt;</m:t>
                    </m:r>
                  </m:oMath>
                </a14:m>
                <a:r>
                  <a:rPr lang="cs-CZ" sz="2800" dirty="0" smtClean="0"/>
                  <a:t> r</a:t>
                </a:r>
              </a:p>
              <a:p>
                <a:pPr marL="457200" indent="-457200">
                  <a:buFont typeface="Wingdings"/>
                  <a:buChar char="à"/>
                </a:pPr>
                <a:r>
                  <a:rPr lang="cs-CZ" sz="2800" dirty="0" smtClean="0">
                    <a:sym typeface="Wingdings" panose="05000000000000000000" pitchFamily="2" charset="2"/>
                  </a:rPr>
                  <a:t>body Y není bodem kruhu </a:t>
                </a:r>
                <a:r>
                  <a:rPr lang="cs-CZ" sz="2800" b="1" dirty="0" smtClean="0">
                    <a:sym typeface="Wingdings" panose="05000000000000000000" pitchFamily="2" charset="2"/>
                  </a:rPr>
                  <a:t>K</a:t>
                </a:r>
              </a:p>
              <a:p>
                <a:pPr marL="457200" indent="-457200">
                  <a:buFont typeface="Wingdings"/>
                  <a:buChar char="à"/>
                </a:pPr>
                <a:r>
                  <a:rPr lang="cs-CZ" sz="2800" dirty="0">
                    <a:sym typeface="Wingdings" panose="05000000000000000000" pitchFamily="2" charset="2"/>
                  </a:rPr>
                  <a:t>z</a:t>
                </a:r>
                <a:r>
                  <a:rPr lang="cs-CZ" sz="2800" dirty="0" smtClean="0">
                    <a:sym typeface="Wingdings" panose="05000000000000000000" pitchFamily="2" charset="2"/>
                  </a:rPr>
                  <a:t>apisujeme </a:t>
                </a:r>
                <a:r>
                  <a:rPr lang="cs-CZ" sz="2800" dirty="0" smtClean="0"/>
                  <a:t> Y</a:t>
                </a:r>
                <a:r>
                  <a:rPr lang="cs-CZ" sz="2800" dirty="0" smtClean="0">
                    <a:latin typeface="Cambria Math"/>
                    <a:ea typeface="Cambria Math"/>
                  </a:rPr>
                  <a:t>∉ </a:t>
                </a:r>
                <a:r>
                  <a:rPr lang="cs-CZ" sz="2800" b="1" dirty="0" smtClean="0">
                    <a:latin typeface="Cambria Math"/>
                    <a:ea typeface="Cambria Math"/>
                  </a:rPr>
                  <a:t>K</a:t>
                </a:r>
                <a:endParaRPr lang="cs-CZ" sz="2800" b="1" dirty="0"/>
              </a:p>
            </p:txBody>
          </p:sp>
        </mc:Choice>
        <mc:Fallback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4599" y="5033438"/>
                <a:ext cx="4671472" cy="1384995"/>
              </a:xfrm>
              <a:prstGeom prst="rect">
                <a:avLst/>
              </a:prstGeom>
              <a:blipFill rotWithShape="1">
                <a:blip r:embed="rId2"/>
                <a:stretch>
                  <a:fillRect l="-2742" t="-3965" r="-1958" b="-118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3" name="Rovnoramenný trojúhelník 32"/>
          <p:cNvSpPr/>
          <p:nvPr/>
        </p:nvSpPr>
        <p:spPr>
          <a:xfrm rot="10800000">
            <a:off x="7524328" y="404664"/>
            <a:ext cx="1276728" cy="447632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7705492" y="526873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Obdélník 1"/>
              <p:cNvSpPr/>
              <p:nvPr/>
            </p:nvSpPr>
            <p:spPr>
              <a:xfrm>
                <a:off x="403760" y="168758"/>
                <a:ext cx="7408600" cy="310854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2800" dirty="0"/>
                  <a:t>|AS|= r   |BS|= r   |CS|= r   |DS|= r |XS|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Cambria Math"/>
                      </a:rPr>
                      <m:t>&lt;</m:t>
                    </m:r>
                  </m:oMath>
                </a14:m>
                <a:r>
                  <a:rPr lang="cs-CZ" sz="2800" dirty="0"/>
                  <a:t> r </a:t>
                </a:r>
              </a:p>
              <a:p>
                <a:pPr marL="457200" indent="-457200">
                  <a:buFont typeface="Wingdings"/>
                  <a:buChar char="à"/>
                </a:pPr>
                <a:r>
                  <a:rPr lang="cs-CZ" sz="2800" dirty="0">
                    <a:sym typeface="Wingdings" panose="05000000000000000000" pitchFamily="2" charset="2"/>
                  </a:rPr>
                  <a:t>body A, B, C, D, X </a:t>
                </a:r>
                <a:r>
                  <a:rPr lang="cs-CZ" sz="2800" dirty="0"/>
                  <a:t> jsou body kruhu K</a:t>
                </a:r>
              </a:p>
              <a:p>
                <a:pPr marL="457200" indent="-457200">
                  <a:buFont typeface="Wingdings"/>
                  <a:buChar char="à"/>
                </a:pPr>
                <a:r>
                  <a:rPr lang="cs-CZ" sz="2800" dirty="0"/>
                  <a:t>zapisujeme  A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dirty="0"/>
                  <a:t> </a:t>
                </a:r>
                <a:r>
                  <a:rPr lang="cs-CZ" sz="2800" b="1" dirty="0"/>
                  <a:t>K</a:t>
                </a:r>
                <a:r>
                  <a:rPr lang="cs-CZ" sz="2800" dirty="0"/>
                  <a:t>, B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dirty="0"/>
                  <a:t> </a:t>
                </a:r>
                <a:r>
                  <a:rPr lang="cs-CZ" sz="2800" b="1" dirty="0"/>
                  <a:t>K</a:t>
                </a:r>
                <a:r>
                  <a:rPr lang="cs-CZ" sz="2800" dirty="0"/>
                  <a:t>, C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dirty="0"/>
                  <a:t> </a:t>
                </a:r>
                <a:r>
                  <a:rPr lang="cs-CZ" sz="2800" b="1" dirty="0"/>
                  <a:t>K</a:t>
                </a:r>
                <a:r>
                  <a:rPr lang="cs-CZ" sz="2800" dirty="0"/>
                  <a:t>, D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dirty="0"/>
                  <a:t> </a:t>
                </a:r>
                <a:r>
                  <a:rPr lang="cs-CZ" sz="2800" b="1" dirty="0"/>
                  <a:t>K</a:t>
                </a:r>
                <a:r>
                  <a:rPr lang="cs-CZ" sz="2800" dirty="0"/>
                  <a:t>, X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</a:rPr>
                      <m:t> </m:t>
                    </m:r>
                    <m:r>
                      <a:rPr lang="cs-CZ" sz="2800" i="1">
                        <a:latin typeface="Cambria Math"/>
                        <a:ea typeface="Cambria Math"/>
                      </a:rPr>
                      <m:t>∈</m:t>
                    </m:r>
                  </m:oMath>
                </a14:m>
                <a:r>
                  <a:rPr lang="cs-CZ" sz="2800" dirty="0"/>
                  <a:t> </a:t>
                </a:r>
                <a:r>
                  <a:rPr lang="cs-CZ" sz="2800" b="1" dirty="0"/>
                  <a:t>K</a:t>
                </a:r>
              </a:p>
              <a:p>
                <a:pPr marL="457200" indent="-457200">
                  <a:buFont typeface="Wingdings"/>
                  <a:buChar char="à"/>
                </a:pPr>
                <a:endParaRPr lang="cs-CZ" sz="2800" dirty="0"/>
              </a:p>
              <a:p>
                <a:r>
                  <a:rPr lang="cs-CZ" sz="2800" dirty="0"/>
                  <a:t>  </a:t>
                </a:r>
              </a:p>
              <a:p>
                <a:r>
                  <a:rPr lang="cs-CZ" sz="2800" dirty="0"/>
                  <a:t>  </a:t>
                </a:r>
              </a:p>
              <a:p>
                <a:r>
                  <a:rPr lang="cs-CZ" sz="2800" dirty="0"/>
                  <a:t>  </a:t>
                </a:r>
              </a:p>
            </p:txBody>
          </p:sp>
        </mc:Choice>
        <mc:Fallback>
          <p:sp>
            <p:nvSpPr>
              <p:cNvPr id="2" name="Obdélník 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760" y="168758"/>
                <a:ext cx="7408600" cy="3108543"/>
              </a:xfrm>
              <a:prstGeom prst="rect">
                <a:avLst/>
              </a:prstGeom>
              <a:blipFill rotWithShape="1">
                <a:blip r:embed="rId3"/>
                <a:stretch>
                  <a:fillRect l="-1645" t="-17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28596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ál 3"/>
          <p:cNvSpPr/>
          <p:nvPr/>
        </p:nvSpPr>
        <p:spPr>
          <a:xfrm>
            <a:off x="3059832" y="2204864"/>
            <a:ext cx="2952328" cy="28083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>
            <a:stCxn id="4" idx="2"/>
            <a:endCxn id="4" idx="6"/>
          </p:cNvCxnSpPr>
          <p:nvPr/>
        </p:nvCxnSpPr>
        <p:spPr>
          <a:xfrm>
            <a:off x="3059832" y="3609020"/>
            <a:ext cx="2952328" cy="0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stCxn id="4" idx="0"/>
            <a:endCxn id="4" idx="4"/>
          </p:cNvCxnSpPr>
          <p:nvPr/>
        </p:nvCxnSpPr>
        <p:spPr>
          <a:xfrm>
            <a:off x="4535996" y="2204864"/>
            <a:ext cx="0" cy="2808312"/>
          </a:xfrm>
          <a:prstGeom prst="line">
            <a:avLst/>
          </a:prstGeom>
          <a:ln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3563888" y="3068960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95818" y="3122522"/>
            <a:ext cx="2920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535996" y="3609020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210036" y="1943254"/>
            <a:ext cx="3706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608530" y="3439742"/>
            <a:ext cx="3626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81325" y="5013176"/>
            <a:ext cx="35137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228184" y="3391835"/>
            <a:ext cx="34817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04979" y="1712421"/>
            <a:ext cx="3738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33" name="Rovnoramenný trojúhelník 32"/>
          <p:cNvSpPr/>
          <p:nvPr/>
        </p:nvSpPr>
        <p:spPr>
          <a:xfrm rot="10800000">
            <a:off x="7524328" y="297813"/>
            <a:ext cx="1276728" cy="491135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7705492" y="554026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95536" y="0"/>
            <a:ext cx="7767156" cy="78483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|AS|= r   |BS|= r   |CS|= r   |DS|= r</a:t>
            </a:r>
          </a:p>
          <a:p>
            <a:endParaRPr lang="cs-CZ" sz="2800" dirty="0"/>
          </a:p>
          <a:p>
            <a:pPr marL="457200" indent="-457200">
              <a:buFont typeface="Wingdings"/>
              <a:buChar char="à"/>
            </a:pPr>
            <a:r>
              <a:rPr lang="cs-CZ" sz="2800" dirty="0">
                <a:sym typeface="Wingdings" panose="05000000000000000000" pitchFamily="2" charset="2"/>
              </a:rPr>
              <a:t>úsečka AS, BS, CS, DS ……. </a:t>
            </a:r>
            <a:r>
              <a:rPr lang="cs-CZ" sz="2800" b="1" dirty="0">
                <a:sym typeface="Wingdings" panose="05000000000000000000" pitchFamily="2" charset="2"/>
              </a:rPr>
              <a:t>poloměr kruhu</a:t>
            </a: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endParaRPr lang="cs-CZ" sz="2800" b="1" dirty="0">
              <a:sym typeface="Wingdings" panose="05000000000000000000" pitchFamily="2" charset="2"/>
            </a:endParaRPr>
          </a:p>
          <a:p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endParaRPr lang="cs-CZ" sz="2800" b="1" dirty="0">
              <a:sym typeface="Wingdings" panose="05000000000000000000" pitchFamily="2" charset="2"/>
            </a:endParaRPr>
          </a:p>
          <a:p>
            <a:pPr marL="457200" indent="-457200">
              <a:buFont typeface="Wingdings"/>
              <a:buChar char="à"/>
            </a:pPr>
            <a:r>
              <a:rPr lang="cs-CZ" sz="2800" dirty="0"/>
              <a:t> úsečka AC, BD ……. </a:t>
            </a:r>
            <a:r>
              <a:rPr lang="cs-CZ" sz="2800" b="1" dirty="0"/>
              <a:t>průměr kruhu</a:t>
            </a:r>
          </a:p>
          <a:p>
            <a:r>
              <a:rPr lang="cs-CZ" sz="2800" b="1" dirty="0"/>
              <a:t>|AC| = |BD| = d   </a:t>
            </a:r>
            <a:r>
              <a:rPr lang="cs-CZ" sz="2800" b="1" dirty="0">
                <a:sym typeface="Wingdings" panose="05000000000000000000" pitchFamily="2" charset="2"/>
              </a:rPr>
              <a:t>  d = 2 . r</a:t>
            </a:r>
            <a:endParaRPr lang="cs-CZ" sz="2800" dirty="0"/>
          </a:p>
          <a:p>
            <a:r>
              <a:rPr lang="cs-CZ" sz="2800" dirty="0"/>
              <a:t>  </a:t>
            </a:r>
          </a:p>
          <a:p>
            <a:r>
              <a:rPr lang="cs-CZ" sz="2800" dirty="0"/>
              <a:t>  </a:t>
            </a:r>
          </a:p>
          <a:p>
            <a:r>
              <a:rPr lang="cs-CZ" sz="2800" dirty="0"/>
              <a:t>  </a:t>
            </a:r>
          </a:p>
        </p:txBody>
      </p:sp>
    </p:spTree>
    <p:extLst>
      <p:ext uri="{BB962C8B-B14F-4D97-AF65-F5344CB8AC3E}">
        <p14:creationId xmlns:p14="http://schemas.microsoft.com/office/powerpoint/2010/main" val="2510827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Cvičení: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268760"/>
                <a:ext cx="8229600" cy="5400600"/>
              </a:xfrm>
            </p:spPr>
            <p:txBody>
              <a:bodyPr>
                <a:normAutofit fontScale="85000" lnSpcReduction="10000"/>
              </a:bodyPr>
              <a:lstStyle/>
              <a:p>
                <a:pPr marL="514350" indent="-514350">
                  <a:buFont typeface="+mj-lt"/>
                  <a:buAutoNum type="arabicParenR"/>
                </a:pPr>
                <a:r>
                  <a:rPr lang="cs-CZ" dirty="0" smtClean="0"/>
                  <a:t>Narýsuj kružnici </a:t>
                </a:r>
                <a:r>
                  <a:rPr lang="cs-CZ" b="1" dirty="0" smtClean="0"/>
                  <a:t>k</a:t>
                </a:r>
                <a:r>
                  <a:rPr lang="cs-CZ" dirty="0" smtClean="0"/>
                  <a:t>(S, r = 3,4 cm). Vyznač body:  a/ P, R, které leží uvnitř kružnice k 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b/ Z, T, které leží vně kružnice </a:t>
                </a:r>
                <a:r>
                  <a:rPr lang="cs-CZ" b="1" dirty="0" smtClean="0"/>
                  <a:t>k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c/ U, V, které leží na kružnici </a:t>
                </a:r>
                <a:r>
                  <a:rPr lang="cs-CZ" b="1" dirty="0" smtClean="0"/>
                  <a:t>k</a:t>
                </a:r>
                <a:r>
                  <a:rPr lang="cs-CZ" dirty="0" smtClean="0"/>
                  <a:t>.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Zapiš, které z těchto bodů by byly body kruhu     </a:t>
                </a:r>
                <a:r>
                  <a:rPr lang="cs-CZ" dirty="0" smtClean="0"/>
                  <a:t>            	</a:t>
                </a:r>
                <a:r>
                  <a:rPr lang="cs-CZ" b="1" dirty="0" smtClean="0"/>
                  <a:t>K</a:t>
                </a:r>
                <a:r>
                  <a:rPr lang="cs-CZ" dirty="0" smtClean="0"/>
                  <a:t> </a:t>
                </a:r>
                <a:r>
                  <a:rPr lang="cs-CZ" dirty="0" smtClean="0"/>
                  <a:t>(S, r = 3,4 cm). Své tvrzení odůvodni</a:t>
                </a:r>
                <a:r>
                  <a:rPr lang="cs-CZ" dirty="0" smtClean="0"/>
                  <a:t>.</a:t>
                </a:r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514350" indent="-514350">
                  <a:buAutoNum type="arabicParenR" startAt="2"/>
                </a:pPr>
                <a:r>
                  <a:rPr lang="cs-CZ" dirty="0" smtClean="0"/>
                  <a:t>Narýsuj kruh K (S, r= 3 cm), kružnici </a:t>
                </a:r>
                <a:r>
                  <a:rPr lang="cs-CZ" b="1" dirty="0" smtClean="0"/>
                  <a:t>k</a:t>
                </a:r>
                <a:r>
                  <a:rPr lang="cs-CZ" dirty="0" smtClean="0"/>
                  <a:t>. Vyznač body A, B, C tak, že platí: </a:t>
                </a:r>
                <a14:m>
                  <m:oMath xmlns:m="http://schemas.openxmlformats.org/officeDocument/2006/math">
                    <m:r>
                      <a:rPr lang="cs-CZ" i="1" smtClean="0">
                        <a:latin typeface="Cambria Math"/>
                      </a:rPr>
                      <m:t>|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SA</m:t>
                    </m:r>
                    <m:r>
                      <a:rPr lang="cs-CZ" i="1" smtClean="0">
                        <a:latin typeface="Cambria Math"/>
                      </a:rPr>
                      <m:t>|</m:t>
                    </m:r>
                  </m:oMath>
                </a14:m>
                <a:r>
                  <a:rPr lang="cs-CZ" dirty="0" smtClean="0"/>
                  <a:t>= 3 cm,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|</m:t>
                    </m:r>
                    <m:r>
                      <m:rPr>
                        <m:sty m:val="p"/>
                      </m:rPr>
                      <a:rPr lang="cs-CZ" i="0">
                        <a:latin typeface="Cambria Math"/>
                      </a:rPr>
                      <m:t>S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B</m:t>
                    </m:r>
                    <m:r>
                      <a:rPr lang="cs-CZ" i="1">
                        <a:latin typeface="Cambria Math"/>
                      </a:rPr>
                      <m:t>|</m:t>
                    </m:r>
                  </m:oMath>
                </a14:m>
                <a:r>
                  <a:rPr lang="cs-CZ" dirty="0"/>
                  <a:t>=</a:t>
                </a:r>
                <a:r>
                  <a:rPr lang="cs-CZ" dirty="0" smtClean="0"/>
                  <a:t> 2,5 cm, </a:t>
                </a:r>
                <a14:m>
                  <m:oMath xmlns:m="http://schemas.openxmlformats.org/officeDocument/2006/math">
                    <m:r>
                      <a:rPr lang="cs-CZ" i="1">
                        <a:latin typeface="Cambria Math"/>
                      </a:rPr>
                      <m:t>|</m:t>
                    </m:r>
                    <m:r>
                      <m:rPr>
                        <m:sty m:val="p"/>
                      </m:rPr>
                      <a:rPr lang="cs-CZ">
                        <a:latin typeface="Cambria Math"/>
                      </a:rPr>
                      <m:t>S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C</m:t>
                    </m:r>
                    <m:r>
                      <a:rPr lang="cs-CZ" i="1">
                        <a:latin typeface="Cambria Math"/>
                      </a:rPr>
                      <m:t>|</m:t>
                    </m:r>
                  </m:oMath>
                </a14:m>
                <a:r>
                  <a:rPr lang="cs-CZ" dirty="0"/>
                  <a:t>=</a:t>
                </a:r>
                <a:r>
                  <a:rPr lang="cs-CZ" i="1" dirty="0" smtClean="0"/>
                  <a:t> </a:t>
                </a:r>
                <a:r>
                  <a:rPr lang="cs-CZ" dirty="0" smtClean="0"/>
                  <a:t>4 cm. Zapiš, který bod není bodem kruhu </a:t>
                </a:r>
                <a:r>
                  <a:rPr lang="cs-CZ" b="1" dirty="0" smtClean="0"/>
                  <a:t>K</a:t>
                </a:r>
                <a:r>
                  <a:rPr lang="cs-CZ" dirty="0" smtClean="0"/>
                  <a:t> a odůvodni. Zapiš, který bod náleží kružnici </a:t>
                </a:r>
                <a:r>
                  <a:rPr lang="cs-CZ" b="1" dirty="0" smtClean="0"/>
                  <a:t>k</a:t>
                </a:r>
                <a:r>
                  <a:rPr lang="cs-CZ" dirty="0" smtClean="0"/>
                  <a:t> a také odůvodni.</a:t>
                </a:r>
                <a:endParaRPr lang="cs-CZ" i="1" dirty="0" smtClean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268760"/>
                <a:ext cx="8229600" cy="5400600"/>
              </a:xfrm>
              <a:blipFill rotWithShape="1">
                <a:blip r:embed="rId2"/>
                <a:stretch>
                  <a:fillRect l="-1481" t="-1919" r="-11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0970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Program Microsoft Office 2010, Klipart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9199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1538</TotalTime>
  <Words>326</Words>
  <Application>Microsoft Office PowerPoint</Application>
  <PresentationFormat>Předvádění na obrazovce (4:3)</PresentationFormat>
  <Paragraphs>81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Kruh</vt:lpstr>
      <vt:lpstr>Prezentace aplikace PowerPoint</vt:lpstr>
      <vt:lpstr>Prezentace aplikace PowerPoint</vt:lpstr>
      <vt:lpstr>Cvičení: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profesor</dc:creator>
  <cp:lastModifiedBy>profesor</cp:lastModifiedBy>
  <cp:revision>174</cp:revision>
  <dcterms:created xsi:type="dcterms:W3CDTF">2013-03-11T16:19:20Z</dcterms:created>
  <dcterms:modified xsi:type="dcterms:W3CDTF">2013-12-12T22:17:26Z</dcterms:modified>
</cp:coreProperties>
</file>