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9" r:id="rId4"/>
    <p:sldId id="277" r:id="rId5"/>
    <p:sldId id="270" r:id="rId6"/>
    <p:sldId id="271" r:id="rId7"/>
    <p:sldId id="272" r:id="rId8"/>
    <p:sldId id="274" r:id="rId9"/>
    <p:sldId id="276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F55BA-B9EC-4C87-8C05-E2032BBDC569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B1A6E-55FD-47DF-9DE1-12789BB8C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319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973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72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42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27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70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577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14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1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810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23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6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974AB-45B7-4D26-A37A-05A273494CCE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708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opis: C:\Users\pc\Desktop\OPV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2025393"/>
              </p:ext>
            </p:extLst>
          </p:nvPr>
        </p:nvGraphicFramePr>
        <p:xfrm>
          <a:off x="1403648" y="3573016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VY_32_INOVACE_1834_VZÁJEMNÁ_POLOHA _PŘÍMKY_A_KRUŽNICE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Určování vzájemné polohy přímky a kružnice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6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Prezentace je určena žákům 8. tříd, </a:t>
            </a:r>
            <a:r>
              <a:rPr lang="cs-CZ" sz="3600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6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Je zaměřena </a:t>
            </a:r>
            <a:r>
              <a:rPr lang="cs-CZ" sz="3600" b="1" dirty="0" smtClean="0">
                <a:solidFill>
                  <a:schemeClr val="tx2"/>
                </a:solidFill>
              </a:rPr>
              <a:t>na určování </a:t>
            </a:r>
            <a:r>
              <a:rPr lang="cs-CZ" sz="3600" b="1" dirty="0" smtClean="0">
                <a:solidFill>
                  <a:schemeClr val="tx2"/>
                </a:solidFill>
              </a:rPr>
              <a:t>a popis vzájemné polohy přímky a kružnice. </a:t>
            </a:r>
          </a:p>
        </p:txBody>
      </p:sp>
    </p:spTree>
    <p:extLst>
      <p:ext uri="{BB962C8B-B14F-4D97-AF65-F5344CB8AC3E}">
        <p14:creationId xmlns:p14="http://schemas.microsoft.com/office/powerpoint/2010/main" val="152110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2493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vytvoření: </a:t>
            </a:r>
            <a:r>
              <a:rPr lang="cs-CZ" sz="3600" dirty="0" smtClean="0"/>
              <a:t>26. 11. 2013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Klíčová slova: </a:t>
            </a:r>
            <a:r>
              <a:rPr lang="cs-CZ" sz="3600" dirty="0" smtClean="0"/>
              <a:t>kružnice, přímka, vnější přímka, tečna, sečna, tětiva, bod dotyku, průsečíky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03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profesor\AppData\Local\Microsoft\Windows\Temporary Internet Files\Content.IE5\3MY0R3ID\MP9004422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53403"/>
            <a:ext cx="8136904" cy="5411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539552" y="2154875"/>
            <a:ext cx="8136904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>
            <a:stCxn id="2052" idx="0"/>
            <a:endCxn id="2052" idx="2"/>
          </p:cNvCxnSpPr>
          <p:nvPr/>
        </p:nvCxnSpPr>
        <p:spPr>
          <a:xfrm>
            <a:off x="4608004" y="753403"/>
            <a:ext cx="0" cy="5411902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stCxn id="2052" idx="0"/>
            <a:endCxn id="2052" idx="3"/>
          </p:cNvCxnSpPr>
          <p:nvPr/>
        </p:nvCxnSpPr>
        <p:spPr>
          <a:xfrm>
            <a:off x="4608004" y="753403"/>
            <a:ext cx="4068452" cy="2705951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2052" idx="1"/>
            <a:endCxn id="2052" idx="2"/>
          </p:cNvCxnSpPr>
          <p:nvPr/>
        </p:nvCxnSpPr>
        <p:spPr>
          <a:xfrm>
            <a:off x="539552" y="3459354"/>
            <a:ext cx="4068452" cy="2705951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2052" idx="1"/>
            <a:endCxn id="2052" idx="3"/>
          </p:cNvCxnSpPr>
          <p:nvPr/>
        </p:nvCxnSpPr>
        <p:spPr>
          <a:xfrm>
            <a:off x="539552" y="3459354"/>
            <a:ext cx="8136904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6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06133" y="1772816"/>
            <a:ext cx="7930376" cy="255454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Vzájemná poloha </a:t>
            </a:r>
          </a:p>
          <a:p>
            <a:pPr algn="ctr"/>
            <a:r>
              <a:rPr lang="cs-CZ" sz="8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přímky a  kružnice</a:t>
            </a:r>
            <a:endParaRPr lang="cs-CZ" sz="8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98484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 5"/>
          <p:cNvSpPr/>
          <p:nvPr/>
        </p:nvSpPr>
        <p:spPr>
          <a:xfrm>
            <a:off x="5076056" y="1543708"/>
            <a:ext cx="1490464" cy="15373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427984" y="3449182"/>
            <a:ext cx="2314600" cy="2232249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2411760" y="2425710"/>
            <a:ext cx="1404640" cy="13573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 flipV="1">
            <a:off x="899592" y="1772816"/>
            <a:ext cx="7128792" cy="30243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126184" y="5301208"/>
            <a:ext cx="2570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přímka leží mimo kružnici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7608" y="2425710"/>
            <a:ext cx="26196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římka se dotýká kružnice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429032" y="1037448"/>
            <a:ext cx="2345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římka protíná kružnici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89559" y="5691192"/>
            <a:ext cx="2211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Wingdings" panose="05000000000000000000" pitchFamily="2" charset="2"/>
              </a:rPr>
              <a:t> </a:t>
            </a:r>
            <a:r>
              <a:rPr lang="cs-CZ" dirty="0" smtClean="0"/>
              <a:t>0 společných bodů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8619" y="2757561"/>
            <a:ext cx="1873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Wingdings" panose="05000000000000000000" pitchFamily="2" charset="2"/>
              </a:rPr>
              <a:t> 1 společný bod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72200" y="1359042"/>
            <a:ext cx="1992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Wingdings" panose="05000000000000000000" pitchFamily="2" charset="2"/>
              </a:rPr>
              <a:t> 2 společné body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131756" y="2711930"/>
            <a:ext cx="47000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/>
              <a:t>.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5157597" y="1961545"/>
            <a:ext cx="444352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dirty="0" smtClean="0"/>
              <a:t>.</a:t>
            </a:r>
            <a:endParaRPr lang="cs-CZ" sz="8000" dirty="0"/>
          </a:p>
        </p:txBody>
      </p:sp>
      <p:sp>
        <p:nvSpPr>
          <p:cNvPr id="22" name="Obdélník 21"/>
          <p:cNvSpPr/>
          <p:nvPr/>
        </p:nvSpPr>
        <p:spPr>
          <a:xfrm>
            <a:off x="6330515" y="1471603"/>
            <a:ext cx="444352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96124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Přímka a kružnice nemají společný bod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1456206" y="2564904"/>
            <a:ext cx="1440160" cy="144016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1043608" y="3284984"/>
            <a:ext cx="45365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283968" y="2060848"/>
            <a:ext cx="0" cy="3096344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176286" y="314096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031054" y="3487734"/>
            <a:ext cx="3032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56206" y="2380238"/>
            <a:ext cx="3016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314880" y="3307689"/>
            <a:ext cx="333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372385" y="2896525"/>
            <a:ext cx="2744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r</a:t>
            </a:r>
            <a:endParaRPr lang="cs-CZ" sz="2000" dirty="0"/>
          </a:p>
        </p:txBody>
      </p:sp>
      <p:sp>
        <p:nvSpPr>
          <p:cNvPr id="18" name="Pravá složená závorka 17"/>
          <p:cNvSpPr/>
          <p:nvPr/>
        </p:nvSpPr>
        <p:spPr>
          <a:xfrm rot="5400000">
            <a:off x="2883345" y="2529636"/>
            <a:ext cx="693564" cy="2107681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3085696" y="3857066"/>
            <a:ext cx="3000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314880" y="1876182"/>
            <a:ext cx="319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6084168" y="3434273"/>
            <a:ext cx="2376264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6673418" y="3564678"/>
                <a:ext cx="1197764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600" b="1" dirty="0" smtClean="0"/>
                  <a:t>v</a:t>
                </a:r>
                <a14:m>
                  <m:oMath xmlns:m="http://schemas.openxmlformats.org/officeDocument/2006/math">
                    <m:r>
                      <a:rPr lang="cs-CZ" sz="3600" b="1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3600" b="1" i="1" smtClean="0"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sz="3600" b="1" i="0" smtClean="0">
                        <a:latin typeface="Cambria Math"/>
                        <a:ea typeface="Cambria Math"/>
                      </a:rPr>
                      <m:t>𝐫</m:t>
                    </m:r>
                  </m:oMath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73418" y="3564678"/>
                <a:ext cx="1197764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15816" t="-14151" b="-349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Obdélník 22"/>
          <p:cNvSpPr/>
          <p:nvPr/>
        </p:nvSpPr>
        <p:spPr>
          <a:xfrm>
            <a:off x="1741687" y="5517232"/>
            <a:ext cx="5134569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1913183" y="5774377"/>
            <a:ext cx="48673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 přímka p je vnější přímkou kružnice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48637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/>
      <p:bldP spid="23" grpId="0" animBg="1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Přímka a kružnice mají jeden společný bod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1456206" y="2564904"/>
            <a:ext cx="1440160" cy="144016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1043608" y="3284984"/>
            <a:ext cx="41764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896366" y="2035304"/>
            <a:ext cx="0" cy="3096344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176286" y="314096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031054" y="3487734"/>
            <a:ext cx="3032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56206" y="2380238"/>
            <a:ext cx="3016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01991" y="3296635"/>
            <a:ext cx="333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372385" y="2896525"/>
            <a:ext cx="2744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r</a:t>
            </a:r>
            <a:endParaRPr lang="cs-CZ" sz="2000" dirty="0"/>
          </a:p>
        </p:txBody>
      </p:sp>
      <p:sp>
        <p:nvSpPr>
          <p:cNvPr id="18" name="Pravá složená závorka 17"/>
          <p:cNvSpPr/>
          <p:nvPr/>
        </p:nvSpPr>
        <p:spPr>
          <a:xfrm rot="5400000">
            <a:off x="2195562" y="3223830"/>
            <a:ext cx="693564" cy="719293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389098" y="3857066"/>
            <a:ext cx="3000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82167" y="1880021"/>
            <a:ext cx="319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5688124" y="2946295"/>
            <a:ext cx="2376264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6277374" y="3090744"/>
                <a:ext cx="119616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600" b="1" dirty="0" smtClean="0"/>
                  <a:t>v</a:t>
                </a:r>
                <a14:m>
                  <m:oMath xmlns:m="http://schemas.openxmlformats.org/officeDocument/2006/math">
                    <m:r>
                      <a:rPr lang="cs-CZ" sz="3600" b="1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3600" b="1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3600" b="1" i="0" smtClean="0">
                        <a:latin typeface="Cambria Math"/>
                        <a:ea typeface="Cambria Math"/>
                      </a:rPr>
                      <m:t>𝐫</m:t>
                    </m:r>
                  </m:oMath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77374" y="3090744"/>
                <a:ext cx="1196161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15816" t="-14151" b="-349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Obdélník 22"/>
          <p:cNvSpPr/>
          <p:nvPr/>
        </p:nvSpPr>
        <p:spPr>
          <a:xfrm>
            <a:off x="501579" y="5664024"/>
            <a:ext cx="5134569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698161" y="5890391"/>
            <a:ext cx="38688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 přímka p je </a:t>
            </a:r>
            <a:r>
              <a:rPr lang="cs-CZ" sz="2400" b="1" u="sng" dirty="0" smtClean="0"/>
              <a:t>tečnou </a:t>
            </a:r>
            <a:r>
              <a:rPr lang="cs-CZ" sz="2400" b="1" dirty="0" smtClean="0"/>
              <a:t>kružnice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3780356" y="4217248"/>
            <a:ext cx="2497018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80356" y="4483542"/>
            <a:ext cx="2362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 A je bod dotyku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62598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/>
      <p:bldP spid="23" grpId="0" animBg="1"/>
      <p:bldP spid="24" grpId="0"/>
      <p:bldP spid="5" grpId="0" animBg="1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Přímka a kružnice mají dva společné body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1456206" y="2564904"/>
            <a:ext cx="1440160" cy="144016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1043608" y="3284984"/>
            <a:ext cx="41764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682689" y="2080076"/>
            <a:ext cx="0" cy="3096344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176286" y="314096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031054" y="3487734"/>
            <a:ext cx="3032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56206" y="2380238"/>
            <a:ext cx="3016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95529" y="2384993"/>
            <a:ext cx="333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372385" y="2896525"/>
            <a:ext cx="2744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r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304452" y="3429000"/>
            <a:ext cx="3000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89180" y="1880021"/>
            <a:ext cx="319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5688124" y="2946295"/>
            <a:ext cx="2376264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6277374" y="3090744"/>
                <a:ext cx="1197764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600" b="1" dirty="0" smtClean="0"/>
                  <a:t>v</a:t>
                </a:r>
                <a14:m>
                  <m:oMath xmlns:m="http://schemas.openxmlformats.org/officeDocument/2006/math">
                    <m:r>
                      <a:rPr lang="cs-CZ" sz="3600" b="1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3600" b="1" i="1" smtClean="0"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3600" b="1" i="0" smtClean="0">
                        <a:latin typeface="Cambria Math"/>
                        <a:ea typeface="Cambria Math"/>
                      </a:rPr>
                      <m:t>𝐫</m:t>
                    </m:r>
                  </m:oMath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77374" y="3090744"/>
                <a:ext cx="1197764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15816" t="-14151" b="-349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Obdélník 22"/>
          <p:cNvSpPr/>
          <p:nvPr/>
        </p:nvSpPr>
        <p:spPr>
          <a:xfrm>
            <a:off x="501579" y="5664023"/>
            <a:ext cx="4286445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698161" y="5890391"/>
            <a:ext cx="38886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 přímka p je </a:t>
            </a:r>
            <a:r>
              <a:rPr lang="cs-CZ" sz="2400" b="1" u="sng" dirty="0" smtClean="0"/>
              <a:t>sečnou</a:t>
            </a:r>
            <a:r>
              <a:rPr lang="cs-CZ" sz="2400" b="1" dirty="0" smtClean="0"/>
              <a:t> kružnice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3780355" y="4217248"/>
            <a:ext cx="2745239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80356" y="4483542"/>
            <a:ext cx="27452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 A, B jsou průsečíky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49907" y="3817138"/>
            <a:ext cx="3241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</a:t>
            </a:r>
            <a:endParaRPr lang="cs-CZ" sz="2000" dirty="0"/>
          </a:p>
        </p:txBody>
      </p:sp>
      <p:sp>
        <p:nvSpPr>
          <p:cNvPr id="7" name="Pravá složená závorka 6"/>
          <p:cNvSpPr/>
          <p:nvPr/>
        </p:nvSpPr>
        <p:spPr>
          <a:xfrm rot="5241760">
            <a:off x="2303936" y="3197912"/>
            <a:ext cx="269468" cy="48913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220072" y="5664023"/>
            <a:ext cx="3456384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380238" y="5890390"/>
            <a:ext cx="31360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ym typeface="Wingdings" panose="05000000000000000000" pitchFamily="2" charset="2"/>
              </a:rPr>
              <a:t> úsečka AB je tětivou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6351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/>
      <p:bldP spid="23" grpId="0" animBg="1"/>
      <p:bldP spid="24" grpId="0"/>
      <p:bldP spid="5" grpId="0" animBg="1"/>
      <p:bldP spid="6" grpId="0"/>
      <p:bldP spid="9" grpId="0" animBg="1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Program Microsoft Office 2010, Klipart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99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1580</TotalTime>
  <Words>207</Words>
  <Application>Microsoft Office PowerPoint</Application>
  <PresentationFormat>Předvádění na obrazovce (4:3)</PresentationFormat>
  <Paragraphs>64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1. Přímka a kružnice nemají společný bod</vt:lpstr>
      <vt:lpstr>2. Přímka a kružnice mají jeden společný bod</vt:lpstr>
      <vt:lpstr>3. Přímka a kružnice mají dva společné body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175</cp:revision>
  <dcterms:created xsi:type="dcterms:W3CDTF">2013-03-11T16:19:20Z</dcterms:created>
  <dcterms:modified xsi:type="dcterms:W3CDTF">2013-11-26T21:47:16Z</dcterms:modified>
</cp:coreProperties>
</file>