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9" r:id="rId4"/>
    <p:sldId id="277" r:id="rId5"/>
    <p:sldId id="270" r:id="rId6"/>
    <p:sldId id="271" r:id="rId7"/>
    <p:sldId id="272" r:id="rId8"/>
    <p:sldId id="273" r:id="rId9"/>
    <p:sldId id="275" r:id="rId10"/>
    <p:sldId id="274" r:id="rId11"/>
    <p:sldId id="27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9210519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VY_32_INOVACE_1835_POČETNÍ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_OPERACE </a:t>
                      </a:r>
                      <a:r>
                        <a:rPr lang="cs-CZ" sz="1100" baseline="0" smtClean="0">
                          <a:solidFill>
                            <a:srgbClr val="000000"/>
                          </a:solidFill>
                          <a:effectLst/>
                        </a:rPr>
                        <a:t>_S</a:t>
                      </a:r>
                      <a:r>
                        <a:rPr lang="cs-CZ" sz="1100" smtClean="0">
                          <a:solidFill>
                            <a:srgbClr val="000000"/>
                          </a:solidFill>
                          <a:effectLst/>
                        </a:rPr>
                        <a:t>_MOCNINAMI_I.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Zápis, sčítání a odčítání 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mocnin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sz="3600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6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Je zaměřena na zopakování pojmů, procvičení zápisu mocnin, sčítání 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a odčítání mocnin.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27. 11. 2013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 </a:t>
            </a:r>
            <a:r>
              <a:rPr lang="cs-CZ" sz="3600" dirty="0" smtClean="0"/>
              <a:t>mocnina, základ mocniny, exponent, umocňování,  sčítání mocnin, odčítání mocnin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rofesor\AppData\Local\Microsoft\Windows\Temporary Internet Files\Content.IE5\MQRYM183\MP9004387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8856984" cy="666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7874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u="sng" dirty="0"/>
              <a:t>n</a:t>
            </a:r>
            <a:r>
              <a:rPr lang="cs-CZ" b="1" u="sng" dirty="0" smtClean="0"/>
              <a:t>-mocnina</a:t>
            </a:r>
            <a:r>
              <a:rPr lang="cs-CZ" dirty="0" smtClean="0"/>
              <a:t> </a:t>
            </a:r>
            <a:r>
              <a:rPr lang="cs-CZ" dirty="0" smtClean="0">
                <a:sym typeface="Wingdings" panose="05000000000000000000" pitchFamily="2" charset="2"/>
              </a:rPr>
              <a:t> součin </a:t>
            </a:r>
            <a:r>
              <a:rPr lang="cs-CZ" b="1" i="1" dirty="0" smtClean="0">
                <a:sym typeface="Wingdings" panose="05000000000000000000" pitchFamily="2" charset="2"/>
              </a:rPr>
              <a:t>n</a:t>
            </a:r>
            <a:r>
              <a:rPr lang="cs-CZ" dirty="0" smtClean="0">
                <a:sym typeface="Wingdings" panose="05000000000000000000" pitchFamily="2" charset="2"/>
              </a:rPr>
              <a:t> stejných činitelů </a:t>
            </a:r>
            <a:r>
              <a:rPr lang="cs-CZ" b="1" i="1" dirty="0" smtClean="0">
                <a:sym typeface="Wingdings" panose="05000000000000000000" pitchFamily="2" charset="2"/>
              </a:rPr>
              <a:t>a</a:t>
            </a:r>
            <a:r>
              <a:rPr lang="cs-CZ" dirty="0" smtClean="0">
                <a:sym typeface="Wingdings" panose="05000000000000000000" pitchFamily="2" charset="2"/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chemeClr val="tx2"/>
                </a:solidFill>
                <a:sym typeface="Wingdings" panose="05000000000000000000" pitchFamily="2" charset="2"/>
              </a:rPr>
              <a:t> („</a:t>
            </a:r>
            <a:r>
              <a:rPr lang="cs-CZ" dirty="0" err="1" smtClean="0">
                <a:solidFill>
                  <a:schemeClr val="tx2"/>
                </a:solidFill>
                <a:sym typeface="Wingdings" panose="05000000000000000000" pitchFamily="2" charset="2"/>
              </a:rPr>
              <a:t>entá</a:t>
            </a:r>
            <a:r>
              <a:rPr lang="cs-CZ" dirty="0" smtClean="0">
                <a:solidFill>
                  <a:schemeClr val="tx2"/>
                </a:solidFill>
                <a:sym typeface="Wingdings" panose="05000000000000000000" pitchFamily="2" charset="2"/>
              </a:rPr>
              <a:t> mocnina“) 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        a . a  . a … a = </a:t>
            </a:r>
            <a:r>
              <a:rPr lang="cs-CZ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a</a:t>
            </a:r>
            <a:r>
              <a:rPr lang="cs-CZ" baseline="30000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n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      </a:t>
            </a:r>
            <a:endParaRPr lang="cs-CZ" baseline="30000" dirty="0" smtClean="0">
              <a:solidFill>
                <a:srgbClr val="FF0000"/>
              </a:solidFill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                  </a:t>
            </a:r>
            <a:endParaRPr lang="cs-CZ" dirty="0">
              <a:solidFill>
                <a:srgbClr val="FF0000"/>
              </a:solidFill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                        </a:t>
            </a:r>
            <a:r>
              <a:rPr lang="cs-CZ" dirty="0" smtClean="0">
                <a:solidFill>
                  <a:srgbClr val="C00000"/>
                </a:solidFill>
                <a:sym typeface="Wingdings" panose="05000000000000000000" pitchFamily="2" charset="2"/>
              </a:rPr>
              <a:t>základ mocniny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chemeClr val="tx2"/>
                </a:solidFill>
                <a:sym typeface="Wingdings" panose="05000000000000000000" pitchFamily="2" charset="2"/>
              </a:rPr>
              <a:t>                                                 </a:t>
            </a:r>
            <a:r>
              <a:rPr lang="cs-CZ" dirty="0" smtClean="0">
                <a:solidFill>
                  <a:srgbClr val="C00000"/>
                </a:solidFill>
                <a:sym typeface="Wingdings" panose="05000000000000000000" pitchFamily="2" charset="2"/>
              </a:rPr>
              <a:t>exponent (mocnitel)</a:t>
            </a:r>
          </a:p>
          <a:p>
            <a:r>
              <a:rPr lang="cs-CZ" b="1" u="sng" dirty="0" smtClean="0">
                <a:sym typeface="Wingdings" panose="05000000000000000000" pitchFamily="2" charset="2"/>
              </a:rPr>
              <a:t>Umocňování</a:t>
            </a:r>
            <a:r>
              <a:rPr lang="cs-CZ" dirty="0" smtClean="0">
                <a:sym typeface="Wingdings" panose="05000000000000000000" pitchFamily="2" charset="2"/>
              </a:rPr>
              <a:t>  </a:t>
            </a:r>
          </a:p>
          <a:p>
            <a:pPr marL="0" indent="0">
              <a:buNone/>
            </a:pPr>
            <a:r>
              <a:rPr lang="cs-CZ" dirty="0">
                <a:sym typeface="Wingdings" panose="05000000000000000000" pitchFamily="2" charset="2"/>
              </a:rPr>
              <a:t> </a:t>
            </a:r>
            <a:r>
              <a:rPr lang="cs-CZ" dirty="0" smtClean="0">
                <a:sym typeface="Wingdings" panose="05000000000000000000" pitchFamily="2" charset="2"/>
              </a:rPr>
              <a:t>       </a:t>
            </a:r>
            <a:r>
              <a:rPr lang="cs-CZ" dirty="0">
                <a:sym typeface="Wingdings" panose="05000000000000000000" pitchFamily="2" charset="2"/>
              </a:rPr>
              <a:t>početní výkon</a:t>
            </a:r>
            <a:endParaRPr lang="cs-CZ" b="1" u="sng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cs-CZ" dirty="0" smtClean="0">
                <a:sym typeface="Wingdings" panose="05000000000000000000" pitchFamily="2" charset="2"/>
              </a:rPr>
              <a:t>        opakované násobení stejných činitelů</a:t>
            </a:r>
            <a:endParaRPr lang="cs-CZ" b="1" u="sng" dirty="0">
              <a:sym typeface="Wingdings" panose="05000000000000000000" pitchFamily="2" charset="2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427984" y="2486625"/>
            <a:ext cx="2376264" cy="8492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7164288" y="2348880"/>
            <a:ext cx="936104" cy="14401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09622" y="293362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Pravá složená závorka 13"/>
          <p:cNvSpPr/>
          <p:nvPr/>
        </p:nvSpPr>
        <p:spPr>
          <a:xfrm rot="5400000">
            <a:off x="5253448" y="1922384"/>
            <a:ext cx="418840" cy="1662727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09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Zapište ve tvaru mocniny: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5. 5. 5. 5 =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(-3,2) . (-3,2) . (-3,2) =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c. c. c. c. c =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x. x. x. x =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(-4a). (-4a). (-4.a)=</a:t>
                </a:r>
              </a:p>
              <a:p>
                <a:pPr marL="514350" indent="-514350">
                  <a:buFont typeface="+mj-lt"/>
                  <a:buAutoNum type="alphaLcParenR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6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7308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Zapište ve tvaru součinu: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772816"/>
                <a:ext cx="8229600" cy="4525963"/>
              </a:xfrm>
            </p:spPr>
            <p:txBody>
              <a:bodyPr/>
              <a:lstStyle/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16</a:t>
                </a:r>
                <a:r>
                  <a:rPr lang="cs-CZ" baseline="30000" dirty="0"/>
                  <a:t>2</a:t>
                </a:r>
                <a:r>
                  <a:rPr lang="cs-CZ" baseline="30000" dirty="0" smtClean="0"/>
                  <a:t> </a:t>
                </a:r>
                <a:r>
                  <a:rPr lang="cs-CZ" dirty="0" smtClean="0"/>
                  <a:t> </a:t>
                </a:r>
                <a:r>
                  <a:rPr lang="cs-CZ" dirty="0" smtClean="0"/>
                  <a:t>=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(- 8,4)</a:t>
                </a:r>
                <a:r>
                  <a:rPr lang="cs-CZ" baseline="30000" dirty="0"/>
                  <a:t>4</a:t>
                </a:r>
                <a:r>
                  <a:rPr lang="cs-CZ" dirty="0" smtClean="0"/>
                  <a:t> =</a:t>
                </a:r>
                <a:endParaRPr lang="cs-CZ" baseline="30000" dirty="0" smtClean="0"/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m</a:t>
                </a:r>
                <a:r>
                  <a:rPr lang="cs-CZ" baseline="30000" dirty="0" smtClean="0"/>
                  <a:t>7 </a:t>
                </a:r>
                <a:r>
                  <a:rPr lang="cs-CZ" dirty="0" smtClean="0"/>
                  <a:t> =</a:t>
                </a:r>
                <a:endParaRPr lang="cs-CZ" baseline="30000" dirty="0" smtClean="0"/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/>
                  <a:t>(</a:t>
                </a:r>
                <a:r>
                  <a:rPr lang="cs-CZ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)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 =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(-k)</a:t>
                </a:r>
                <a:r>
                  <a:rPr lang="cs-CZ" baseline="30000" dirty="0" smtClean="0"/>
                  <a:t>5</a:t>
                </a:r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772816"/>
                <a:ext cx="8229600" cy="4525963"/>
              </a:xfrm>
              <a:blipFill rotWithShape="1">
                <a:blip r:embed="rId2"/>
                <a:stretch>
                  <a:fillRect l="-2000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6035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Pravidlo pro sčítání a odčítání  mocnin: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10800000">
            <a:off x="428123" y="1628800"/>
            <a:ext cx="1296144" cy="325244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18995" y="523871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2030360"/>
            <a:ext cx="6298904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Sčítat a odčítat můžeme</a:t>
            </a:r>
          </a:p>
          <a:p>
            <a:r>
              <a:rPr lang="cs-CZ" sz="4800" b="1" dirty="0" smtClean="0">
                <a:solidFill>
                  <a:srgbClr val="C00000"/>
                </a:solidFill>
              </a:rPr>
              <a:t>jen ty mocniny, které </a:t>
            </a:r>
          </a:p>
          <a:p>
            <a:r>
              <a:rPr lang="cs-CZ" sz="4800" b="1" dirty="0" smtClean="0">
                <a:solidFill>
                  <a:srgbClr val="C00000"/>
                </a:solidFill>
              </a:rPr>
              <a:t>mají týž základ a téhož </a:t>
            </a:r>
          </a:p>
          <a:p>
            <a:r>
              <a:rPr lang="cs-CZ" sz="4800" b="1" dirty="0" smtClean="0">
                <a:solidFill>
                  <a:srgbClr val="C00000"/>
                </a:solidFill>
              </a:rPr>
              <a:t>mocnitele.   </a:t>
            </a:r>
            <a:endParaRPr lang="cs-CZ" sz="4800" b="1" dirty="0">
              <a:solidFill>
                <a:srgbClr val="C00000"/>
              </a:solidFill>
            </a:endParaRPr>
          </a:p>
          <a:p>
            <a:endParaRPr lang="cs-CZ" sz="54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915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Úmluva: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Znak násobení mezi dvěma činiteli, z nichž jeden je reálné číslo a druhý proměnná, můžeme vynechat.</a:t>
            </a:r>
          </a:p>
          <a:p>
            <a:pPr marL="0" indent="0" algn="ctr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5 . </a:t>
            </a:r>
            <a:r>
              <a:rPr lang="cs-CZ" sz="4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5a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. b</a:t>
            </a:r>
            <a:r>
              <a:rPr lang="cs-CZ" sz="48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10b</a:t>
            </a:r>
            <a:r>
              <a:rPr lang="cs-CZ" sz="48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503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procvičení: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6 . 7</a:t>
            </a:r>
            <a:r>
              <a:rPr lang="cs-CZ" baseline="30000" dirty="0" smtClean="0"/>
              <a:t>2</a:t>
            </a:r>
            <a:r>
              <a:rPr lang="cs-CZ" dirty="0" smtClean="0"/>
              <a:t> + 4 . 7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3 . 2</a:t>
            </a:r>
            <a:r>
              <a:rPr lang="cs-CZ" baseline="30000" dirty="0" smtClean="0"/>
              <a:t>3</a:t>
            </a:r>
            <a:r>
              <a:rPr lang="cs-CZ" dirty="0" smtClean="0"/>
              <a:t> – 4 . 2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4 . a</a:t>
            </a:r>
            <a:r>
              <a:rPr lang="cs-CZ" baseline="30000" dirty="0" smtClean="0"/>
              <a:t>2</a:t>
            </a:r>
            <a:r>
              <a:rPr lang="cs-CZ" dirty="0" smtClean="0"/>
              <a:t> + 2a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0,2x – 0,8x</a:t>
            </a:r>
            <a:r>
              <a:rPr lang="cs-CZ" baseline="30000" dirty="0" smtClean="0"/>
              <a:t>1</a:t>
            </a:r>
            <a:r>
              <a:rPr lang="cs-CZ" dirty="0" smtClean="0"/>
              <a:t> =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5 . 2</a:t>
            </a:r>
            <a:r>
              <a:rPr lang="cs-CZ" baseline="30000" dirty="0" smtClean="0"/>
              <a:t>2</a:t>
            </a:r>
            <a:r>
              <a:rPr lang="cs-CZ" dirty="0" smtClean="0"/>
              <a:t> + 3 . 2</a:t>
            </a:r>
            <a:r>
              <a:rPr lang="cs-CZ" baseline="30000" dirty="0" smtClean="0"/>
              <a:t>3</a:t>
            </a:r>
            <a:r>
              <a:rPr lang="cs-CZ" dirty="0" smtClean="0"/>
              <a:t> – 4 . 2</a:t>
            </a:r>
            <a:r>
              <a:rPr lang="cs-CZ" baseline="30000" dirty="0" smtClean="0"/>
              <a:t>2</a:t>
            </a:r>
            <a:r>
              <a:rPr lang="cs-CZ" dirty="0" smtClean="0"/>
              <a:t> + 5 . 2</a:t>
            </a:r>
            <a:r>
              <a:rPr lang="cs-CZ" baseline="30000" dirty="0" smtClean="0"/>
              <a:t>3 </a:t>
            </a:r>
            <a:r>
              <a:rPr lang="cs-CZ" dirty="0" smtClean="0"/>
              <a:t>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9408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buch 2 3"/>
          <p:cNvSpPr/>
          <p:nvPr/>
        </p:nvSpPr>
        <p:spPr>
          <a:xfrm>
            <a:off x="3131840" y="2564904"/>
            <a:ext cx="2664296" cy="1944216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89338" y="3213846"/>
            <a:ext cx="9492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6m</a:t>
            </a:r>
            <a:r>
              <a:rPr lang="cs-CZ" sz="3600" b="1" baseline="30000" dirty="0" smtClean="0"/>
              <a:t>3</a:t>
            </a:r>
            <a:endParaRPr lang="cs-CZ" sz="3600" b="1" dirty="0"/>
          </a:p>
        </p:txBody>
      </p:sp>
      <p:sp>
        <p:nvSpPr>
          <p:cNvPr id="7" name="6cípá hvězda 6"/>
          <p:cNvSpPr/>
          <p:nvPr/>
        </p:nvSpPr>
        <p:spPr>
          <a:xfrm>
            <a:off x="1480579" y="4888577"/>
            <a:ext cx="1624058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3790764" y="260648"/>
            <a:ext cx="1501316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6cípá hvězda 8"/>
          <p:cNvSpPr/>
          <p:nvPr/>
        </p:nvSpPr>
        <p:spPr>
          <a:xfrm>
            <a:off x="6819955" y="1771654"/>
            <a:ext cx="1640477" cy="1442192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6276572" y="4708542"/>
            <a:ext cx="1607796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592036" y="5166918"/>
            <a:ext cx="99097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-2m</a:t>
            </a:r>
            <a:r>
              <a:rPr lang="cs-CZ" sz="3200" b="1" baseline="30000" dirty="0" smtClean="0"/>
              <a:t>3</a:t>
            </a:r>
            <a:endParaRPr lang="cs-CZ" sz="3200" b="1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89338" y="623010"/>
            <a:ext cx="107112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+8m</a:t>
            </a:r>
            <a:r>
              <a:rPr lang="cs-CZ" sz="3200" b="1" baseline="30000" dirty="0" smtClean="0"/>
              <a:t>3</a:t>
            </a:r>
            <a:endParaRPr lang="cs-CZ" sz="3200" b="1" dirty="0" smtClean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57044" y="5234667"/>
            <a:ext cx="107112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+9m</a:t>
            </a:r>
            <a:r>
              <a:rPr lang="cs-CZ" sz="3200" b="1" baseline="30000" dirty="0" smtClean="0"/>
              <a:t>3</a:t>
            </a:r>
            <a:endParaRPr lang="cs-CZ" sz="3200" b="1" dirty="0"/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3337" y="2134017"/>
            <a:ext cx="119936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-10m</a:t>
            </a:r>
            <a:r>
              <a:rPr lang="cs-CZ" sz="3200" b="1" baseline="30000" dirty="0" smtClean="0"/>
              <a:t>3</a:t>
            </a:r>
            <a:endParaRPr lang="cs-CZ" sz="3200" b="1" dirty="0"/>
          </a:p>
          <a:p>
            <a:endParaRPr lang="cs-CZ" dirty="0"/>
          </a:p>
        </p:txBody>
      </p:sp>
      <p:sp>
        <p:nvSpPr>
          <p:cNvPr id="16" name="Šipka nahoru 15"/>
          <p:cNvSpPr/>
          <p:nvPr/>
        </p:nvSpPr>
        <p:spPr>
          <a:xfrm>
            <a:off x="4221672" y="1780816"/>
            <a:ext cx="484632" cy="78408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 rot="17889688">
            <a:off x="2434053" y="2520215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nahoru 17"/>
          <p:cNvSpPr/>
          <p:nvPr/>
        </p:nvSpPr>
        <p:spPr>
          <a:xfrm rot="13703046">
            <a:off x="2957061" y="4383470"/>
            <a:ext cx="484632" cy="80526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nahoru 18"/>
          <p:cNvSpPr/>
          <p:nvPr/>
        </p:nvSpPr>
        <p:spPr>
          <a:xfrm rot="7372856">
            <a:off x="5439509" y="4017816"/>
            <a:ext cx="484632" cy="124167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nahoru 19"/>
          <p:cNvSpPr/>
          <p:nvPr/>
        </p:nvSpPr>
        <p:spPr>
          <a:xfrm rot="3512383">
            <a:off x="6092444" y="2588871"/>
            <a:ext cx="484632" cy="84109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6cípá hvězda 21"/>
          <p:cNvSpPr/>
          <p:nvPr/>
        </p:nvSpPr>
        <p:spPr>
          <a:xfrm>
            <a:off x="693416" y="1577718"/>
            <a:ext cx="1574327" cy="1431701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987495" y="1998460"/>
            <a:ext cx="986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-6m</a:t>
            </a:r>
            <a:r>
              <a:rPr lang="cs-CZ" sz="3200" b="1" baseline="30000" dirty="0" smtClean="0"/>
              <a:t>3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2564" y="330622"/>
            <a:ext cx="25202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84622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 animBg="1"/>
      <p:bldP spid="8" grpId="0" animBg="1"/>
      <p:bldP spid="9" grpId="0" animBg="1"/>
      <p:bldP spid="10" grpId="0" animBg="1"/>
      <p:bldP spid="12" grpId="0"/>
      <p:bldP spid="13" grpId="0"/>
      <p:bldP spid="14" grpId="0"/>
      <p:bldP spid="15" grpId="0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Program Microsoft Office 2010, Klipart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1490</TotalTime>
  <Words>348</Words>
  <Application>Microsoft Office PowerPoint</Application>
  <PresentationFormat>Předvádění na obrazovce (4:3)</PresentationFormat>
  <Paragraphs>74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Základní pojmy:</vt:lpstr>
      <vt:lpstr>Zapište ve tvaru mocniny:</vt:lpstr>
      <vt:lpstr>Zapište ve tvaru součinu:</vt:lpstr>
      <vt:lpstr>Pravidlo pro sčítání a odčítání  mocnin:</vt:lpstr>
      <vt:lpstr>Úmluva:</vt:lpstr>
      <vt:lpstr>Příklady k procvičení: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169</cp:revision>
  <dcterms:created xsi:type="dcterms:W3CDTF">2013-03-11T16:19:20Z</dcterms:created>
  <dcterms:modified xsi:type="dcterms:W3CDTF">2013-12-12T22:26:29Z</dcterms:modified>
</cp:coreProperties>
</file>