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9" r:id="rId4"/>
    <p:sldId id="277" r:id="rId5"/>
    <p:sldId id="278" r:id="rId6"/>
    <p:sldId id="274" r:id="rId7"/>
    <p:sldId id="276" r:id="rId8"/>
    <p:sldId id="279" r:id="rId9"/>
    <p:sldId id="280" r:id="rId10"/>
    <p:sldId id="282" r:id="rId11"/>
    <p:sldId id="283" r:id="rId12"/>
    <p:sldId id="28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4742065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VY_32_INOVACE_1836_POČETNÍ_OPERACE_S_MOCNINAMI_II.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Násobení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mocnin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na procvičení  sčítání,  odčítání mocnin a vyvození násobení mocnin.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2. 12. 2013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mocnina, základ mocniny, exponent, mocnitel, sčítání mocnin, odčítání mocnin, násobení mocnin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rofesor\AppData\Local\Microsoft\Windows\Temporary Internet Files\Content.IE5\MQRYM183\MP9004387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8856984" cy="666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7874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6084" y="1232148"/>
            <a:ext cx="8229600" cy="5509220"/>
          </a:xfrm>
        </p:spPr>
        <p:txBody>
          <a:bodyPr>
            <a:normAutofit/>
          </a:bodyPr>
          <a:lstStyle/>
          <a:p>
            <a:r>
              <a:rPr lang="cs-CZ" dirty="0" smtClean="0"/>
              <a:t>4 + 4 + 4 = 3 . 4 = 12</a:t>
            </a:r>
          </a:p>
          <a:p>
            <a:r>
              <a:rPr lang="cs-CZ" dirty="0"/>
              <a:t>x</a:t>
            </a:r>
            <a:r>
              <a:rPr lang="cs-CZ" dirty="0" smtClean="0"/>
              <a:t> + x + x + x + x = 5 . </a:t>
            </a:r>
            <a:r>
              <a:rPr lang="cs-CZ" dirty="0"/>
              <a:t>x</a:t>
            </a:r>
            <a:r>
              <a:rPr lang="cs-CZ" dirty="0" smtClean="0"/>
              <a:t> = 5x</a:t>
            </a:r>
          </a:p>
          <a:p>
            <a:r>
              <a:rPr lang="cs-CZ" dirty="0" smtClean="0"/>
              <a:t>a</a:t>
            </a:r>
            <a:r>
              <a:rPr lang="cs-CZ" baseline="30000" dirty="0" smtClean="0"/>
              <a:t>3</a:t>
            </a:r>
            <a:r>
              <a:rPr lang="cs-CZ" dirty="0" smtClean="0"/>
              <a:t> + a</a:t>
            </a:r>
            <a:r>
              <a:rPr lang="cs-CZ" baseline="30000" dirty="0" smtClean="0"/>
              <a:t>3 </a:t>
            </a:r>
            <a:r>
              <a:rPr lang="cs-CZ" dirty="0" smtClean="0"/>
              <a:t> + a</a:t>
            </a:r>
            <a:r>
              <a:rPr lang="cs-CZ" baseline="30000" dirty="0" smtClean="0"/>
              <a:t>3 </a:t>
            </a:r>
            <a:r>
              <a:rPr lang="cs-CZ" dirty="0" smtClean="0"/>
              <a:t> = 3 . a</a:t>
            </a:r>
            <a:r>
              <a:rPr lang="cs-CZ" baseline="30000" dirty="0" smtClean="0"/>
              <a:t>3</a:t>
            </a:r>
            <a:r>
              <a:rPr lang="cs-CZ" dirty="0" smtClean="0"/>
              <a:t> = 3a</a:t>
            </a:r>
            <a:r>
              <a:rPr lang="cs-CZ" baseline="30000" dirty="0" smtClean="0"/>
              <a:t>3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4a – a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=  </a:t>
            </a:r>
            <a:r>
              <a:rPr lang="cs-CZ" b="1" u="sng" dirty="0" smtClean="0"/>
              <a:t>3a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6880" y="319611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28988" y="3219079"/>
            <a:ext cx="8017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SČÍTÁME MOCNINY SE STEJNÝM ZÁKLADEM A MOCNITELEM!!!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rofesor\AppData\Local\Microsoft\Windows\Temporary Internet Files\Content.IE5\E3GPEZP3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96135"/>
            <a:ext cx="1112168" cy="74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rofesor\AppData\Local\Microsoft\Windows\Temporary Internet Files\Content.IE5\E3GPEZP3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274998"/>
            <a:ext cx="1112168" cy="74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rofesor\AppData\Local\Microsoft\Windows\Temporary Internet Files\Content.IE5\E3GPEZP3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245631"/>
            <a:ext cx="1112168" cy="74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rofesor\AppData\Local\Microsoft\Windows\Temporary Internet Files\Content.IE5\E3GPEZP3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776" y="5274998"/>
            <a:ext cx="1112168" cy="74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rofesor\AppData\Local\Microsoft\Windows\Temporary Internet Files\Content.IE5\E3GPEZP3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340313"/>
            <a:ext cx="1112168" cy="74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67944" y="5253833"/>
            <a:ext cx="325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85003" y="5330313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</a:t>
            </a:r>
            <a:endParaRPr lang="cs-CZ" sz="3200" dirty="0"/>
          </a:p>
        </p:txBody>
      </p:sp>
      <p:pic>
        <p:nvPicPr>
          <p:cNvPr id="13" name="Picture 2" descr="C:\Users\profesor\AppData\Local\Microsoft\Windows\Temporary Internet Files\Content.IE5\E3GPEZP3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112" y="5346717"/>
            <a:ext cx="1112168" cy="74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rofesor\AppData\Local\Microsoft\Windows\Temporary Internet Files\Content.IE5\E3GPEZP3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173" y="5331257"/>
            <a:ext cx="1112168" cy="74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rofesor\AppData\Local\Microsoft\Windows\Temporary Internet Files\Content.IE5\E3GPEZP3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534" y="5307687"/>
            <a:ext cx="1112168" cy="74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778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/>
              <a:t>2</a:t>
            </a:r>
            <a:r>
              <a:rPr lang="cs-CZ" dirty="0" smtClean="0"/>
              <a:t> . 7</a:t>
            </a:r>
            <a:r>
              <a:rPr lang="cs-CZ" baseline="30000" dirty="0" smtClean="0"/>
              <a:t>2</a:t>
            </a:r>
            <a:r>
              <a:rPr lang="cs-CZ" dirty="0" smtClean="0"/>
              <a:t> + 5 . 7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8</a:t>
            </a:r>
            <a:r>
              <a:rPr lang="cs-CZ" dirty="0" smtClean="0"/>
              <a:t> . 2</a:t>
            </a:r>
            <a:r>
              <a:rPr lang="cs-CZ" baseline="30000" dirty="0" smtClean="0"/>
              <a:t>3</a:t>
            </a:r>
            <a:r>
              <a:rPr lang="cs-CZ" dirty="0" smtClean="0"/>
              <a:t> – 6 . 2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9</a:t>
            </a:r>
            <a:r>
              <a:rPr lang="cs-CZ" dirty="0" smtClean="0"/>
              <a:t> . a</a:t>
            </a:r>
            <a:r>
              <a:rPr lang="cs-CZ" baseline="30000" dirty="0" smtClean="0"/>
              <a:t>2</a:t>
            </a:r>
            <a:r>
              <a:rPr lang="cs-CZ" dirty="0" smtClean="0"/>
              <a:t> + 7a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1</a:t>
            </a:r>
            <a:r>
              <a:rPr lang="cs-CZ" dirty="0" smtClean="0"/>
              <a:t>,2x – 0,9x</a:t>
            </a:r>
            <a:r>
              <a:rPr lang="cs-CZ" baseline="30000" dirty="0" smtClean="0"/>
              <a:t>1</a:t>
            </a:r>
            <a:r>
              <a:rPr lang="cs-CZ" dirty="0" smtClean="0"/>
              <a:t> =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10 . 2</a:t>
            </a:r>
            <a:r>
              <a:rPr lang="cs-CZ" baseline="30000" dirty="0" smtClean="0"/>
              <a:t>2</a:t>
            </a:r>
            <a:r>
              <a:rPr lang="cs-CZ" dirty="0" smtClean="0"/>
              <a:t> + 7 . 2</a:t>
            </a:r>
            <a:r>
              <a:rPr lang="cs-CZ" baseline="30000" dirty="0" smtClean="0"/>
              <a:t>3</a:t>
            </a:r>
            <a:r>
              <a:rPr lang="cs-CZ" dirty="0" smtClean="0"/>
              <a:t> – 5 . 2</a:t>
            </a:r>
            <a:r>
              <a:rPr lang="cs-CZ" baseline="30000" dirty="0" smtClean="0"/>
              <a:t>2</a:t>
            </a:r>
            <a:r>
              <a:rPr lang="cs-CZ" dirty="0" smtClean="0"/>
              <a:t> + 8 . 2</a:t>
            </a:r>
            <a:r>
              <a:rPr lang="cs-CZ" baseline="30000" dirty="0" smtClean="0"/>
              <a:t>3 </a:t>
            </a:r>
            <a:r>
              <a:rPr lang="cs-CZ" dirty="0" smtClean="0"/>
              <a:t>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940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2 3"/>
          <p:cNvSpPr/>
          <p:nvPr/>
        </p:nvSpPr>
        <p:spPr>
          <a:xfrm>
            <a:off x="3131840" y="2564904"/>
            <a:ext cx="2664296" cy="1944216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90764" y="3224076"/>
            <a:ext cx="13244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-12m</a:t>
            </a:r>
            <a:r>
              <a:rPr lang="cs-CZ" sz="3600" b="1" baseline="30000" dirty="0" smtClean="0"/>
              <a:t>3</a:t>
            </a:r>
            <a:endParaRPr lang="cs-CZ" sz="3600" b="1" dirty="0"/>
          </a:p>
        </p:txBody>
      </p:sp>
      <p:sp>
        <p:nvSpPr>
          <p:cNvPr id="7" name="6cípá hvězda 6"/>
          <p:cNvSpPr/>
          <p:nvPr/>
        </p:nvSpPr>
        <p:spPr>
          <a:xfrm>
            <a:off x="1480579" y="4888577"/>
            <a:ext cx="1624058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3790764" y="260648"/>
            <a:ext cx="150131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6819955" y="1771654"/>
            <a:ext cx="1640477" cy="1442192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6276572" y="4708542"/>
            <a:ext cx="160779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592036" y="5166918"/>
            <a:ext cx="99097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-7m</a:t>
            </a:r>
            <a:r>
              <a:rPr lang="cs-CZ" sz="3200" b="1" baseline="30000" dirty="0" smtClean="0"/>
              <a:t>3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89338" y="623010"/>
            <a:ext cx="107112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+6m</a:t>
            </a:r>
            <a:r>
              <a:rPr lang="cs-CZ" sz="3200" b="1" baseline="30000" dirty="0" smtClean="0"/>
              <a:t>3</a:t>
            </a:r>
            <a:endParaRPr lang="cs-CZ" sz="3200" b="1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57044" y="5234667"/>
            <a:ext cx="107112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+4m</a:t>
            </a:r>
            <a:r>
              <a:rPr lang="cs-CZ" sz="3200" b="1" baseline="30000" dirty="0" smtClean="0"/>
              <a:t>3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3337" y="2134017"/>
            <a:ext cx="11993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-13m</a:t>
            </a:r>
            <a:r>
              <a:rPr lang="cs-CZ" sz="3200" b="1" baseline="30000" dirty="0" smtClean="0"/>
              <a:t>3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16" name="Šipka nahoru 15"/>
          <p:cNvSpPr/>
          <p:nvPr/>
        </p:nvSpPr>
        <p:spPr>
          <a:xfrm>
            <a:off x="4221672" y="1780816"/>
            <a:ext cx="484632" cy="7840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 rot="17889688">
            <a:off x="2434053" y="2520215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 rot="13703046">
            <a:off x="2957061" y="4383470"/>
            <a:ext cx="484632" cy="80526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 rot="7372856">
            <a:off x="5439509" y="4017816"/>
            <a:ext cx="484632" cy="124167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nahoru 19"/>
          <p:cNvSpPr/>
          <p:nvPr/>
        </p:nvSpPr>
        <p:spPr>
          <a:xfrm rot="3512383">
            <a:off x="6092444" y="2588871"/>
            <a:ext cx="484632" cy="84109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6cípá hvězda 21"/>
          <p:cNvSpPr/>
          <p:nvPr/>
        </p:nvSpPr>
        <p:spPr>
          <a:xfrm>
            <a:off x="693416" y="1577718"/>
            <a:ext cx="1574327" cy="1431701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987495" y="1998460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-2m</a:t>
            </a:r>
            <a:r>
              <a:rPr lang="cs-CZ" sz="3200" b="1" baseline="30000" dirty="0" smtClean="0"/>
              <a:t>3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8288" y="239455"/>
            <a:ext cx="16433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VYPOČÍTEJTE: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8462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 animBg="1"/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mocnin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</a:t>
            </a:r>
            <a:r>
              <a:rPr lang="cs-CZ" baseline="30000" dirty="0" smtClean="0"/>
              <a:t>3</a:t>
            </a:r>
            <a:r>
              <a:rPr lang="cs-CZ" dirty="0" smtClean="0"/>
              <a:t> . z</a:t>
            </a:r>
            <a:r>
              <a:rPr lang="cs-CZ" baseline="30000" dirty="0" smtClean="0"/>
              <a:t>2 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Využijeme definice mocniny </a:t>
            </a:r>
            <a:r>
              <a:rPr lang="cs-CZ" dirty="0" smtClean="0">
                <a:solidFill>
                  <a:srgbClr val="C00000"/>
                </a:solidFill>
                <a:sym typeface="Wingdings" panose="05000000000000000000" pitchFamily="2" charset="2"/>
              </a:rPr>
              <a:t> </a:t>
            </a:r>
            <a:r>
              <a:rPr lang="cs-CZ" dirty="0" err="1" smtClean="0">
                <a:solidFill>
                  <a:srgbClr val="C00000"/>
                </a:solidFill>
                <a:sym typeface="Wingdings" panose="05000000000000000000" pitchFamily="2" charset="2"/>
              </a:rPr>
              <a:t>z.z.z</a:t>
            </a:r>
            <a:r>
              <a:rPr lang="cs-CZ" dirty="0" smtClean="0">
                <a:solidFill>
                  <a:srgbClr val="C00000"/>
                </a:solidFill>
                <a:sym typeface="Wingdings" panose="05000000000000000000" pitchFamily="2" charset="2"/>
              </a:rPr>
              <a:t> = z</a:t>
            </a:r>
            <a:r>
              <a:rPr lang="cs-CZ" baseline="30000" dirty="0" smtClean="0">
                <a:solidFill>
                  <a:srgbClr val="C00000"/>
                </a:solidFill>
                <a:sym typeface="Wingdings" panose="05000000000000000000" pitchFamily="2" charset="2"/>
              </a:rPr>
              <a:t>3</a:t>
            </a:r>
            <a:r>
              <a:rPr lang="cs-CZ" dirty="0" smtClean="0">
                <a:solidFill>
                  <a:srgbClr val="C00000"/>
                </a:solidFill>
                <a:sym typeface="Wingdings" panose="05000000000000000000" pitchFamily="2" charset="2"/>
              </a:rPr>
              <a:t> , </a:t>
            </a:r>
            <a:r>
              <a:rPr lang="cs-CZ" dirty="0" err="1" smtClean="0">
                <a:solidFill>
                  <a:srgbClr val="C00000"/>
                </a:solidFill>
                <a:sym typeface="Wingdings" panose="05000000000000000000" pitchFamily="2" charset="2"/>
              </a:rPr>
              <a:t>z.z</a:t>
            </a:r>
            <a:r>
              <a:rPr lang="cs-CZ" dirty="0" smtClean="0">
                <a:solidFill>
                  <a:srgbClr val="C00000"/>
                </a:solidFill>
                <a:sym typeface="Wingdings" panose="05000000000000000000" pitchFamily="2" charset="2"/>
              </a:rPr>
              <a:t> = z</a:t>
            </a:r>
            <a:r>
              <a:rPr lang="cs-CZ" baseline="30000" dirty="0" smtClean="0">
                <a:solidFill>
                  <a:srgbClr val="C00000"/>
                </a:solidFill>
                <a:sym typeface="Wingdings" panose="05000000000000000000" pitchFamily="2" charset="2"/>
              </a:rPr>
              <a:t>2</a:t>
            </a:r>
            <a:r>
              <a:rPr lang="cs-CZ" dirty="0" smtClean="0">
                <a:solidFill>
                  <a:srgbClr val="C00000"/>
                </a:solidFill>
                <a:sym typeface="Wingdings" panose="05000000000000000000" pitchFamily="2" charset="2"/>
              </a:rPr>
              <a:t>  </a:t>
            </a:r>
          </a:p>
          <a:p>
            <a:pPr marL="0" indent="0">
              <a:buNone/>
            </a:pPr>
            <a:r>
              <a:rPr lang="cs-CZ" dirty="0" smtClean="0"/>
              <a:t>            = (</a:t>
            </a:r>
            <a:r>
              <a:rPr lang="cs-CZ" dirty="0" err="1" smtClean="0"/>
              <a:t>z.z.z</a:t>
            </a:r>
            <a:r>
              <a:rPr lang="cs-CZ" dirty="0" smtClean="0"/>
              <a:t>) . (</a:t>
            </a:r>
            <a:r>
              <a:rPr lang="cs-CZ" dirty="0" err="1" smtClean="0"/>
              <a:t>z.z</a:t>
            </a:r>
            <a:r>
              <a:rPr lang="cs-CZ" dirty="0" smtClean="0"/>
              <a:t>) =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= </a:t>
            </a:r>
            <a:r>
              <a:rPr lang="cs-CZ" dirty="0" err="1" smtClean="0"/>
              <a:t>z.z.z.z.z</a:t>
            </a:r>
            <a:r>
              <a:rPr lang="cs-CZ" dirty="0" smtClean="0"/>
              <a:t> =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= z</a:t>
            </a:r>
            <a:r>
              <a:rPr lang="cs-CZ" baseline="30000" dirty="0" smtClean="0"/>
              <a:t>5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Mocniny o stejném základu násobíme tak, že základ umocníme součtem mocnitelů.</a:t>
            </a:r>
          </a:p>
          <a:p>
            <a:pPr marL="0" indent="0">
              <a:buNone/>
            </a:pPr>
            <a:endParaRPr lang="cs-CZ" b="1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0424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0800000">
            <a:off x="1033087" y="692696"/>
            <a:ext cx="1060704" cy="424847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110553" y="544522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2129553" y="2444988"/>
            <a:ext cx="6651204" cy="1728192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335550" y="2708919"/>
            <a:ext cx="65181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a </a:t>
            </a:r>
            <a:r>
              <a:rPr lang="cs-CZ" sz="7200" b="1" baseline="30000" dirty="0" smtClean="0"/>
              <a:t>n</a:t>
            </a:r>
            <a:r>
              <a:rPr lang="cs-CZ" sz="7200" b="1" dirty="0" smtClean="0"/>
              <a:t> . a </a:t>
            </a:r>
            <a:r>
              <a:rPr lang="cs-CZ" sz="7200" b="1" baseline="30000" dirty="0" smtClean="0"/>
              <a:t>m</a:t>
            </a:r>
            <a:r>
              <a:rPr lang="cs-CZ" sz="7200" b="1" dirty="0" smtClean="0"/>
              <a:t>  =  a</a:t>
            </a:r>
            <a:r>
              <a:rPr lang="cs-CZ" sz="7200" b="1" baseline="30000" dirty="0" smtClean="0"/>
              <a:t> n + m</a:t>
            </a:r>
            <a:r>
              <a:rPr lang="cs-CZ" sz="7200" b="1" dirty="0" smtClean="0"/>
              <a:t> 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81056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2 3"/>
          <p:cNvSpPr/>
          <p:nvPr/>
        </p:nvSpPr>
        <p:spPr>
          <a:xfrm>
            <a:off x="3131840" y="2564904"/>
            <a:ext cx="2664296" cy="1944216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90764" y="3224076"/>
            <a:ext cx="9492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2m</a:t>
            </a:r>
            <a:r>
              <a:rPr lang="cs-CZ" sz="3600" b="1" baseline="30000" dirty="0" smtClean="0"/>
              <a:t>3</a:t>
            </a:r>
            <a:endParaRPr lang="cs-CZ" sz="3600" b="1" dirty="0"/>
          </a:p>
        </p:txBody>
      </p:sp>
      <p:sp>
        <p:nvSpPr>
          <p:cNvPr id="7" name="6cípá hvězda 6"/>
          <p:cNvSpPr/>
          <p:nvPr/>
        </p:nvSpPr>
        <p:spPr>
          <a:xfrm>
            <a:off x="1480579" y="4888577"/>
            <a:ext cx="1624058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3790764" y="260648"/>
            <a:ext cx="150131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6819955" y="1771654"/>
            <a:ext cx="1640477" cy="1442192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6276572" y="4708542"/>
            <a:ext cx="160779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690482" y="4986883"/>
            <a:ext cx="1005403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7m</a:t>
            </a:r>
            <a:r>
              <a:rPr lang="cs-CZ" sz="3200" b="1" baseline="30000" dirty="0" smtClean="0"/>
              <a:t>10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00747" y="623010"/>
            <a:ext cx="72648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6m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4771" y="5244191"/>
            <a:ext cx="865943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4m</a:t>
            </a:r>
            <a:r>
              <a:rPr lang="cs-CZ" sz="3200" b="1" baseline="30000" dirty="0" smtClean="0"/>
              <a:t>3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3337" y="2134017"/>
            <a:ext cx="99097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-3m</a:t>
            </a:r>
            <a:r>
              <a:rPr lang="cs-CZ" sz="3200" b="1" baseline="30000" dirty="0"/>
              <a:t>7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16" name="Šipka nahoru 15"/>
          <p:cNvSpPr/>
          <p:nvPr/>
        </p:nvSpPr>
        <p:spPr>
          <a:xfrm>
            <a:off x="4221672" y="1780816"/>
            <a:ext cx="484632" cy="7840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 rot="17889688">
            <a:off x="2434053" y="2520215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 rot="13703046">
            <a:off x="2957061" y="4383470"/>
            <a:ext cx="484632" cy="80526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 rot="7372856">
            <a:off x="5439509" y="4017816"/>
            <a:ext cx="484632" cy="124167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nahoru 19"/>
          <p:cNvSpPr/>
          <p:nvPr/>
        </p:nvSpPr>
        <p:spPr>
          <a:xfrm rot="3512383">
            <a:off x="6092444" y="2588871"/>
            <a:ext cx="484632" cy="84109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6cípá hvězda 21"/>
          <p:cNvSpPr/>
          <p:nvPr/>
        </p:nvSpPr>
        <p:spPr>
          <a:xfrm>
            <a:off x="693416" y="1577718"/>
            <a:ext cx="1574327" cy="1431701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987495" y="1998460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-2m</a:t>
            </a:r>
            <a:r>
              <a:rPr lang="cs-CZ" sz="3200" b="1" baseline="30000" dirty="0"/>
              <a:t>6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4529" y="260648"/>
            <a:ext cx="23054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VYNÁSOBTE: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8589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 animBg="1"/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4114800" cy="4525963"/>
              </a:xfrm>
            </p:spPr>
            <p:txBody>
              <a:bodyPr/>
              <a:lstStyle/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4xy . (-0,5x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y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) =</a:t>
                </a:r>
              </a:p>
              <a:p>
                <a:pPr marL="514350" indent="-514350">
                  <a:buFont typeface="+mj-lt"/>
                  <a:buAutoNum type="arabicParenR"/>
                </a:pPr>
                <a:endParaRPr lang="cs-CZ" dirty="0" smtClean="0"/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12a . (-3b) =</a:t>
                </a:r>
              </a:p>
              <a:p>
                <a:pPr marL="514350" indent="-514350">
                  <a:buFont typeface="+mj-lt"/>
                  <a:buAutoNum type="arabicParenR"/>
                </a:pPr>
                <a:endParaRPr lang="cs-CZ" dirty="0" smtClean="0"/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4cd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. c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d =</a:t>
                </a:r>
              </a:p>
              <a:p>
                <a:pPr marL="514350" indent="-514350">
                  <a:buFont typeface="+mj-lt"/>
                  <a:buAutoNum type="arabicParenR"/>
                </a:pPr>
                <a:endParaRPr lang="cs-CZ" dirty="0" smtClean="0"/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2t . (-t)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t</a:t>
                </a:r>
                <a:r>
                  <a:rPr lang="cs-CZ" baseline="30000" dirty="0" smtClean="0"/>
                  <a:t>5 </a:t>
                </a:r>
                <a:r>
                  <a:rPr lang="cs-CZ" dirty="0" smtClean="0"/>
                  <a:t>=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4114800" cy="4525963"/>
              </a:xfrm>
              <a:blipFill rotWithShape="1">
                <a:blip r:embed="rId2"/>
                <a:stretch>
                  <a:fillRect l="-3852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947885" y="1556792"/>
            <a:ext cx="1273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-2x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3</a:t>
            </a:r>
            <a:r>
              <a:rPr lang="cs-CZ" sz="3200" b="1" dirty="0" smtClean="0">
                <a:solidFill>
                  <a:srgbClr val="C00000"/>
                </a:solidFill>
              </a:rPr>
              <a:t> y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3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77857" y="2708920"/>
            <a:ext cx="1140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-36ab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3933056"/>
            <a:ext cx="10615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4c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3</a:t>
            </a:r>
            <a:r>
              <a:rPr lang="cs-CZ" sz="3200" b="1" dirty="0" smtClean="0">
                <a:solidFill>
                  <a:srgbClr val="C00000"/>
                </a:solidFill>
              </a:rPr>
              <a:t>d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4</a:t>
            </a:r>
            <a:endParaRPr lang="cs-CZ" sz="3200" b="1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412238" y="5157192"/>
                <a:ext cx="864339" cy="8023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C00000"/>
                    </a:solidFill>
                  </a:rPr>
                  <a:t>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C00000"/>
                    </a:solidFill>
                  </a:rPr>
                  <a:t> t</a:t>
                </a:r>
                <a:r>
                  <a:rPr lang="cs-CZ" sz="3200" b="1" baseline="30000" dirty="0" smtClean="0">
                    <a:solidFill>
                      <a:srgbClr val="C00000"/>
                    </a:solidFill>
                  </a:rPr>
                  <a:t>7</a:t>
                </a:r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2238" y="5157192"/>
                <a:ext cx="864339" cy="802399"/>
              </a:xfrm>
              <a:prstGeom prst="rect">
                <a:avLst/>
              </a:prstGeom>
              <a:blipFill rotWithShape="1">
                <a:blip r:embed="rId3"/>
                <a:stretch>
                  <a:fillRect l="-18310" r="-6338" b="-113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8028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2x</a:t>
            </a:r>
            <a:r>
              <a:rPr lang="cs-CZ" baseline="30000" dirty="0" smtClean="0"/>
              <a:t>3</a:t>
            </a:r>
            <a:r>
              <a:rPr lang="cs-CZ" dirty="0" smtClean="0"/>
              <a:t> .		= 6x</a:t>
            </a:r>
            <a:r>
              <a:rPr lang="cs-CZ" baseline="30000" dirty="0" smtClean="0"/>
              <a:t>7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. 5y</a:t>
            </a:r>
            <a:r>
              <a:rPr lang="cs-CZ" baseline="30000" dirty="0" smtClean="0"/>
              <a:t>4</a:t>
            </a:r>
            <a:r>
              <a:rPr lang="cs-CZ" dirty="0" smtClean="0"/>
              <a:t> 	= 40y</a:t>
            </a:r>
            <a:r>
              <a:rPr lang="cs-CZ" baseline="30000" dirty="0" smtClean="0"/>
              <a:t>8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-3a</a:t>
            </a:r>
            <a:r>
              <a:rPr lang="cs-CZ" baseline="30000" dirty="0" smtClean="0"/>
              <a:t>2</a:t>
            </a:r>
            <a:r>
              <a:rPr lang="cs-CZ" dirty="0" smtClean="0"/>
              <a:t> .		= 12a</a:t>
            </a:r>
            <a:r>
              <a:rPr lang="cs-CZ" baseline="30000" dirty="0" smtClean="0"/>
              <a:t>10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. 6	= 18b</a:t>
            </a:r>
            <a:r>
              <a:rPr lang="cs-CZ" baseline="30000" dirty="0" smtClean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1547664" y="1600087"/>
            <a:ext cx="720080" cy="62636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539552" y="2636912"/>
            <a:ext cx="720080" cy="626368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1547664" y="3933056"/>
            <a:ext cx="720080" cy="626368"/>
          </a:xfrm>
          <a:prstGeom prst="hear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539552" y="5085184"/>
            <a:ext cx="720080" cy="62636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1600087"/>
            <a:ext cx="3240360" cy="39497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	= 3x</a:t>
            </a:r>
            <a:r>
              <a:rPr lang="cs-CZ" sz="3200" baseline="30000" dirty="0" smtClean="0"/>
              <a:t>4</a:t>
            </a:r>
          </a:p>
          <a:p>
            <a:endParaRPr lang="cs-CZ" sz="3200" baseline="30000" dirty="0" smtClean="0"/>
          </a:p>
          <a:p>
            <a:endParaRPr lang="cs-CZ" sz="3200" baseline="30000" dirty="0"/>
          </a:p>
          <a:p>
            <a:r>
              <a:rPr lang="cs-CZ" sz="3200" dirty="0" smtClean="0"/>
              <a:t>	= 8y</a:t>
            </a:r>
            <a:r>
              <a:rPr lang="cs-CZ" sz="3200" baseline="30000" dirty="0" smtClean="0"/>
              <a:t>4</a:t>
            </a:r>
            <a:endParaRPr lang="cs-CZ" sz="3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3200" dirty="0" smtClean="0"/>
              <a:t>	= -4a</a:t>
            </a:r>
            <a:r>
              <a:rPr lang="cs-CZ" sz="3200" baseline="30000" dirty="0" smtClean="0"/>
              <a:t>8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	= 3b</a:t>
            </a:r>
            <a:r>
              <a:rPr lang="cs-CZ" sz="3200" baseline="30000" dirty="0" smtClean="0"/>
              <a:t>2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Srdce 10"/>
          <p:cNvSpPr/>
          <p:nvPr/>
        </p:nvSpPr>
        <p:spPr>
          <a:xfrm>
            <a:off x="4672112" y="1641015"/>
            <a:ext cx="720080" cy="62636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4672112" y="2852936"/>
            <a:ext cx="720080" cy="626368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4754488" y="4077072"/>
            <a:ext cx="720080" cy="626368"/>
          </a:xfrm>
          <a:prstGeom prst="hear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4754488" y="5043669"/>
            <a:ext cx="720080" cy="62636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435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2010, Klipart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1578</TotalTime>
  <Words>317</Words>
  <Application>Microsoft Office PowerPoint</Application>
  <PresentationFormat>Předvádění na obrazovce (4:3)</PresentationFormat>
  <Paragraphs>100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Opakování:</vt:lpstr>
      <vt:lpstr>Příklady k procvičení:</vt:lpstr>
      <vt:lpstr>Prezentace aplikace PowerPoint</vt:lpstr>
      <vt:lpstr>Násobení mocnin</vt:lpstr>
      <vt:lpstr>Prezentace aplikace PowerPoint</vt:lpstr>
      <vt:lpstr>Prezentace aplikace PowerPoint</vt:lpstr>
      <vt:lpstr>Příklady k procvičení:</vt:lpstr>
      <vt:lpstr>Doplňte: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176</cp:revision>
  <dcterms:created xsi:type="dcterms:W3CDTF">2013-03-11T16:19:20Z</dcterms:created>
  <dcterms:modified xsi:type="dcterms:W3CDTF">2013-12-12T22:28:37Z</dcterms:modified>
</cp:coreProperties>
</file>