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9" r:id="rId4"/>
    <p:sldId id="277" r:id="rId5"/>
    <p:sldId id="278" r:id="rId6"/>
    <p:sldId id="284" r:id="rId7"/>
    <p:sldId id="279" r:id="rId8"/>
    <p:sldId id="280" r:id="rId9"/>
    <p:sldId id="281" r:id="rId10"/>
    <p:sldId id="282" r:id="rId11"/>
    <p:sldId id="283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894082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VY_32_INOVACE_1837_THALETOVA_VĚTA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Tečna  kružnice a Thaletova kružnice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Prezentace je určena žákům 8. tříd, </a:t>
            </a:r>
            <a:r>
              <a:rPr lang="cs-CZ" sz="3600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6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Je zaměřena na zopakování vzájemné polohy přímky a kružnice. </a:t>
            </a:r>
          </a:p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Žáci budou provádět konstrukci tečen kružnice,  využijí Thaletovu větu              a  kružnici. </a:t>
            </a: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249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3. 12. 2013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 </a:t>
            </a:r>
            <a:r>
              <a:rPr lang="cs-CZ" sz="3600" dirty="0" smtClean="0"/>
              <a:t>kružnice, tečna, Thaletova kružnice, Thaletova věta, průměr, sečna, vnější přímka, tětiva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profesor\AppData\Local\Microsoft\Windows\Temporary Internet Files\Content.IE5\3MY0R3ID\MP90044223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53403"/>
            <a:ext cx="8136904" cy="541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539552" y="2154875"/>
            <a:ext cx="8136904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>
            <a:stCxn id="2052" idx="0"/>
            <a:endCxn id="2052" idx="2"/>
          </p:cNvCxnSpPr>
          <p:nvPr/>
        </p:nvCxnSpPr>
        <p:spPr>
          <a:xfrm>
            <a:off x="4608004" y="753403"/>
            <a:ext cx="0" cy="541190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2052" idx="0"/>
            <a:endCxn id="2052" idx="3"/>
          </p:cNvCxnSpPr>
          <p:nvPr/>
        </p:nvCxnSpPr>
        <p:spPr>
          <a:xfrm>
            <a:off x="4608004" y="753403"/>
            <a:ext cx="4068452" cy="270595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2052" idx="1"/>
            <a:endCxn id="2052" idx="2"/>
          </p:cNvCxnSpPr>
          <p:nvPr/>
        </p:nvCxnSpPr>
        <p:spPr>
          <a:xfrm>
            <a:off x="539552" y="3459354"/>
            <a:ext cx="4068452" cy="270595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2052" idx="1"/>
            <a:endCxn id="2052" idx="3"/>
          </p:cNvCxnSpPr>
          <p:nvPr/>
        </p:nvCxnSpPr>
        <p:spPr>
          <a:xfrm>
            <a:off x="539552" y="3459354"/>
            <a:ext cx="8136904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 pojmů: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profesor\AppData\Local\Microsoft\Windows\Temporary Internet Files\Content.IE5\LXNY4RFK\MP9004466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24944"/>
            <a:ext cx="216024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42839" y="2018891"/>
            <a:ext cx="1619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VNĚJŠÍ PŘÍMKA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5229200"/>
            <a:ext cx="8055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SEČNA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14275" y="5239732"/>
            <a:ext cx="81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TEČNA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03940" y="3275692"/>
            <a:ext cx="832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TĚTIVA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20272" y="5116991"/>
            <a:ext cx="1435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BOD DOTYKU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1916832"/>
            <a:ext cx="1010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PRŮMĚR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91680" y="3645024"/>
            <a:ext cx="721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KRUH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31840" y="5984871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KRUŽNICE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25201" y="1953282"/>
            <a:ext cx="1134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POLOMĚR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024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229600" cy="5530626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Narýsujte přímku m a bod M, který je od ní ve vzdálenosti 6,5 cm.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Sestrojte kružnice: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k (M; 4,8 cm)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l (M; 6,5 cm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n (M; 7cm).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Jaká je vzájemná poloha přímky m a kružnice k, l, n?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338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Narýsuj kružnici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(S,3cm), zvol na ní bod T.</a:t>
            </a:r>
            <a:b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Sestroj tečnu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která se dotýká kružnice v bodě T.</a:t>
            </a:r>
            <a:endParaRPr lang="cs-CZ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vál 3"/>
          <p:cNvSpPr/>
          <p:nvPr/>
        </p:nvSpPr>
        <p:spPr>
          <a:xfrm>
            <a:off x="2699792" y="2492896"/>
            <a:ext cx="2016224" cy="20162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382899" y="2389989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cxnSp>
        <p:nvCxnSpPr>
          <p:cNvPr id="7" name="Přímá spojnice 6"/>
          <p:cNvCxnSpPr>
            <a:stCxn id="4" idx="2"/>
            <a:endCxn id="4" idx="6"/>
          </p:cNvCxnSpPr>
          <p:nvPr/>
        </p:nvCxnSpPr>
        <p:spPr>
          <a:xfrm>
            <a:off x="2699792" y="3501008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714665" y="3360621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3569433" y="374839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61640" y="3131676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 flipH="1" flipV="1">
            <a:off x="2627784" y="1566483"/>
            <a:ext cx="144016" cy="3960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2438182" y="5342257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99792" y="3168067"/>
            <a:ext cx="471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90</a:t>
            </a:r>
            <a:r>
              <a:rPr lang="cs-CZ" dirty="0" smtClean="0"/>
              <a:t>°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012160" y="2492896"/>
                <a:ext cx="1558440" cy="14773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POSTUP:</a:t>
                </a:r>
              </a:p>
              <a:p>
                <a:pPr marL="342900" indent="-342900">
                  <a:buAutoNum type="arabicPeriod"/>
                </a:pPr>
                <a:r>
                  <a:rPr lang="cs-CZ" dirty="0" smtClean="0"/>
                  <a:t>k; k(S,3cm)</a:t>
                </a:r>
              </a:p>
              <a:p>
                <a:pPr marL="342900" indent="-342900">
                  <a:buAutoNum type="arabicPeriod"/>
                </a:pPr>
                <a:r>
                  <a:rPr lang="cs-CZ" dirty="0" smtClean="0"/>
                  <a:t>T; T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k</a:t>
                </a:r>
              </a:p>
              <a:p>
                <a:pPr marL="342900" indent="-342900">
                  <a:buAutoNum type="arabicPeriod"/>
                </a:pPr>
                <a:r>
                  <a:rPr lang="cs-CZ" dirty="0" smtClean="0"/>
                  <a:t>ST</a:t>
                </a:r>
              </a:p>
              <a:p>
                <a:pPr marL="342900" indent="-342900">
                  <a:buAutoNum type="arabicPeriod"/>
                </a:pPr>
                <a:r>
                  <a:rPr lang="cs-CZ" dirty="0"/>
                  <a:t>t</a:t>
                </a:r>
                <a:r>
                  <a:rPr lang="cs-CZ" dirty="0" smtClean="0"/>
                  <a:t>; t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</a:rPr>
                      <m:t>⏊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ST</a:t>
                </a:r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2492896"/>
                <a:ext cx="1558440" cy="1477328"/>
              </a:xfrm>
              <a:prstGeom prst="rect">
                <a:avLst/>
              </a:prstGeom>
              <a:blipFill rotWithShape="1">
                <a:blip r:embed="rId2"/>
                <a:stretch>
                  <a:fillRect l="-3125" t="-2066" r="-2734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9337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0" grpId="0"/>
      <p:bldP spid="15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Narýsuj kružnici </a:t>
            </a:r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(S;2,8cm) a její průměr AB. Sestroj tečny s body dotyku A,B. Jaká je vzájemná poloha tečen?</a:t>
            </a:r>
            <a:endParaRPr lang="cs-CZ" sz="31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vál 3"/>
          <p:cNvSpPr/>
          <p:nvPr/>
        </p:nvSpPr>
        <p:spPr>
          <a:xfrm>
            <a:off x="2051720" y="2852936"/>
            <a:ext cx="2160240" cy="208823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867858" y="2876856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cxnSp>
        <p:nvCxnSpPr>
          <p:cNvPr id="7" name="Přímá spojnice 6"/>
          <p:cNvCxnSpPr>
            <a:stCxn id="4" idx="2"/>
            <a:endCxn id="4" idx="6"/>
          </p:cNvCxnSpPr>
          <p:nvPr/>
        </p:nvCxnSpPr>
        <p:spPr>
          <a:xfrm>
            <a:off x="2051720" y="3897052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1581172" y="356080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11960" y="3568778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cxnSp>
        <p:nvCxnSpPr>
          <p:cNvPr id="11" name="Přímá spojnice 10"/>
          <p:cNvCxnSpPr>
            <a:endCxn id="12" idx="1"/>
          </p:cNvCxnSpPr>
          <p:nvPr/>
        </p:nvCxnSpPr>
        <p:spPr>
          <a:xfrm>
            <a:off x="3131840" y="3694601"/>
            <a:ext cx="0" cy="4202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131840" y="3930138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4211960" y="2276872"/>
            <a:ext cx="0" cy="3456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051720" y="2276872"/>
            <a:ext cx="0" cy="3456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4230099" y="2276872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r>
              <a:rPr lang="cs-CZ" baseline="-25000" dirty="0" smtClean="0"/>
              <a:t>1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684861" y="5363924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r>
              <a:rPr lang="cs-CZ" baseline="-25000" dirty="0" smtClean="0"/>
              <a:t>2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02345" y="4017510"/>
            <a:ext cx="4283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90°</a:t>
            </a:r>
            <a:endParaRPr lang="cs-CZ" sz="1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030185" y="3509935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90</a:t>
            </a:r>
            <a:r>
              <a:rPr lang="cs-CZ" dirty="0" smtClean="0"/>
              <a:t>°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940152" y="2876856"/>
            <a:ext cx="2872902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POSTUP:</a:t>
            </a:r>
          </a:p>
          <a:p>
            <a:pPr marL="342900" indent="-342900">
              <a:buAutoNum type="arabicPeriod"/>
            </a:pPr>
            <a:r>
              <a:rPr lang="cs-CZ" dirty="0" smtClean="0"/>
              <a:t>k; k(S;2,8cm)</a:t>
            </a:r>
          </a:p>
          <a:p>
            <a:pPr marL="342900" indent="-342900">
              <a:buAutoNum type="arabicPeriod"/>
            </a:pPr>
            <a:r>
              <a:rPr lang="cs-CZ" dirty="0" smtClean="0"/>
              <a:t>AB; AB –průměr kružnice</a:t>
            </a:r>
          </a:p>
          <a:p>
            <a:pPr marL="342900" indent="-342900">
              <a:buAutoNum type="arabicPeriod"/>
            </a:pPr>
            <a:r>
              <a:rPr lang="cs-CZ" dirty="0" smtClean="0"/>
              <a:t>t</a:t>
            </a:r>
            <a:r>
              <a:rPr lang="cs-CZ" baseline="-25000" dirty="0" smtClean="0"/>
              <a:t>1</a:t>
            </a:r>
            <a:r>
              <a:rPr lang="cs-CZ" dirty="0" smtClean="0"/>
              <a:t>; t</a:t>
            </a:r>
            <a:r>
              <a:rPr lang="cs-CZ" baseline="-25000" dirty="0" smtClean="0"/>
              <a:t>1</a:t>
            </a:r>
            <a:r>
              <a:rPr lang="cs-CZ" dirty="0" smtClean="0">
                <a:latin typeface="Cambria Math"/>
                <a:ea typeface="Cambria Math"/>
              </a:rPr>
              <a:t>⏊ AB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/>
              <a:t>t</a:t>
            </a:r>
            <a:r>
              <a:rPr lang="cs-CZ" baseline="-25000" dirty="0" smtClean="0"/>
              <a:t>2</a:t>
            </a:r>
            <a:r>
              <a:rPr lang="cs-CZ" dirty="0" smtClean="0"/>
              <a:t>; t</a:t>
            </a:r>
            <a:r>
              <a:rPr lang="cs-CZ" baseline="-25000" dirty="0" smtClean="0"/>
              <a:t>2</a:t>
            </a:r>
            <a:r>
              <a:rPr lang="cs-CZ" dirty="0" smtClean="0">
                <a:latin typeface="Cambria Math"/>
                <a:ea typeface="Cambria Math"/>
              </a:rPr>
              <a:t>⏊ AB</a:t>
            </a:r>
          </a:p>
          <a:p>
            <a:pPr marL="342900" indent="-342900">
              <a:buFontTx/>
              <a:buAutoNum type="arabicPeriod"/>
            </a:pPr>
            <a:endParaRPr lang="cs-CZ" dirty="0">
              <a:latin typeface="Cambria Math"/>
              <a:ea typeface="Cambria Math"/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/>
                <a:ea typeface="Cambria Math"/>
              </a:rPr>
              <a:t>‖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/>
              <a:ea typeface="Cambria Math"/>
            </a:endParaRPr>
          </a:p>
          <a:p>
            <a:endParaRPr lang="cs-CZ" dirty="0">
              <a:latin typeface="Cambria Math"/>
              <a:ea typeface="Cambria Math"/>
            </a:endParaRPr>
          </a:p>
          <a:p>
            <a:pPr marL="342900" indent="-3429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65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  <p:bldP spid="9" grpId="0"/>
      <p:bldP spid="12" grpId="0"/>
      <p:bldP spid="20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THALETOVA VĚTA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16832"/>
          </a:xfrm>
        </p:spPr>
        <p:txBody>
          <a:bodyPr/>
          <a:lstStyle/>
          <a:p>
            <a:r>
              <a:rPr lang="cs-CZ" dirty="0" smtClean="0"/>
              <a:t>Množina vrcholů všech pravých úhlů v rovině, jejichž ramena procházejí dvěma různými body A, B, je kružnice s průměrem AB (</a:t>
            </a:r>
            <a:r>
              <a:rPr lang="cs-CZ" i="1" dirty="0" smtClean="0"/>
              <a:t>kromě bodů A, B</a:t>
            </a:r>
            <a:r>
              <a:rPr lang="cs-CZ" dirty="0" smtClean="0"/>
              <a:t>).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987824" y="3933056"/>
            <a:ext cx="2376264" cy="23042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4437112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cxnSp>
        <p:nvCxnSpPr>
          <p:cNvPr id="7" name="Přímá spojnice 6"/>
          <p:cNvCxnSpPr>
            <a:stCxn id="4" idx="2"/>
            <a:endCxn id="4" idx="6"/>
          </p:cNvCxnSpPr>
          <p:nvPr/>
        </p:nvCxnSpPr>
        <p:spPr>
          <a:xfrm>
            <a:off x="2987824" y="5085184"/>
            <a:ext cx="23762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570618" y="510262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5188550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4175956" y="4806444"/>
            <a:ext cx="0" cy="480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030724" y="5297251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cxnSp>
        <p:nvCxnSpPr>
          <p:cNvPr id="17" name="Přímá spojnice 16"/>
          <p:cNvCxnSpPr>
            <a:stCxn id="4" idx="2"/>
            <a:endCxn id="4" idx="7"/>
          </p:cNvCxnSpPr>
          <p:nvPr/>
        </p:nvCxnSpPr>
        <p:spPr>
          <a:xfrm flipV="1">
            <a:off x="2987824" y="4270506"/>
            <a:ext cx="2028268" cy="81467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4" idx="7"/>
            <a:endCxn id="4" idx="6"/>
          </p:cNvCxnSpPr>
          <p:nvPr/>
        </p:nvCxnSpPr>
        <p:spPr>
          <a:xfrm>
            <a:off x="5016092" y="4270506"/>
            <a:ext cx="347996" cy="81467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4901941" y="393305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692838" y="435192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90°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27" name="Přímá spojnice 26"/>
          <p:cNvCxnSpPr>
            <a:stCxn id="4" idx="2"/>
            <a:endCxn id="4" idx="4"/>
          </p:cNvCxnSpPr>
          <p:nvPr/>
        </p:nvCxnSpPr>
        <p:spPr>
          <a:xfrm>
            <a:off x="2987824" y="5085184"/>
            <a:ext cx="1188132" cy="1152128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4" idx="6"/>
            <a:endCxn id="4" idx="4"/>
          </p:cNvCxnSpPr>
          <p:nvPr/>
        </p:nvCxnSpPr>
        <p:spPr>
          <a:xfrm flipH="1">
            <a:off x="4175956" y="5085184"/>
            <a:ext cx="1188132" cy="1152128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3927330" y="5692606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90°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35743" y="623731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13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THALETOVA KRUŽNICE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79143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Množina vrcholů X všech pravých úhlů pravoúhlých trojúhelníků ABX s přeponou AB je kružnice k s průměrem AB (kromě bodů A, B).</a:t>
            </a:r>
            <a:endParaRPr lang="cs-CZ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3789040"/>
            <a:ext cx="2448272" cy="23042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ravoúhlý trojúhelník 4"/>
          <p:cNvSpPr/>
          <p:nvPr/>
        </p:nvSpPr>
        <p:spPr>
          <a:xfrm>
            <a:off x="3185846" y="4056946"/>
            <a:ext cx="1620180" cy="1765785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098887" y="414707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15816" y="3645024"/>
            <a:ext cx="315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53368" y="583976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13940" y="5453399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90°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80954" y="5839764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124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Narýsujte kružnici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(S; 3,2 cm) a vyznačte bod A tak, aby platilo |SA| = 5 cm. Sestrojte z bodu A tečny ke kružnici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0" y="1600200"/>
                <a:ext cx="9144000" cy="452596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    Náčrt:				Postup:</a:t>
                </a:r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		1. k; k(S; 3,2 cm)</a:t>
                </a:r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		2. A; |AS| </a:t>
                </a:r>
                <a:r>
                  <a:rPr lang="cs-CZ" dirty="0"/>
                  <a:t>= 5 </a:t>
                </a:r>
                <a:r>
                  <a:rPr lang="cs-CZ" dirty="0" smtClean="0"/>
                  <a:t>cm</a:t>
                </a:r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		3. L; L – střed AS</a:t>
                </a:r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		4. l; l(L; 2,5 cm)</a:t>
                </a:r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		5. T</a:t>
                </a:r>
                <a:r>
                  <a:rPr lang="cs-CZ" baseline="-25000" dirty="0" smtClean="0"/>
                  <a:t>1</a:t>
                </a:r>
                <a:r>
                  <a:rPr lang="cs-CZ" dirty="0" smtClean="0"/>
                  <a:t>,T</a:t>
                </a:r>
                <a:r>
                  <a:rPr lang="cs-CZ" baseline="-25000" dirty="0" smtClean="0"/>
                  <a:t>2</a:t>
                </a:r>
                <a:r>
                  <a:rPr lang="cs-CZ" dirty="0" smtClean="0"/>
                  <a:t>;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</a:rPr>
                      <m:t>{</m:t>
                    </m:r>
                    <m:r>
                      <m:rPr>
                        <m:nor/>
                      </m:rPr>
                      <a:rPr lang="cs-CZ" dirty="0"/>
                      <m:t>T</m:t>
                    </m:r>
                    <m:r>
                      <m:rPr>
                        <m:nor/>
                      </m:rPr>
                      <a:rPr lang="cs-CZ" baseline="-25000" dirty="0"/>
                      <m:t>1</m:t>
                    </m:r>
                    <m:r>
                      <m:rPr>
                        <m:nor/>
                      </m:rPr>
                      <a:rPr lang="cs-CZ" dirty="0"/>
                      <m:t>,</m:t>
                    </m:r>
                    <m:r>
                      <m:rPr>
                        <m:nor/>
                      </m:rPr>
                      <a:rPr lang="cs-CZ" dirty="0"/>
                      <m:t>T</m:t>
                    </m:r>
                    <m:r>
                      <m:rPr>
                        <m:nor/>
                      </m:rPr>
                      <a:rPr lang="cs-CZ" baseline="-25000" dirty="0"/>
                      <m:t>2</m:t>
                    </m:r>
                    <m:r>
                      <a:rPr lang="cs-CZ" i="1" smtClean="0">
                        <a:latin typeface="Cambria Math"/>
                      </a:rPr>
                      <m:t>}</m:t>
                    </m:r>
                  </m:oMath>
                </a14:m>
                <a:r>
                  <a:rPr lang="cs-CZ" dirty="0" smtClean="0"/>
                  <a:t> =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∩</m:t>
                    </m:r>
                  </m:oMath>
                </a14:m>
                <a:r>
                  <a:rPr lang="cs-CZ" dirty="0" smtClean="0"/>
                  <a:t> l</a:t>
                </a:r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		6. t</a:t>
                </a:r>
                <a:r>
                  <a:rPr lang="cs-CZ" baseline="-25000" dirty="0" smtClean="0"/>
                  <a:t>1</a:t>
                </a:r>
                <a:r>
                  <a:rPr lang="cs-CZ" dirty="0" smtClean="0"/>
                  <a:t>,t</a:t>
                </a:r>
                <a:r>
                  <a:rPr lang="cs-CZ" baseline="-25000" dirty="0" smtClean="0"/>
                  <a:t>2</a:t>
                </a:r>
                <a:r>
                  <a:rPr lang="cs-CZ" dirty="0" smtClean="0"/>
                  <a:t>; t</a:t>
                </a:r>
                <a:r>
                  <a:rPr lang="cs-CZ" baseline="-25000" dirty="0" smtClean="0"/>
                  <a:t>1 </a:t>
                </a:r>
                <a:r>
                  <a:rPr lang="cs-CZ" dirty="0" smtClean="0"/>
                  <a:t>=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↔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A</m:t>
                    </m:r>
                    <m:r>
                      <m:rPr>
                        <m:nor/>
                      </m:rPr>
                      <a:rPr lang="cs-CZ" dirty="0"/>
                      <m:t>T</m:t>
                    </m:r>
                    <m:r>
                      <m:rPr>
                        <m:nor/>
                      </m:rPr>
                      <a:rPr lang="cs-CZ" baseline="-25000" dirty="0"/>
                      <m:t>1</m:t>
                    </m:r>
                  </m:oMath>
                </a14:m>
                <a:r>
                  <a:rPr lang="cs-CZ" dirty="0" smtClean="0"/>
                  <a:t>,</a:t>
                </a:r>
              </a:p>
              <a:p>
                <a:pPr marL="0" indent="0">
                  <a:buNone/>
                </a:pPr>
                <a:r>
                  <a:rPr lang="cs-CZ" dirty="0" smtClean="0"/>
                  <a:t>						    t</a:t>
                </a:r>
                <a:r>
                  <a:rPr lang="cs-CZ" baseline="-25000" dirty="0" smtClean="0"/>
                  <a:t>2</a:t>
                </a:r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↔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A</m:t>
                    </m:r>
                    <m:r>
                      <m:rPr>
                        <m:nor/>
                      </m:rPr>
                      <a:rPr lang="cs-CZ" dirty="0"/>
                      <m:t>T</m:t>
                    </m:r>
                    <m:r>
                      <m:rPr>
                        <m:nor/>
                      </m:rPr>
                      <a:rPr lang="cs-CZ" b="0" i="0" baseline="-25000" dirty="0" smtClean="0"/>
                      <m:t>2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600200"/>
                <a:ext cx="9144000" cy="4525963"/>
              </a:xfrm>
              <a:blipFill rotWithShape="1">
                <a:blip r:embed="rId2"/>
                <a:stretch>
                  <a:fillRect t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119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Program Microsoft Office 2010, Klipart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1700</TotalTime>
  <Words>327</Words>
  <Application>Microsoft Office PowerPoint</Application>
  <PresentationFormat>Předvádění na obrazovce (4:3)</PresentationFormat>
  <Paragraphs>87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Opakování pojmů:</vt:lpstr>
      <vt:lpstr>Narýsujte přímku m a bod M, který je od ní ve vzdálenosti 6,5 cm.  Sestrojte kružnice:     k (M; 4,8 cm)     l (M; 6,5 cm     n (M; 7cm). Jaká je vzájemná poloha přímky m a kružnice k, l, n? </vt:lpstr>
      <vt:lpstr>Narýsuj kružnici k(S,3cm), zvol na ní bod T. Sestroj tečnu t, která se dotýká kružnice v bodě T.</vt:lpstr>
      <vt:lpstr>Narýsuj kružnici k(S;2,8cm) a její průměr AB. Sestroj tečny s body dotyku A,B. Jaká je vzájemná poloha tečen?</vt:lpstr>
      <vt:lpstr>THALETOVA VĚTA</vt:lpstr>
      <vt:lpstr>THALETOVA KRUŽNICE</vt:lpstr>
      <vt:lpstr>Narýsujte kružnici k (S; 3,2 cm) a vyznačte bod A tak, aby platilo |SA| = 5 cm. Sestrojte z bodu A tečny ke kružnici k.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189</cp:revision>
  <dcterms:created xsi:type="dcterms:W3CDTF">2013-03-11T16:19:20Z</dcterms:created>
  <dcterms:modified xsi:type="dcterms:W3CDTF">2013-12-12T22:34:21Z</dcterms:modified>
</cp:coreProperties>
</file>