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9" r:id="rId4"/>
    <p:sldId id="277" r:id="rId5"/>
    <p:sldId id="274" r:id="rId6"/>
    <p:sldId id="285" r:id="rId7"/>
    <p:sldId id="279" r:id="rId8"/>
    <p:sldId id="280" r:id="rId9"/>
    <p:sldId id="282" r:id="rId10"/>
    <p:sldId id="283" r:id="rId11"/>
    <p:sldId id="284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924678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VY_32_INOVACE_1838_POČETNÍ_OPERACE_S_MOCNINAMI_III.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Dělení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mocnin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Prezentace je určena žákům 8. tříd, </a:t>
            </a:r>
            <a:r>
              <a:rPr lang="cs-CZ" sz="3600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6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Je zaměřena na procvičení  sčítání,  odčítání a násobení mocnin formou krátkého testu. Dále pak na vyvození      a procvičení dělení mocnin.</a:t>
            </a:r>
          </a:p>
          <a:p>
            <a:pPr marL="0" indent="0" algn="ctr">
              <a:buNone/>
            </a:pPr>
            <a:r>
              <a:rPr lang="cs-CZ" sz="3600" b="1" dirty="0" smtClean="0">
                <a:solidFill>
                  <a:schemeClr val="tx2"/>
                </a:solidFill>
              </a:rPr>
              <a:t> 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24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/>
              <a:t>9</a:t>
            </a:r>
            <a:r>
              <a:rPr lang="cs-CZ" sz="3600" dirty="0" smtClean="0"/>
              <a:t>. 12.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 </a:t>
            </a:r>
            <a:r>
              <a:rPr lang="cs-CZ" sz="3600" dirty="0" smtClean="0"/>
              <a:t>mocnina, základ mocniny, exponent, mocnitel,  dělení mocnin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profesor\AppData\Local\Microsoft\Windows\Temporary Internet Files\Content.IE5\MQRYM183\MP90043873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85698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87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4330824" cy="4525963"/>
              </a:xfrm>
            </p:spPr>
            <p:txBody>
              <a:bodyPr>
                <a:normAutofit fontScale="85000" lnSpcReduction="20000"/>
              </a:bodyPr>
              <a:lstStyle/>
              <a:p>
                <a:pPr marL="514350" indent="-514350">
                  <a:buFont typeface="+mj-lt"/>
                  <a:buAutoNum type="alphaLcParenR"/>
                </a:pPr>
                <a:r>
                  <a:rPr lang="cs-CZ" dirty="0"/>
                  <a:t>2</a:t>
                </a:r>
                <a:r>
                  <a:rPr lang="cs-CZ" dirty="0" smtClean="0"/>
                  <a:t> . 10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+ 5 . 10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 smtClean="0"/>
                  <a:t>2 . 3</a:t>
                </a:r>
                <a:r>
                  <a:rPr lang="cs-CZ" baseline="30000" dirty="0" smtClean="0"/>
                  <a:t>3</a:t>
                </a:r>
                <a:r>
                  <a:rPr lang="cs-CZ" dirty="0" smtClean="0"/>
                  <a:t> – 4 . 3</a:t>
                </a:r>
                <a:r>
                  <a:rPr lang="cs-CZ" baseline="30000" dirty="0" smtClean="0"/>
                  <a:t>3</a:t>
                </a:r>
                <a:r>
                  <a:rPr lang="cs-CZ" dirty="0" smtClean="0"/>
                  <a:t> 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/>
                  <a:t>5</a:t>
                </a:r>
                <a:r>
                  <a:rPr lang="cs-CZ" dirty="0" smtClean="0"/>
                  <a:t> . a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+ 3a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 smtClean="0"/>
                  <a:t>1,2x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– 0,9x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 smtClean="0"/>
                  <a:t>10y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+ 7x</a:t>
                </a:r>
                <a:r>
                  <a:rPr lang="cs-CZ" baseline="30000" dirty="0" smtClean="0"/>
                  <a:t>3</a:t>
                </a:r>
                <a:r>
                  <a:rPr lang="cs-CZ" dirty="0" smtClean="0"/>
                  <a:t> – 5y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+ 8x</a:t>
                </a:r>
                <a:r>
                  <a:rPr lang="cs-CZ" baseline="30000" dirty="0" smtClean="0"/>
                  <a:t>3 </a:t>
                </a:r>
                <a:r>
                  <a:rPr lang="cs-CZ" dirty="0" smtClean="0"/>
                  <a:t> 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 smtClean="0"/>
                  <a:t>13y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</a:t>
                </a:r>
                <a:r>
                  <a:rPr lang="cs-CZ" dirty="0"/>
                  <a:t>+ </a:t>
                </a:r>
                <a:r>
                  <a:rPr lang="cs-CZ" dirty="0" smtClean="0"/>
                  <a:t>7y</a:t>
                </a:r>
                <a:r>
                  <a:rPr lang="cs-CZ" baseline="30000" dirty="0" smtClean="0"/>
                  <a:t>3</a:t>
                </a:r>
                <a:r>
                  <a:rPr lang="cs-CZ" dirty="0" smtClean="0"/>
                  <a:t> </a:t>
                </a:r>
                <a:r>
                  <a:rPr lang="cs-CZ" dirty="0"/>
                  <a:t>– 5y</a:t>
                </a:r>
                <a:r>
                  <a:rPr lang="cs-CZ" baseline="30000" dirty="0"/>
                  <a:t>2</a:t>
                </a:r>
                <a:r>
                  <a:rPr lang="cs-CZ" dirty="0"/>
                  <a:t> </a:t>
                </a:r>
                <a:r>
                  <a:rPr lang="cs-CZ" dirty="0" smtClean="0"/>
                  <a:t>– 6y</a:t>
                </a:r>
                <a:r>
                  <a:rPr lang="cs-CZ" baseline="30000" dirty="0" smtClean="0"/>
                  <a:t>3 </a:t>
                </a:r>
                <a:r>
                  <a:rPr lang="cs-CZ" dirty="0" smtClean="0"/>
                  <a:t> </a:t>
                </a:r>
                <a:r>
                  <a:rPr lang="cs-CZ" dirty="0"/>
                  <a:t>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 smtClean="0"/>
                  <a:t>4xy </a:t>
                </a:r>
                <a:r>
                  <a:rPr lang="cs-CZ" dirty="0"/>
                  <a:t>. (-</a:t>
                </a:r>
                <a:r>
                  <a:rPr lang="cs-CZ" dirty="0" smtClean="0"/>
                  <a:t>0,2x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y</a:t>
                </a:r>
                <a:r>
                  <a:rPr lang="cs-CZ" baseline="30000" dirty="0" smtClean="0"/>
                  <a:t>2</a:t>
                </a:r>
                <a:r>
                  <a:rPr lang="cs-CZ" dirty="0"/>
                  <a:t>) 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/>
                  <a:t>5</a:t>
                </a:r>
                <a:r>
                  <a:rPr lang="cs-CZ" dirty="0" smtClean="0"/>
                  <a:t>a </a:t>
                </a:r>
                <a:r>
                  <a:rPr lang="cs-CZ" dirty="0"/>
                  <a:t>. (-3b) 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/>
                  <a:t>8</a:t>
                </a:r>
                <a:r>
                  <a:rPr lang="cs-CZ" dirty="0" smtClean="0"/>
                  <a:t>cd</a:t>
                </a:r>
                <a:r>
                  <a:rPr lang="cs-CZ" baseline="30000" dirty="0" smtClean="0"/>
                  <a:t>3</a:t>
                </a:r>
                <a:r>
                  <a:rPr lang="cs-CZ" dirty="0" smtClean="0"/>
                  <a:t> </a:t>
                </a:r>
                <a:r>
                  <a:rPr lang="cs-CZ" dirty="0"/>
                  <a:t>. </a:t>
                </a:r>
                <a:r>
                  <a:rPr lang="cs-CZ" dirty="0" smtClean="0"/>
                  <a:t>2c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d </a:t>
                </a:r>
                <a:r>
                  <a:rPr lang="cs-CZ" dirty="0"/>
                  <a:t>=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cs-CZ" dirty="0"/>
                  <a:t>5</a:t>
                </a:r>
                <a:r>
                  <a:rPr lang="cs-CZ" dirty="0" smtClean="0"/>
                  <a:t>t </a:t>
                </a:r>
                <a:r>
                  <a:rPr lang="cs-CZ" dirty="0"/>
                  <a:t>. (-t)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/>
                  <a:t>t</a:t>
                </a:r>
                <a:r>
                  <a:rPr lang="cs-CZ" baseline="30000" dirty="0"/>
                  <a:t>5 </a:t>
                </a:r>
                <a:r>
                  <a:rPr lang="cs-CZ" dirty="0"/>
                  <a:t>=</a:t>
                </a:r>
              </a:p>
              <a:p>
                <a:pPr marL="514350" indent="-514350">
                  <a:buFont typeface="+mj-lt"/>
                  <a:buAutoNum type="alphaLcParenR"/>
                </a:pPr>
                <a:endParaRPr lang="cs-CZ" dirty="0" smtClean="0"/>
              </a:p>
              <a:p>
                <a:pPr marL="514350" indent="-514350">
                  <a:buFont typeface="+mj-lt"/>
                  <a:buAutoNum type="alphaLcParenR"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4330824" cy="4525963"/>
              </a:xfrm>
              <a:blipFill rotWithShape="1">
                <a:blip r:embed="rId2"/>
                <a:stretch>
                  <a:fillRect l="-2676" t="-29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2699793" y="1446695"/>
            <a:ext cx="475252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dirty="0" smtClean="0">
                <a:solidFill>
                  <a:srgbClr val="FF0000"/>
                </a:solidFill>
              </a:rPr>
              <a:t>         7. 10</a:t>
            </a:r>
            <a:r>
              <a:rPr lang="cs-CZ" sz="2700" baseline="30000" dirty="0" smtClean="0">
                <a:solidFill>
                  <a:srgbClr val="FF0000"/>
                </a:solidFill>
              </a:rPr>
              <a:t>2 </a:t>
            </a:r>
            <a:r>
              <a:rPr lang="cs-CZ" sz="2700" dirty="0" smtClean="0">
                <a:solidFill>
                  <a:srgbClr val="FF0000"/>
                </a:solidFill>
              </a:rPr>
              <a:t>= 7. 100 = 700</a:t>
            </a:r>
          </a:p>
          <a:p>
            <a:r>
              <a:rPr lang="cs-CZ" sz="2700" dirty="0" smtClean="0">
                <a:solidFill>
                  <a:srgbClr val="FF0000"/>
                </a:solidFill>
              </a:rPr>
              <a:t>     -2 . 3</a:t>
            </a:r>
            <a:r>
              <a:rPr lang="cs-CZ" sz="2700" baseline="30000" dirty="0" smtClean="0">
                <a:solidFill>
                  <a:srgbClr val="FF0000"/>
                </a:solidFill>
              </a:rPr>
              <a:t>3</a:t>
            </a:r>
            <a:r>
              <a:rPr lang="cs-CZ" sz="2700" dirty="0" smtClean="0">
                <a:solidFill>
                  <a:srgbClr val="FF0000"/>
                </a:solidFill>
              </a:rPr>
              <a:t> = -2. 27 = - 54</a:t>
            </a:r>
          </a:p>
          <a:p>
            <a:r>
              <a:rPr lang="cs-CZ" sz="2700" dirty="0" smtClean="0">
                <a:solidFill>
                  <a:srgbClr val="FF0000"/>
                </a:solidFill>
              </a:rPr>
              <a:t>  8a</a:t>
            </a:r>
            <a:r>
              <a:rPr lang="cs-CZ" sz="2700" baseline="30000" dirty="0" smtClean="0">
                <a:solidFill>
                  <a:srgbClr val="FF0000"/>
                </a:solidFill>
              </a:rPr>
              <a:t>2</a:t>
            </a:r>
            <a:endParaRPr lang="cs-CZ" sz="2700" dirty="0" smtClean="0">
              <a:solidFill>
                <a:srgbClr val="FF0000"/>
              </a:solidFill>
            </a:endParaRPr>
          </a:p>
          <a:p>
            <a:r>
              <a:rPr lang="cs-CZ" sz="2700" dirty="0" smtClean="0">
                <a:solidFill>
                  <a:srgbClr val="FF0000"/>
                </a:solidFill>
              </a:rPr>
              <a:t>     0,3x</a:t>
            </a:r>
            <a:r>
              <a:rPr lang="cs-CZ" sz="2700" baseline="30000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sz="2700" dirty="0" smtClean="0">
                <a:solidFill>
                  <a:srgbClr val="FF0000"/>
                </a:solidFill>
              </a:rPr>
              <a:t>                     5y</a:t>
            </a:r>
            <a:r>
              <a:rPr lang="cs-CZ" sz="2700" baseline="30000" dirty="0" smtClean="0">
                <a:solidFill>
                  <a:srgbClr val="FF0000"/>
                </a:solidFill>
              </a:rPr>
              <a:t>2</a:t>
            </a:r>
            <a:r>
              <a:rPr lang="cs-CZ" sz="2700" dirty="0" smtClean="0">
                <a:solidFill>
                  <a:srgbClr val="FF0000"/>
                </a:solidFill>
              </a:rPr>
              <a:t>+ 15x</a:t>
            </a:r>
            <a:r>
              <a:rPr lang="cs-CZ" sz="2700" baseline="30000" dirty="0" smtClean="0">
                <a:solidFill>
                  <a:srgbClr val="FF0000"/>
                </a:solidFill>
              </a:rPr>
              <a:t>3</a:t>
            </a:r>
          </a:p>
          <a:p>
            <a:r>
              <a:rPr lang="cs-CZ" sz="2700" dirty="0" smtClean="0">
                <a:solidFill>
                  <a:srgbClr val="FF0000"/>
                </a:solidFill>
              </a:rPr>
              <a:t>                      8y</a:t>
            </a:r>
            <a:r>
              <a:rPr lang="cs-CZ" sz="2700" baseline="30000" dirty="0" smtClean="0">
                <a:solidFill>
                  <a:srgbClr val="FF0000"/>
                </a:solidFill>
              </a:rPr>
              <a:t>2</a:t>
            </a:r>
            <a:r>
              <a:rPr lang="cs-CZ" sz="2700" dirty="0" smtClean="0">
                <a:solidFill>
                  <a:srgbClr val="FF0000"/>
                </a:solidFill>
              </a:rPr>
              <a:t> + y</a:t>
            </a:r>
            <a:r>
              <a:rPr lang="cs-CZ" sz="2700" baseline="30000" dirty="0" smtClean="0">
                <a:solidFill>
                  <a:srgbClr val="FF0000"/>
                </a:solidFill>
              </a:rPr>
              <a:t>3</a:t>
            </a:r>
            <a:endParaRPr lang="cs-CZ" sz="2700" dirty="0" smtClean="0">
              <a:solidFill>
                <a:srgbClr val="FF0000"/>
              </a:solidFill>
            </a:endParaRPr>
          </a:p>
          <a:p>
            <a:r>
              <a:rPr lang="cs-CZ" sz="2700" dirty="0" smtClean="0">
                <a:solidFill>
                  <a:srgbClr val="FF0000"/>
                </a:solidFill>
              </a:rPr>
              <a:t>        -0,8x</a:t>
            </a:r>
            <a:r>
              <a:rPr lang="cs-CZ" sz="2700" baseline="30000" dirty="0" smtClean="0">
                <a:solidFill>
                  <a:srgbClr val="FF0000"/>
                </a:solidFill>
              </a:rPr>
              <a:t>3</a:t>
            </a:r>
            <a:r>
              <a:rPr lang="cs-CZ" sz="2700" dirty="0" smtClean="0">
                <a:solidFill>
                  <a:srgbClr val="FF0000"/>
                </a:solidFill>
              </a:rPr>
              <a:t>y</a:t>
            </a:r>
            <a:r>
              <a:rPr lang="cs-CZ" sz="2700" baseline="30000" dirty="0" smtClean="0">
                <a:solidFill>
                  <a:srgbClr val="FF0000"/>
                </a:solidFill>
              </a:rPr>
              <a:t>3</a:t>
            </a:r>
            <a:endParaRPr lang="cs-CZ" sz="2700" dirty="0" smtClean="0">
              <a:solidFill>
                <a:srgbClr val="FF0000"/>
              </a:solidFill>
            </a:endParaRPr>
          </a:p>
          <a:p>
            <a:r>
              <a:rPr lang="cs-CZ" sz="2700" dirty="0" smtClean="0">
                <a:solidFill>
                  <a:srgbClr val="FF0000"/>
                </a:solidFill>
              </a:rPr>
              <a:t>-15ab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16c</a:t>
            </a:r>
            <a:r>
              <a:rPr lang="cs-CZ" sz="2800" baseline="30000" dirty="0" smtClean="0">
                <a:solidFill>
                  <a:srgbClr val="FF0000"/>
                </a:solidFill>
              </a:rPr>
              <a:t>3</a:t>
            </a:r>
            <a:r>
              <a:rPr lang="cs-CZ" sz="2800" dirty="0" smtClean="0">
                <a:solidFill>
                  <a:srgbClr val="FF0000"/>
                </a:solidFill>
              </a:rPr>
              <a:t>d</a:t>
            </a:r>
            <a:r>
              <a:rPr lang="cs-CZ" sz="2800" baseline="30000" dirty="0" smtClean="0">
                <a:solidFill>
                  <a:srgbClr val="FF0000"/>
                </a:solidFill>
              </a:rPr>
              <a:t>4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</a:p>
          <a:p>
            <a:endParaRPr lang="cs-CZ" sz="1100" dirty="0" smtClean="0">
              <a:solidFill>
                <a:srgbClr val="FF0000"/>
              </a:solidFill>
            </a:endParaRPr>
          </a:p>
          <a:p>
            <a:r>
              <a:rPr lang="cs-CZ" sz="2700" dirty="0" smtClean="0">
                <a:solidFill>
                  <a:srgbClr val="FF0000"/>
                </a:solidFill>
              </a:rPr>
              <a:t>  -2t</a:t>
            </a:r>
            <a:r>
              <a:rPr lang="cs-CZ" sz="2700" baseline="30000" dirty="0" smtClean="0">
                <a:solidFill>
                  <a:srgbClr val="FF0000"/>
                </a:solidFill>
              </a:rPr>
              <a:t>7</a:t>
            </a:r>
            <a:endParaRPr lang="cs-CZ" sz="27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40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 testu: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 – Výborně		10 – 9 bodů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 – Chvalitebně		8 – 7 bodů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 – Dobře			6 – 5 bodů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 – Dostatečně 		4 – 2 bodů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5 – Nedostatečně 	1 – 0 bodů   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6507134" y="1418726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6490097" y="2420888"/>
            <a:ext cx="914400" cy="9144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6507134" y="3501008"/>
            <a:ext cx="914400" cy="914400"/>
          </a:xfrm>
          <a:prstGeom prst="smileyFace">
            <a:avLst>
              <a:gd name="adj" fmla="val 14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6530393" y="4581128"/>
            <a:ext cx="914400" cy="914400"/>
          </a:xfrm>
          <a:prstGeom prst="smileyFace">
            <a:avLst>
              <a:gd name="adj" fmla="val -14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530393" y="5589240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02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mocnin</a:t>
            </a:r>
            <a:endParaRPr lang="cs-CZ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05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z</a:t>
            </a:r>
            <a:r>
              <a:rPr lang="cs-CZ" b="1" baseline="30000" dirty="0" smtClean="0"/>
              <a:t>3</a:t>
            </a:r>
            <a:r>
              <a:rPr lang="cs-CZ" b="1" dirty="0" smtClean="0"/>
              <a:t> : z</a:t>
            </a:r>
            <a:r>
              <a:rPr lang="cs-CZ" b="1" baseline="30000" dirty="0" smtClean="0"/>
              <a:t>2 </a:t>
            </a:r>
            <a:r>
              <a:rPr lang="cs-CZ" b="1" dirty="0" smtClean="0"/>
              <a:t> =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Využijeme definice mocniny </a:t>
            </a:r>
            <a:r>
              <a:rPr lang="cs-CZ" dirty="0" smtClean="0">
                <a:solidFill>
                  <a:srgbClr val="C00000"/>
                </a:solidFill>
                <a:sym typeface="Wingdings" panose="05000000000000000000" pitchFamily="2" charset="2"/>
              </a:rPr>
              <a:t> </a:t>
            </a:r>
            <a:r>
              <a:rPr lang="cs-CZ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z.z.z</a:t>
            </a:r>
            <a:r>
              <a:rPr lang="cs-CZ" dirty="0" smtClean="0">
                <a:solidFill>
                  <a:srgbClr val="C00000"/>
                </a:solidFill>
                <a:sym typeface="Wingdings" panose="05000000000000000000" pitchFamily="2" charset="2"/>
              </a:rPr>
              <a:t> = z</a:t>
            </a:r>
            <a:r>
              <a:rPr lang="cs-CZ" baseline="30000" dirty="0" smtClean="0">
                <a:solidFill>
                  <a:srgbClr val="C00000"/>
                </a:solidFill>
                <a:sym typeface="Wingdings" panose="05000000000000000000" pitchFamily="2" charset="2"/>
              </a:rPr>
              <a:t>3</a:t>
            </a:r>
            <a:r>
              <a:rPr lang="cs-CZ" dirty="0" smtClean="0">
                <a:solidFill>
                  <a:srgbClr val="C00000"/>
                </a:solidFill>
                <a:sym typeface="Wingdings" panose="05000000000000000000" pitchFamily="2" charset="2"/>
              </a:rPr>
              <a:t> , </a:t>
            </a:r>
            <a:r>
              <a:rPr lang="cs-CZ" dirty="0" err="1" smtClean="0">
                <a:solidFill>
                  <a:srgbClr val="C00000"/>
                </a:solidFill>
                <a:sym typeface="Wingdings" panose="05000000000000000000" pitchFamily="2" charset="2"/>
              </a:rPr>
              <a:t>z.z</a:t>
            </a:r>
            <a:r>
              <a:rPr lang="cs-CZ" dirty="0" smtClean="0">
                <a:solidFill>
                  <a:srgbClr val="C00000"/>
                </a:solidFill>
                <a:sym typeface="Wingdings" panose="05000000000000000000" pitchFamily="2" charset="2"/>
              </a:rPr>
              <a:t> = z</a:t>
            </a:r>
            <a:r>
              <a:rPr lang="cs-CZ" baseline="30000" dirty="0" smtClean="0">
                <a:solidFill>
                  <a:srgbClr val="C00000"/>
                </a:solidFill>
                <a:sym typeface="Wingdings" panose="05000000000000000000" pitchFamily="2" charset="2"/>
              </a:rPr>
              <a:t>2</a:t>
            </a:r>
            <a:r>
              <a:rPr lang="cs-CZ" dirty="0" smtClean="0">
                <a:solidFill>
                  <a:srgbClr val="C00000"/>
                </a:solidFill>
                <a:sym typeface="Wingdings" panose="05000000000000000000" pitchFamily="2" charset="2"/>
              </a:rPr>
              <a:t>  </a:t>
            </a:r>
          </a:p>
          <a:p>
            <a:pPr marL="0" indent="0">
              <a:buNone/>
            </a:pPr>
            <a:r>
              <a:rPr lang="cs-CZ" dirty="0" smtClean="0"/>
              <a:t>            = (</a:t>
            </a:r>
            <a:r>
              <a:rPr lang="cs-CZ" dirty="0" err="1" smtClean="0"/>
              <a:t>z.z.z</a:t>
            </a:r>
            <a:r>
              <a:rPr lang="cs-CZ" dirty="0" smtClean="0"/>
              <a:t>) : (</a:t>
            </a:r>
            <a:r>
              <a:rPr lang="cs-CZ" dirty="0" err="1" smtClean="0"/>
              <a:t>z.z</a:t>
            </a:r>
            <a:r>
              <a:rPr lang="cs-CZ" dirty="0" smtClean="0"/>
              <a:t>) = </a:t>
            </a:r>
          </a:p>
          <a:p>
            <a:pPr marL="0" indent="0">
              <a:buNone/>
            </a:pPr>
            <a:r>
              <a:rPr lang="cs-CZ" dirty="0" smtClean="0"/>
              <a:t>                           </a:t>
            </a:r>
            <a:r>
              <a:rPr lang="cs-CZ" dirty="0"/>
              <a:t>	 </a:t>
            </a:r>
            <a:r>
              <a:rPr lang="cs-CZ" dirty="0" smtClean="0"/>
              <a:t>      = z</a:t>
            </a:r>
            <a:r>
              <a:rPr lang="cs-CZ" baseline="30000" dirty="0" smtClean="0"/>
              <a:t>1</a:t>
            </a:r>
            <a:r>
              <a:rPr lang="cs-CZ" dirty="0" smtClean="0"/>
              <a:t> = </a:t>
            </a:r>
            <a:r>
              <a:rPr lang="cs-CZ" b="1" dirty="0" smtClean="0"/>
              <a:t>z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sz="3600" b="1" u="sng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3600" b="1" u="sng" dirty="0" smtClean="0">
                <a:solidFill>
                  <a:srgbClr val="C00000"/>
                </a:solidFill>
              </a:rPr>
              <a:t>Mocniny o stejném základu dělíme tak, že základ umocníme rozdílem mocnitelů.</a:t>
            </a:r>
          </a:p>
          <a:p>
            <a:pPr marL="0" indent="0">
              <a:buNone/>
            </a:pPr>
            <a:endParaRPr lang="cs-CZ" b="1" u="sng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339752" y="2924944"/>
            <a:ext cx="14401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636168" y="2924944"/>
            <a:ext cx="14401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275856" y="2924944"/>
            <a:ext cx="14401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563888" y="2897324"/>
            <a:ext cx="14401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6012160" y="3407827"/>
            <a:ext cx="1656184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2000" b="1" dirty="0">
                <a:solidFill>
                  <a:schemeClr val="tx1"/>
                </a:solidFill>
              </a:rPr>
              <a:t>z</a:t>
            </a:r>
            <a:r>
              <a:rPr lang="cs-CZ" sz="2000" b="1" baseline="30000" dirty="0" smtClean="0">
                <a:solidFill>
                  <a:schemeClr val="tx1"/>
                </a:solidFill>
              </a:rPr>
              <a:t> 3 </a:t>
            </a:r>
            <a:r>
              <a:rPr lang="cs-CZ" sz="2000" b="1" baseline="30000" dirty="0">
                <a:solidFill>
                  <a:schemeClr val="tx1"/>
                </a:solidFill>
              </a:rPr>
              <a:t>– 2 </a:t>
            </a:r>
            <a:r>
              <a:rPr lang="cs-CZ" sz="2000" b="1" dirty="0" smtClean="0">
                <a:solidFill>
                  <a:schemeClr val="tx1"/>
                </a:solidFill>
              </a:rPr>
              <a:t>= z</a:t>
            </a:r>
            <a:r>
              <a:rPr lang="cs-CZ" sz="2000" b="1" baseline="30000" dirty="0" smtClean="0">
                <a:solidFill>
                  <a:schemeClr val="tx1"/>
                </a:solidFill>
              </a:rPr>
              <a:t> </a:t>
            </a:r>
            <a:r>
              <a:rPr lang="cs-CZ" sz="2000" b="1" baseline="30000" dirty="0">
                <a:solidFill>
                  <a:schemeClr val="tx1"/>
                </a:solidFill>
              </a:rPr>
              <a:t>1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042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0800000">
            <a:off x="1033087" y="692696"/>
            <a:ext cx="1060704" cy="42484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110553" y="544522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postup 6"/>
          <p:cNvSpPr/>
          <p:nvPr/>
        </p:nvSpPr>
        <p:spPr>
          <a:xfrm>
            <a:off x="2129553" y="2444988"/>
            <a:ext cx="6651204" cy="1728192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335550" y="2708919"/>
            <a:ext cx="65181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a </a:t>
            </a:r>
            <a:r>
              <a:rPr lang="cs-CZ" sz="7200" b="1" baseline="30000" dirty="0" smtClean="0"/>
              <a:t>n</a:t>
            </a:r>
            <a:r>
              <a:rPr lang="cs-CZ" sz="7200" b="1" dirty="0" smtClean="0"/>
              <a:t> : a </a:t>
            </a:r>
            <a:r>
              <a:rPr lang="cs-CZ" sz="7200" b="1" baseline="30000" dirty="0" smtClean="0"/>
              <a:t>m</a:t>
            </a:r>
            <a:r>
              <a:rPr lang="cs-CZ" sz="7200" b="1" dirty="0" smtClean="0"/>
              <a:t>  =  a</a:t>
            </a:r>
            <a:r>
              <a:rPr lang="cs-CZ" sz="7200" b="1" baseline="30000" dirty="0" smtClean="0"/>
              <a:t> n - m</a:t>
            </a:r>
            <a:r>
              <a:rPr lang="cs-CZ" sz="7200" b="1" dirty="0" smtClean="0"/>
              <a:t> 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181056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buch 2 3"/>
          <p:cNvSpPr/>
          <p:nvPr/>
        </p:nvSpPr>
        <p:spPr>
          <a:xfrm>
            <a:off x="3131840" y="2564904"/>
            <a:ext cx="2664296" cy="1944216"/>
          </a:xfrm>
          <a:prstGeom prst="irregularSeal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790764" y="3224076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24m</a:t>
            </a:r>
            <a:r>
              <a:rPr lang="cs-CZ" sz="3600" b="1" baseline="30000" dirty="0" smtClean="0"/>
              <a:t>12</a:t>
            </a:r>
            <a:endParaRPr lang="cs-CZ" sz="3600" b="1" dirty="0"/>
          </a:p>
        </p:txBody>
      </p:sp>
      <p:sp>
        <p:nvSpPr>
          <p:cNvPr id="7" name="6cípá hvězda 6"/>
          <p:cNvSpPr/>
          <p:nvPr/>
        </p:nvSpPr>
        <p:spPr>
          <a:xfrm>
            <a:off x="1480579" y="4888577"/>
            <a:ext cx="1624058" cy="1418456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6cípá hvězda 7"/>
          <p:cNvSpPr/>
          <p:nvPr/>
        </p:nvSpPr>
        <p:spPr>
          <a:xfrm>
            <a:off x="3790764" y="260648"/>
            <a:ext cx="1501316" cy="1418456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6cípá hvězda 8"/>
          <p:cNvSpPr/>
          <p:nvPr/>
        </p:nvSpPr>
        <p:spPr>
          <a:xfrm>
            <a:off x="6819955" y="1771654"/>
            <a:ext cx="1640477" cy="1442192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6cípá hvězda 9"/>
          <p:cNvSpPr/>
          <p:nvPr/>
        </p:nvSpPr>
        <p:spPr>
          <a:xfrm>
            <a:off x="6276572" y="4708542"/>
            <a:ext cx="1607796" cy="1418456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6690482" y="4986883"/>
            <a:ext cx="100540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8</a:t>
            </a:r>
            <a:r>
              <a:rPr lang="cs-CZ" sz="3200" b="1" dirty="0" smtClean="0"/>
              <a:t>m</a:t>
            </a:r>
            <a:r>
              <a:rPr lang="cs-CZ" sz="3200" b="1" baseline="30000" dirty="0" smtClean="0"/>
              <a:t>10</a:t>
            </a:r>
            <a:endParaRPr lang="cs-CZ" sz="3200" b="1" dirty="0"/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00747" y="623010"/>
            <a:ext cx="72648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6m</a:t>
            </a:r>
          </a:p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34771" y="5244191"/>
            <a:ext cx="86594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4m</a:t>
            </a:r>
            <a:r>
              <a:rPr lang="cs-CZ" sz="3200" b="1" baseline="30000" dirty="0" smtClean="0"/>
              <a:t>3</a:t>
            </a:r>
            <a:endParaRPr lang="cs-CZ" sz="3200" b="1" dirty="0"/>
          </a:p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24640" y="2134017"/>
            <a:ext cx="99097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-3m</a:t>
            </a:r>
            <a:r>
              <a:rPr lang="cs-CZ" sz="3200" b="1" baseline="30000" dirty="0"/>
              <a:t>7</a:t>
            </a:r>
            <a:endParaRPr lang="cs-CZ" sz="3200" b="1" dirty="0"/>
          </a:p>
          <a:p>
            <a:endParaRPr lang="cs-CZ" dirty="0"/>
          </a:p>
        </p:txBody>
      </p:sp>
      <p:sp>
        <p:nvSpPr>
          <p:cNvPr id="16" name="Šipka nahoru 15"/>
          <p:cNvSpPr/>
          <p:nvPr/>
        </p:nvSpPr>
        <p:spPr>
          <a:xfrm>
            <a:off x="4221672" y="1780816"/>
            <a:ext cx="484632" cy="784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nahoru 16"/>
          <p:cNvSpPr/>
          <p:nvPr/>
        </p:nvSpPr>
        <p:spPr>
          <a:xfrm rot="17889688">
            <a:off x="2434053" y="2520215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nahoru 17"/>
          <p:cNvSpPr/>
          <p:nvPr/>
        </p:nvSpPr>
        <p:spPr>
          <a:xfrm rot="13703046">
            <a:off x="2957061" y="4383470"/>
            <a:ext cx="484632" cy="80526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nahoru 18"/>
          <p:cNvSpPr/>
          <p:nvPr/>
        </p:nvSpPr>
        <p:spPr>
          <a:xfrm rot="7372856">
            <a:off x="5439509" y="4017816"/>
            <a:ext cx="484632" cy="124167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nahoru 19"/>
          <p:cNvSpPr/>
          <p:nvPr/>
        </p:nvSpPr>
        <p:spPr>
          <a:xfrm rot="3512383">
            <a:off x="6092444" y="2588871"/>
            <a:ext cx="484632" cy="8410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6cípá hvězda 21"/>
          <p:cNvSpPr/>
          <p:nvPr/>
        </p:nvSpPr>
        <p:spPr>
          <a:xfrm>
            <a:off x="693416" y="1577718"/>
            <a:ext cx="1574327" cy="1431701"/>
          </a:xfrm>
          <a:prstGeom prst="star6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987495" y="1998460"/>
            <a:ext cx="9909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-2m</a:t>
            </a:r>
            <a:r>
              <a:rPr lang="cs-CZ" sz="3200" b="1" baseline="30000" dirty="0"/>
              <a:t>6</a:t>
            </a:r>
            <a:endParaRPr lang="cs-CZ" sz="32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454529" y="260648"/>
            <a:ext cx="1725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VYDĚLTE: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858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 animBg="1"/>
      <p:bldP spid="9" grpId="0" animBg="1"/>
      <p:bldP spid="10" grpId="0" animBg="1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Příklady k procvičení: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4 x</a:t>
            </a:r>
            <a:r>
              <a:rPr lang="cs-CZ" baseline="30000" dirty="0" smtClean="0"/>
              <a:t>5</a:t>
            </a:r>
            <a:r>
              <a:rPr lang="cs-CZ" dirty="0" smtClean="0"/>
              <a:t> y</a:t>
            </a:r>
            <a:r>
              <a:rPr lang="cs-CZ" baseline="30000" dirty="0" smtClean="0"/>
              <a:t>5</a:t>
            </a:r>
            <a:r>
              <a:rPr lang="cs-CZ" dirty="0" smtClean="0"/>
              <a:t> : (-0,5x</a:t>
            </a:r>
            <a:r>
              <a:rPr lang="cs-CZ" baseline="30000" dirty="0" smtClean="0"/>
              <a:t>2</a:t>
            </a:r>
            <a:r>
              <a:rPr lang="cs-CZ" dirty="0" smtClean="0"/>
              <a:t>y</a:t>
            </a:r>
            <a:r>
              <a:rPr lang="cs-CZ" baseline="30000" dirty="0" smtClean="0"/>
              <a:t>2</a:t>
            </a:r>
            <a:r>
              <a:rPr lang="cs-CZ" dirty="0" smtClean="0"/>
              <a:t>) =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12a</a:t>
            </a:r>
            <a:r>
              <a:rPr lang="cs-CZ" baseline="30000" dirty="0" smtClean="0"/>
              <a:t>3</a:t>
            </a:r>
            <a:r>
              <a:rPr lang="cs-CZ" dirty="0" smtClean="0"/>
              <a:t> : (-3a) =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4c </a:t>
            </a:r>
            <a:r>
              <a:rPr lang="cs-CZ" baseline="30000" smtClean="0"/>
              <a:t>6</a:t>
            </a:r>
            <a:r>
              <a:rPr lang="cs-CZ" smtClean="0"/>
              <a:t>d</a:t>
            </a:r>
            <a:r>
              <a:rPr lang="cs-CZ" baseline="30000" smtClean="0"/>
              <a:t>3</a:t>
            </a:r>
            <a:r>
              <a:rPr lang="cs-CZ" smtClean="0"/>
              <a:t> : </a:t>
            </a:r>
            <a:r>
              <a:rPr lang="cs-CZ" dirty="0" smtClean="0"/>
              <a:t>c</a:t>
            </a:r>
            <a:r>
              <a:rPr lang="cs-CZ" baseline="30000" dirty="0" smtClean="0"/>
              <a:t>2</a:t>
            </a:r>
            <a:r>
              <a:rPr lang="cs-CZ" dirty="0" smtClean="0"/>
              <a:t>d =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- 28t</a:t>
            </a:r>
            <a:r>
              <a:rPr lang="cs-CZ" baseline="30000" dirty="0" smtClean="0"/>
              <a:t>5  </a:t>
            </a:r>
            <a:r>
              <a:rPr lang="cs-CZ" dirty="0" smtClean="0"/>
              <a:t>: 7t=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76577" y="1556792"/>
            <a:ext cx="1273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-8x</a:t>
            </a:r>
            <a:r>
              <a:rPr lang="cs-CZ" sz="3200" b="1" baseline="30000" dirty="0" smtClean="0">
                <a:solidFill>
                  <a:srgbClr val="C00000"/>
                </a:solidFill>
              </a:rPr>
              <a:t>3</a:t>
            </a:r>
            <a:r>
              <a:rPr lang="cs-CZ" sz="3200" b="1" dirty="0" smtClean="0">
                <a:solidFill>
                  <a:srgbClr val="C00000"/>
                </a:solidFill>
              </a:rPr>
              <a:t> y</a:t>
            </a:r>
            <a:r>
              <a:rPr lang="cs-CZ" sz="3200" b="1" baseline="30000" dirty="0" smtClean="0">
                <a:solidFill>
                  <a:srgbClr val="C00000"/>
                </a:solidFill>
              </a:rPr>
              <a:t>3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4379" y="2708920"/>
            <a:ext cx="8595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-4a</a:t>
            </a:r>
            <a:r>
              <a:rPr lang="cs-CZ" sz="3200" b="1" baseline="30000" dirty="0" smtClean="0">
                <a:solidFill>
                  <a:srgbClr val="C00000"/>
                </a:solidFill>
              </a:rPr>
              <a:t>2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03848" y="3933056"/>
            <a:ext cx="1063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4c</a:t>
            </a:r>
            <a:r>
              <a:rPr lang="cs-CZ" sz="3200" b="1" baseline="30000" dirty="0" smtClean="0">
                <a:solidFill>
                  <a:srgbClr val="C00000"/>
                </a:solidFill>
              </a:rPr>
              <a:t>4</a:t>
            </a:r>
            <a:r>
              <a:rPr lang="cs-CZ" sz="3200" b="1" dirty="0" smtClean="0">
                <a:solidFill>
                  <a:srgbClr val="C00000"/>
                </a:solidFill>
              </a:rPr>
              <a:t>d</a:t>
            </a:r>
            <a:r>
              <a:rPr lang="cs-CZ" sz="3200" b="1" baseline="30000" dirty="0">
                <a:solidFill>
                  <a:srgbClr val="C00000"/>
                </a:solidFill>
              </a:rPr>
              <a:t>2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35185" y="5157191"/>
            <a:ext cx="800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-4t</a:t>
            </a:r>
            <a:r>
              <a:rPr lang="cs-CZ" sz="3200" b="1" baseline="30000" dirty="0" smtClean="0">
                <a:solidFill>
                  <a:srgbClr val="C00000"/>
                </a:solidFill>
              </a:rPr>
              <a:t>4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02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12x</a:t>
            </a:r>
            <a:r>
              <a:rPr lang="cs-CZ" baseline="30000" dirty="0" smtClean="0"/>
              <a:t>9</a:t>
            </a:r>
            <a:r>
              <a:rPr lang="cs-CZ" dirty="0" smtClean="0"/>
              <a:t> </a:t>
            </a:r>
            <a:r>
              <a:rPr lang="cs-CZ" dirty="0"/>
              <a:t>:</a:t>
            </a:r>
            <a:r>
              <a:rPr lang="cs-CZ" dirty="0" smtClean="0"/>
              <a:t>		= 6x</a:t>
            </a:r>
            <a:r>
              <a:rPr lang="cs-CZ" baseline="30000" dirty="0" smtClean="0"/>
              <a:t>7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:   5y</a:t>
            </a:r>
            <a:r>
              <a:rPr lang="cs-CZ" baseline="30000" dirty="0" smtClean="0"/>
              <a:t>4</a:t>
            </a:r>
            <a:r>
              <a:rPr lang="cs-CZ" dirty="0" smtClean="0"/>
              <a:t> 	= 4y</a:t>
            </a:r>
            <a:r>
              <a:rPr lang="cs-CZ" baseline="30000" dirty="0" smtClean="0"/>
              <a:t>8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-36a</a:t>
            </a:r>
            <a:r>
              <a:rPr lang="cs-CZ" baseline="30000" dirty="0" smtClean="0"/>
              <a:t>20</a:t>
            </a:r>
            <a:r>
              <a:rPr lang="cs-CZ" dirty="0" smtClean="0"/>
              <a:t> </a:t>
            </a:r>
            <a:r>
              <a:rPr lang="cs-CZ" dirty="0"/>
              <a:t>:</a:t>
            </a:r>
            <a:r>
              <a:rPr lang="cs-CZ" dirty="0" smtClean="0"/>
              <a:t>		= 12a</a:t>
            </a:r>
            <a:r>
              <a:rPr lang="cs-CZ" baseline="30000" dirty="0" smtClean="0"/>
              <a:t>12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:  6	         = 8b</a:t>
            </a:r>
            <a:r>
              <a:rPr lang="cs-CZ" baseline="30000" dirty="0" smtClean="0"/>
              <a:t>2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Srdce 3"/>
          <p:cNvSpPr/>
          <p:nvPr/>
        </p:nvSpPr>
        <p:spPr>
          <a:xfrm>
            <a:off x="2051720" y="1600087"/>
            <a:ext cx="720080" cy="626368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Srdce 4"/>
          <p:cNvSpPr/>
          <p:nvPr/>
        </p:nvSpPr>
        <p:spPr>
          <a:xfrm>
            <a:off x="539552" y="2842433"/>
            <a:ext cx="720080" cy="626368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rdce 5"/>
          <p:cNvSpPr/>
          <p:nvPr/>
        </p:nvSpPr>
        <p:spPr>
          <a:xfrm>
            <a:off x="2267744" y="3933056"/>
            <a:ext cx="720080" cy="626368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rdce 6"/>
          <p:cNvSpPr/>
          <p:nvPr/>
        </p:nvSpPr>
        <p:spPr>
          <a:xfrm>
            <a:off x="539552" y="5085184"/>
            <a:ext cx="720080" cy="62636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1600087"/>
            <a:ext cx="3240360" cy="3949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	= 2x</a:t>
            </a:r>
            <a:r>
              <a:rPr lang="cs-CZ" sz="3200" baseline="30000" dirty="0" smtClean="0"/>
              <a:t>2</a:t>
            </a:r>
          </a:p>
          <a:p>
            <a:endParaRPr lang="cs-CZ" sz="3200" baseline="30000" dirty="0" smtClean="0"/>
          </a:p>
          <a:p>
            <a:endParaRPr lang="cs-CZ" sz="3200" baseline="30000" dirty="0"/>
          </a:p>
          <a:p>
            <a:r>
              <a:rPr lang="cs-CZ" sz="3200" dirty="0" smtClean="0"/>
              <a:t>	= 20y</a:t>
            </a:r>
            <a:r>
              <a:rPr lang="cs-CZ" sz="3200" baseline="30000" dirty="0" smtClean="0"/>
              <a:t>12</a:t>
            </a:r>
            <a:endParaRPr lang="cs-CZ" sz="3200" dirty="0" smtClean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r>
              <a:rPr lang="cs-CZ" sz="3200" dirty="0" smtClean="0"/>
              <a:t>	= -3a</a:t>
            </a:r>
            <a:r>
              <a:rPr lang="cs-CZ" sz="3200" baseline="30000" dirty="0" smtClean="0"/>
              <a:t>8</a:t>
            </a:r>
            <a:endParaRPr lang="cs-CZ" sz="3200" dirty="0" smtClean="0"/>
          </a:p>
          <a:p>
            <a:endParaRPr lang="cs-CZ" sz="3200" dirty="0"/>
          </a:p>
          <a:p>
            <a:r>
              <a:rPr lang="cs-CZ" sz="3200" dirty="0" smtClean="0"/>
              <a:t>	= 48b</a:t>
            </a:r>
            <a:r>
              <a:rPr lang="cs-CZ" sz="3200" baseline="30000" dirty="0" smtClean="0"/>
              <a:t>2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Srdce 10"/>
          <p:cNvSpPr/>
          <p:nvPr/>
        </p:nvSpPr>
        <p:spPr>
          <a:xfrm>
            <a:off x="4664022" y="1551315"/>
            <a:ext cx="720080" cy="626368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4672112" y="2852936"/>
            <a:ext cx="720080" cy="626368"/>
          </a:xfrm>
          <a:prstGeom prst="hear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4716445" y="3933056"/>
            <a:ext cx="720080" cy="626368"/>
          </a:xfrm>
          <a:prstGeom prst="hear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4754488" y="5043669"/>
            <a:ext cx="720080" cy="62636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43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1659</TotalTime>
  <Words>307</Words>
  <Application>Microsoft Office PowerPoint</Application>
  <PresentationFormat>Předvádění na obrazovce (4:3)</PresentationFormat>
  <Paragraphs>104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TEST:</vt:lpstr>
      <vt:lpstr>Vyhodnocení testu:</vt:lpstr>
      <vt:lpstr>Dělení mocnin</vt:lpstr>
      <vt:lpstr>Prezentace aplikace PowerPoint</vt:lpstr>
      <vt:lpstr>Prezentace aplikace PowerPoint</vt:lpstr>
      <vt:lpstr>Příklady k procvičení:</vt:lpstr>
      <vt:lpstr>Doplňte: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185</cp:revision>
  <dcterms:created xsi:type="dcterms:W3CDTF">2013-03-11T16:19:20Z</dcterms:created>
  <dcterms:modified xsi:type="dcterms:W3CDTF">2013-12-12T22:38:44Z</dcterms:modified>
</cp:coreProperties>
</file>