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69" r:id="rId2"/>
    <p:sldId id="270" r:id="rId3"/>
    <p:sldId id="271" r:id="rId4"/>
    <p:sldId id="256" r:id="rId5"/>
    <p:sldId id="268" r:id="rId6"/>
    <p:sldId id="257" r:id="rId7"/>
    <p:sldId id="258" r:id="rId8"/>
    <p:sldId id="259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FCEF9F-2527-424B-9B6C-C88D8331D9C5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3816B5-127C-4305-A8F7-2D1BFA8990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00217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3816B5-127C-4305-A8F7-2D1BFA8990EB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276812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CCEFD-7CA4-4311-B6A7-0531E1E98C7C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7D6F0D-69B6-4818-A180-B7874006FA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CCEFD-7CA4-4311-B6A7-0531E1E98C7C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7D6F0D-69B6-4818-A180-B7874006FA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CCEFD-7CA4-4311-B6A7-0531E1E98C7C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7D6F0D-69B6-4818-A180-B7874006FA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CCEFD-7CA4-4311-B6A7-0531E1E98C7C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7D6F0D-69B6-4818-A180-B7874006FA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CCEFD-7CA4-4311-B6A7-0531E1E98C7C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7D6F0D-69B6-4818-A180-B7874006FA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CCEFD-7CA4-4311-B6A7-0531E1E98C7C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7D6F0D-69B6-4818-A180-B7874006FA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CCEFD-7CA4-4311-B6A7-0531E1E98C7C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7D6F0D-69B6-4818-A180-B7874006FA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CCEFD-7CA4-4311-B6A7-0531E1E98C7C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7D6F0D-69B6-4818-A180-B7874006FA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CCEFD-7CA4-4311-B6A7-0531E1E98C7C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7D6F0D-69B6-4818-A180-B7874006FA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CCEFD-7CA4-4311-B6A7-0531E1E98C7C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7D6F0D-69B6-4818-A180-B7874006FA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CCEFD-7CA4-4311-B6A7-0531E1E98C7C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7D6F0D-69B6-4818-A180-B7874006FA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F6CCEFD-7CA4-4311-B6A7-0531E1E98C7C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A7D6F0D-69B6-4818-A180-B7874006FAC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pis: C:\Users\pc\Desktop\OPV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1411" y="387548"/>
            <a:ext cx="6447200" cy="1313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67034830"/>
              </p:ext>
            </p:extLst>
          </p:nvPr>
        </p:nvGraphicFramePr>
        <p:xfrm>
          <a:off x="571411" y="2636912"/>
          <a:ext cx="8136904" cy="2865927"/>
        </p:xfrm>
        <a:graphic>
          <a:graphicData uri="http://schemas.openxmlformats.org/drawingml/2006/table">
            <a:tbl>
              <a:tblPr firstRow="1" firstCol="1" bandRow="1"/>
              <a:tblGrid>
                <a:gridCol w="2009939"/>
                <a:gridCol w="6126965"/>
              </a:tblGrid>
              <a:tr h="39250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Název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školy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 smtClean="0">
                          <a:solidFill>
                            <a:schemeClr val="tx1"/>
                          </a:solidFill>
                          <a:effectLst/>
                        </a:rPr>
                        <a:t>Základní škola Podbořany, Husova 276, okres Louny</a:t>
                      </a:r>
                      <a:endParaRPr lang="cs-CZ" sz="20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  <a:tr h="572182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Mgr. Simona Nováková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500161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Název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VY_32_INOVACE_352_ORIENTACE_V_KRAJINĚ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  <a:tr h="629840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Téma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Procvičování orientace v krajině, hlavní a vedlejší světové strany, kompas, buzola, orientace v přírodě.</a:t>
                      </a: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620438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Číslo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projektu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CZ1.07/1.4.00/21.</a:t>
                      </a:r>
                      <a:r>
                        <a:rPr lang="cs-CZ" sz="18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2975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923855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79893620"/>
              </p:ext>
            </p:extLst>
          </p:nvPr>
        </p:nvGraphicFramePr>
        <p:xfrm>
          <a:off x="467544" y="836712"/>
          <a:ext cx="7956874" cy="4101084"/>
        </p:xfrm>
        <a:graphic>
          <a:graphicData uri="http://schemas.openxmlformats.org/drawingml/2006/table">
            <a:tbl>
              <a:tblPr firstRow="1" firstCol="1" bandRow="1"/>
              <a:tblGrid>
                <a:gridCol w="1965469"/>
                <a:gridCol w="5991405"/>
              </a:tblGrid>
              <a:tr h="3528392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Anotace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aseline="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 je zaměřena na procvičování orientace v krajině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předmětu Člověk a jeho svět pro 3. ročník.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6 si žáci opakují hlavní světové strany.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7 vedlejší světové strany.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8 doplňují hlavní a vedlejší světové strany do směrové růžice. Strana se ukáže po kliknutí myši.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9, 10, 11 si opakují  určení světových stran pomocí kompasu a buzoly.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Na závěr v listě 12, 13, 14 a 15 podle obrázků vysvětlují určování stran podle orientace v přírodě.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aseline="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aseline="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184583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764704"/>
            <a:ext cx="8064896" cy="10064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b="1" dirty="0">
                <a:solidFill>
                  <a:prstClr val="black"/>
                </a:solidFill>
                <a:latin typeface="Calibri"/>
              </a:rPr>
              <a:t>Datum vytvoření </a:t>
            </a:r>
            <a:r>
              <a:rPr lang="cs-CZ" dirty="0">
                <a:solidFill>
                  <a:prstClr val="black"/>
                </a:solidFill>
                <a:latin typeface="Calibri"/>
              </a:rPr>
              <a:t>: 12.02.2012</a:t>
            </a:r>
          </a:p>
          <a:p>
            <a:pPr lvl="0">
              <a:lnSpc>
                <a:spcPct val="115000"/>
              </a:lnSpc>
            </a:pPr>
            <a:endParaRPr lang="cs-CZ" b="1" dirty="0">
              <a:solidFill>
                <a:prstClr val="black"/>
              </a:solidFill>
              <a:latin typeface="Calibri"/>
            </a:endParaRPr>
          </a:p>
          <a:p>
            <a:pPr lvl="0">
              <a:lnSpc>
                <a:spcPct val="115000"/>
              </a:lnSpc>
            </a:pPr>
            <a:r>
              <a:rPr lang="cs-CZ" b="1" dirty="0">
                <a:solidFill>
                  <a:prstClr val="black"/>
                </a:solidFill>
                <a:latin typeface="Calibri"/>
              </a:rPr>
              <a:t>Klíčová slova: </a:t>
            </a:r>
            <a:r>
              <a:rPr lang="cs-CZ" dirty="0">
                <a:solidFill>
                  <a:prstClr val="black"/>
                </a:solidFill>
                <a:latin typeface="Calibri"/>
              </a:rPr>
              <a:t>světové strany, vedlejší světové strany, kompas, buzola</a:t>
            </a:r>
          </a:p>
        </p:txBody>
      </p:sp>
    </p:spTree>
    <p:extLst>
      <p:ext uri="{BB962C8B-B14F-4D97-AF65-F5344CB8AC3E}">
        <p14:creationId xmlns:p14="http://schemas.microsoft.com/office/powerpoint/2010/main" xmlns="" val="469988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71600" y="1340768"/>
            <a:ext cx="7125113" cy="924475"/>
          </a:xfrm>
        </p:spPr>
        <p:txBody>
          <a:bodyPr>
            <a:noAutofit/>
          </a:bodyPr>
          <a:lstStyle/>
          <a:p>
            <a:r>
              <a:rPr lang="cs-CZ" sz="9600" b="1" dirty="0" smtClean="0">
                <a:solidFill>
                  <a:srgbClr val="00B050"/>
                </a:solidFill>
              </a:rPr>
              <a:t>Orientace </a:t>
            </a:r>
            <a:br>
              <a:rPr lang="cs-CZ" sz="9600" b="1" dirty="0" smtClean="0">
                <a:solidFill>
                  <a:srgbClr val="00B050"/>
                </a:solidFill>
              </a:rPr>
            </a:br>
            <a:r>
              <a:rPr lang="cs-CZ" sz="9600" b="1" dirty="0" smtClean="0">
                <a:solidFill>
                  <a:srgbClr val="00B050"/>
                </a:solidFill>
              </a:rPr>
              <a:t>v krajině</a:t>
            </a:r>
            <a:endParaRPr lang="cs-CZ" sz="9600" b="1" dirty="0">
              <a:solidFill>
                <a:srgbClr val="00B05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573016"/>
            <a:ext cx="3528392" cy="2868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12345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836712"/>
            <a:ext cx="5897640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sz="3600" dirty="0" smtClean="0">
                <a:solidFill>
                  <a:srgbClr val="00B050"/>
                </a:solidFill>
              </a:rPr>
              <a:t>Hlavní světové strany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3600" dirty="0">
              <a:solidFill>
                <a:srgbClr val="00B050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3600" dirty="0" smtClean="0">
                <a:solidFill>
                  <a:srgbClr val="00B050"/>
                </a:solidFill>
              </a:rPr>
              <a:t>Vedlejší světové strany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3600" dirty="0">
              <a:solidFill>
                <a:srgbClr val="00B050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3600" dirty="0" smtClean="0">
                <a:solidFill>
                  <a:srgbClr val="00B050"/>
                </a:solidFill>
              </a:rPr>
              <a:t>Kompas, buzola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3600" dirty="0">
              <a:solidFill>
                <a:srgbClr val="00B050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3600" dirty="0" smtClean="0">
                <a:solidFill>
                  <a:srgbClr val="00B050"/>
                </a:solidFill>
              </a:rPr>
              <a:t>Orientace v přírodě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3600" dirty="0">
              <a:solidFill>
                <a:srgbClr val="00B050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endParaRPr lang="cs-CZ" sz="36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92702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592708"/>
            <a:ext cx="806489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V krajině nebo na mapě se můžeme orientovat podle</a:t>
            </a:r>
          </a:p>
          <a:p>
            <a:r>
              <a:rPr lang="cs-CZ" sz="4000" b="1" dirty="0">
                <a:solidFill>
                  <a:srgbClr val="00B050"/>
                </a:solidFill>
              </a:rPr>
              <a:t>s</a:t>
            </a:r>
            <a:r>
              <a:rPr lang="cs-CZ" sz="4000" b="1" dirty="0" smtClean="0">
                <a:solidFill>
                  <a:srgbClr val="00B050"/>
                </a:solidFill>
              </a:rPr>
              <a:t>větových stran :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2531700"/>
            <a:ext cx="55607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Hlavní světové strany :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00304" y="2531700"/>
            <a:ext cx="214410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</a:rPr>
              <a:t>sever</a:t>
            </a:r>
            <a:endParaRPr lang="cs-CZ" sz="4800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64750" y="3327375"/>
            <a:ext cx="158750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</a:rPr>
              <a:t>jih</a:t>
            </a:r>
            <a:endParaRPr lang="cs-CZ" sz="48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312325" y="5085184"/>
            <a:ext cx="206338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západ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33742" y="4193367"/>
            <a:ext cx="243528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východ</a:t>
            </a:r>
            <a:endParaRPr lang="cs-CZ" sz="44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32753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718433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Vedlejší světové strany :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556792"/>
            <a:ext cx="4536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SV </a:t>
            </a:r>
            <a:r>
              <a:rPr lang="cs-CZ" sz="2800" dirty="0" smtClean="0"/>
              <a:t>- severovýchod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420888"/>
            <a:ext cx="5112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SZ</a:t>
            </a:r>
            <a:r>
              <a:rPr lang="cs-CZ" sz="2800" dirty="0" smtClean="0"/>
              <a:t> - severozápad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333310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JV </a:t>
            </a:r>
            <a:r>
              <a:rPr lang="cs-CZ" sz="2800" dirty="0" smtClean="0"/>
              <a:t>- jihovýchod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05790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JZ</a:t>
            </a:r>
            <a:r>
              <a:rPr lang="cs-CZ" sz="2800" dirty="0" smtClean="0"/>
              <a:t> - jihozápad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924193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412776"/>
            <a:ext cx="4324350" cy="4314825"/>
          </a:xfrm>
          <a:prstGeom prst="rect">
            <a:avLst/>
          </a:prstGeom>
          <a:noFill/>
          <a:ln w="9525">
            <a:solidFill>
              <a:srgbClr val="FFC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65734" y="476672"/>
            <a:ext cx="176041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sever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180110" y="5877272"/>
            <a:ext cx="93166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jih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3216245"/>
            <a:ext cx="196707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západ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4627" y="3313339"/>
            <a:ext cx="22300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východ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 flipH="1">
            <a:off x="2627784" y="1689536"/>
            <a:ext cx="9698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SZ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27784" y="4544608"/>
            <a:ext cx="82426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JZ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26152" y="1673102"/>
            <a:ext cx="93968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SV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454786" y="4653136"/>
            <a:ext cx="8611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JV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3528" y="476672"/>
            <a:ext cx="30861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Směrová růžice :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432954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8" grpId="0"/>
      <p:bldP spid="9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76672"/>
            <a:ext cx="842493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Vzpomeň si </a:t>
            </a:r>
            <a:r>
              <a:rPr lang="cs-CZ" sz="4000" dirty="0" smtClean="0">
                <a:sym typeface="Wingdings" pitchFamily="2" charset="2"/>
              </a:rPr>
              <a:t> :</a:t>
            </a:r>
          </a:p>
          <a:p>
            <a:r>
              <a:rPr lang="cs-CZ" sz="4000" b="1" dirty="0" smtClean="0">
                <a:solidFill>
                  <a:srgbClr val="00B050"/>
                </a:solidFill>
                <a:sym typeface="Wingdings" pitchFamily="2" charset="2"/>
              </a:rPr>
              <a:t>Podle čeho určíme nejpřesněji světové </a:t>
            </a:r>
            <a:r>
              <a:rPr lang="cs-CZ" sz="4000" b="1" dirty="0" smtClean="0">
                <a:solidFill>
                  <a:srgbClr val="00B050"/>
                </a:solidFill>
                <a:sym typeface="Wingdings" pitchFamily="2" charset="2"/>
              </a:rPr>
              <a:t>strany?</a:t>
            </a:r>
            <a:endParaRPr lang="cs-CZ" sz="4000" b="1" dirty="0">
              <a:solidFill>
                <a:srgbClr val="00B05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1905" y="2708920"/>
            <a:ext cx="2609850" cy="3657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 descr="C:\Documents and Settings\Simča.MILOSLAV-68ADF8\Local Settings\Temporary Internet Files\Content.IE5\LQKHCNGV\MC900431544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924944"/>
            <a:ext cx="2286521" cy="1880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149080"/>
            <a:ext cx="1944215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13156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476672"/>
            <a:ext cx="2609850" cy="3657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851920" y="1916832"/>
            <a:ext cx="218662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kompas</a:t>
            </a:r>
            <a:endParaRPr lang="cs-CZ" sz="40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76672"/>
            <a:ext cx="2286000" cy="1878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444208" y="2621503"/>
            <a:ext cx="18551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buzola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2983" y="5029755"/>
            <a:ext cx="78306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"/>
              </a:rPr>
              <a:t>Skládají se ze </a:t>
            </a:r>
            <a:r>
              <a:rPr lang="cs-CZ" sz="2800" b="1" dirty="0">
                <a:latin typeface="Arial"/>
              </a:rPr>
              <a:t>směrové růžice </a:t>
            </a:r>
            <a:r>
              <a:rPr lang="cs-CZ" sz="2800" dirty="0">
                <a:latin typeface="Arial"/>
              </a:rPr>
              <a:t>a </a:t>
            </a:r>
            <a:r>
              <a:rPr lang="cs-CZ" sz="2800" b="1" dirty="0">
                <a:latin typeface="Arial"/>
              </a:rPr>
              <a:t>magnetické střelky,</a:t>
            </a:r>
            <a:r>
              <a:rPr lang="cs-CZ" sz="2800" dirty="0">
                <a:latin typeface="Arial"/>
              </a:rPr>
              <a:t> která </a:t>
            </a:r>
            <a:r>
              <a:rPr lang="cs-CZ" sz="2800" dirty="0" smtClean="0">
                <a:latin typeface="Arial"/>
              </a:rPr>
              <a:t>vždy </a:t>
            </a:r>
            <a:r>
              <a:rPr lang="cs-CZ" sz="2800" b="1" dirty="0">
                <a:latin typeface="Arial"/>
              </a:rPr>
              <a:t>ukazuje k severu. 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3179993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836712"/>
            <a:ext cx="2286000" cy="1878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 flipH="1">
            <a:off x="3419872" y="1966814"/>
            <a:ext cx="5400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m</a:t>
            </a:r>
            <a:r>
              <a:rPr lang="cs-CZ" sz="3600" dirty="0" smtClean="0"/>
              <a:t>agnetická střelka</a:t>
            </a:r>
            <a:endParaRPr lang="cs-CZ" sz="3600" dirty="0"/>
          </a:p>
        </p:txBody>
      </p:sp>
      <p:cxnSp>
        <p:nvCxnSpPr>
          <p:cNvPr id="4" name="Přímá spojnice se šipkou 3"/>
          <p:cNvCxnSpPr/>
          <p:nvPr/>
        </p:nvCxnSpPr>
        <p:spPr>
          <a:xfrm flipH="1" flipV="1">
            <a:off x="2277498" y="1608517"/>
            <a:ext cx="1142374" cy="68146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216437" y="3288396"/>
            <a:ext cx="38713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s</a:t>
            </a:r>
            <a:r>
              <a:rPr lang="cs-CZ" sz="3600" dirty="0" smtClean="0"/>
              <a:t>měrová růžice </a:t>
            </a:r>
            <a:endParaRPr lang="cs-CZ" sz="3600" dirty="0"/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1331640" y="1949248"/>
            <a:ext cx="432048" cy="126372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474640" y="4623091"/>
            <a:ext cx="546560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chemeClr val="accent3">
                    <a:lumMod val="50000"/>
                  </a:schemeClr>
                </a:solidFill>
              </a:rPr>
              <a:t>N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– </a:t>
            </a:r>
            <a:r>
              <a:rPr lang="cs-CZ" sz="3200" b="1" dirty="0" err="1" smtClean="0">
                <a:solidFill>
                  <a:schemeClr val="accent3">
                    <a:lumMod val="50000"/>
                  </a:schemeClr>
                </a:solidFill>
              </a:rPr>
              <a:t>north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SEVER</a:t>
            </a:r>
          </a:p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S –  </a:t>
            </a:r>
            <a:r>
              <a:rPr lang="cs-CZ" sz="3200" b="1" dirty="0" err="1" smtClean="0">
                <a:solidFill>
                  <a:schemeClr val="accent3">
                    <a:lumMod val="50000"/>
                  </a:schemeClr>
                </a:solidFill>
              </a:rPr>
              <a:t>suoth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JIH</a:t>
            </a:r>
          </a:p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W – </a:t>
            </a:r>
            <a:r>
              <a:rPr lang="cs-CZ" sz="3200" b="1" dirty="0" err="1" smtClean="0">
                <a:solidFill>
                  <a:schemeClr val="accent3">
                    <a:lumMod val="50000"/>
                  </a:schemeClr>
                </a:solidFill>
              </a:rPr>
              <a:t>west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ZÁPAD</a:t>
            </a:r>
          </a:p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E –  </a:t>
            </a:r>
            <a:r>
              <a:rPr lang="cs-CZ" sz="3200" b="1" dirty="0" err="1" smtClean="0">
                <a:solidFill>
                  <a:schemeClr val="accent3">
                    <a:lumMod val="50000"/>
                  </a:schemeClr>
                </a:solidFill>
              </a:rPr>
              <a:t>east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VÝCHOD 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35390" y="4145031"/>
            <a:ext cx="77048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Světové strany jsou na růžici popsané anglicky :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94663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flipH="1">
            <a:off x="395536" y="441538"/>
            <a:ext cx="67687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Vzpomeň si </a:t>
            </a:r>
            <a:r>
              <a:rPr lang="cs-CZ" sz="3600" b="1" dirty="0" smtClean="0">
                <a:solidFill>
                  <a:srgbClr val="00B050"/>
                </a:solidFill>
                <a:sym typeface="Wingdings" pitchFamily="2" charset="2"/>
              </a:rPr>
              <a:t> :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087869"/>
            <a:ext cx="82089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Jestliže nemáš s sebou v přírodě kompas ani buzolu, podle čeho se můžeš ještě v krajině </a:t>
            </a:r>
            <a:r>
              <a:rPr lang="cs-CZ" sz="2000" dirty="0" smtClean="0"/>
              <a:t>orientovat?</a:t>
            </a:r>
            <a:endParaRPr lang="cs-CZ" sz="20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3005" y="2132856"/>
            <a:ext cx="3798168" cy="4189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427984" y="3140968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/>
              <a:t>Lesní mravenci </a:t>
            </a:r>
            <a:r>
              <a:rPr lang="cs-CZ" b="1" dirty="0" smtClean="0"/>
              <a:t>stavějí mraveniště .</a:t>
            </a:r>
          </a:p>
          <a:p>
            <a:r>
              <a:rPr lang="cs-CZ" b="1" dirty="0" smtClean="0"/>
              <a:t>Severní stranu poznáš podle toho, že je strmější, příkřejší.</a:t>
            </a:r>
          </a:p>
          <a:p>
            <a:r>
              <a:rPr lang="cs-CZ" b="1" dirty="0" smtClean="0"/>
              <a:t>Jih mraveniště je pozvolnější.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713970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139952" y="2719658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b="1" dirty="0">
                <a:latin typeface="Arial"/>
              </a:rPr>
              <a:t>Lišejníky </a:t>
            </a:r>
            <a:r>
              <a:rPr lang="cs-CZ" sz="2400" b="1" dirty="0" smtClean="0">
                <a:latin typeface="Arial"/>
              </a:rPr>
              <a:t>na stromech rostou </a:t>
            </a:r>
            <a:r>
              <a:rPr lang="cs-CZ" sz="2400" b="1" dirty="0">
                <a:latin typeface="Arial"/>
              </a:rPr>
              <a:t>obvykle na severní </a:t>
            </a:r>
            <a:r>
              <a:rPr lang="cs-CZ" sz="2400" b="1" dirty="0" smtClean="0">
                <a:latin typeface="Arial"/>
              </a:rPr>
              <a:t>straně</a:t>
            </a:r>
            <a:r>
              <a:rPr lang="cs-CZ" sz="2400" b="1" dirty="0">
                <a:latin typeface="Arial"/>
              </a:rPr>
              <a:t>. </a:t>
            </a:r>
            <a:endParaRPr lang="cs-CZ" sz="2400" b="1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0938" y="1196752"/>
            <a:ext cx="3960440" cy="40456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53887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6150" y="332656"/>
            <a:ext cx="4095378" cy="41488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699792" y="4797152"/>
            <a:ext cx="532859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Arial"/>
              </a:rPr>
              <a:t>Letokruhy na pařezech stromů </a:t>
            </a:r>
            <a:r>
              <a:rPr lang="cs-CZ" sz="2400" dirty="0" smtClean="0">
                <a:latin typeface="Arial"/>
              </a:rPr>
              <a:t>bývají  </a:t>
            </a:r>
            <a:r>
              <a:rPr lang="cs-CZ" sz="2400" dirty="0">
                <a:latin typeface="Arial"/>
              </a:rPr>
              <a:t>na </a:t>
            </a:r>
            <a:r>
              <a:rPr lang="cs-CZ" sz="2400" b="1" dirty="0">
                <a:latin typeface="Arial"/>
              </a:rPr>
              <a:t>severní straně hustší </a:t>
            </a:r>
            <a:r>
              <a:rPr lang="cs-CZ" sz="2400" dirty="0" smtClean="0">
                <a:latin typeface="Arial"/>
              </a:rPr>
              <a:t>než </a:t>
            </a:r>
            <a:r>
              <a:rPr lang="cs-CZ" sz="2400" dirty="0">
                <a:latin typeface="Arial"/>
              </a:rPr>
              <a:t>na jižní. </a:t>
            </a:r>
            <a:endParaRPr lang="cs-CZ" sz="2400" dirty="0">
              <a:effectLst/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80033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620688"/>
            <a:ext cx="7992888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Arial"/>
              </a:rPr>
              <a:t>Orientace podle slunečního stínu :</a:t>
            </a:r>
          </a:p>
          <a:p>
            <a:r>
              <a:rPr lang="cs-CZ" sz="2800" dirty="0" smtClean="0">
                <a:latin typeface="Arial"/>
              </a:rPr>
              <a:t>Když </a:t>
            </a:r>
            <a:r>
              <a:rPr lang="cs-CZ" sz="2800" dirty="0">
                <a:latin typeface="Arial"/>
              </a:rPr>
              <a:t>si </a:t>
            </a:r>
            <a:r>
              <a:rPr lang="cs-CZ" sz="2800" dirty="0" smtClean="0">
                <a:latin typeface="Arial"/>
              </a:rPr>
              <a:t>stoupneme v poledne</a:t>
            </a:r>
            <a:r>
              <a:rPr lang="cs-CZ" sz="2800" dirty="0">
                <a:latin typeface="Arial"/>
              </a:rPr>
              <a:t>, </a:t>
            </a:r>
            <a:r>
              <a:rPr lang="cs-CZ" sz="2800" dirty="0" smtClean="0">
                <a:latin typeface="Arial"/>
              </a:rPr>
              <a:t>kdy </a:t>
            </a:r>
            <a:r>
              <a:rPr lang="cs-CZ" sz="2800" dirty="0">
                <a:latin typeface="Arial"/>
              </a:rPr>
              <a:t>je slunce na </a:t>
            </a:r>
            <a:r>
              <a:rPr lang="cs-CZ" sz="2800" dirty="0" smtClean="0">
                <a:latin typeface="Arial"/>
              </a:rPr>
              <a:t>jihu, </a:t>
            </a:r>
            <a:r>
              <a:rPr lang="cs-CZ" sz="2800" dirty="0" smtClean="0">
                <a:latin typeface="Arial"/>
              </a:rPr>
              <a:t>zády </a:t>
            </a:r>
            <a:r>
              <a:rPr lang="cs-CZ" sz="2800" dirty="0">
                <a:latin typeface="Arial"/>
              </a:rPr>
              <a:t>ke </a:t>
            </a:r>
            <a:r>
              <a:rPr lang="cs-CZ" sz="2800" dirty="0" smtClean="0">
                <a:latin typeface="Arial"/>
              </a:rPr>
              <a:t>slunci</a:t>
            </a:r>
            <a:r>
              <a:rPr lang="cs-CZ" sz="2800" dirty="0">
                <a:latin typeface="Arial"/>
              </a:rPr>
              <a:t>, náš stín směřuje na sever.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2399382"/>
            <a:ext cx="842493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Orientace podle slunce</a:t>
            </a:r>
            <a:r>
              <a:rPr lang="cs-CZ" b="1" dirty="0" smtClean="0">
                <a:solidFill>
                  <a:srgbClr val="00B050"/>
                </a:solidFill>
              </a:rPr>
              <a:t>:</a:t>
            </a:r>
          </a:p>
          <a:p>
            <a:r>
              <a:rPr lang="cs-CZ" sz="2800" dirty="0" smtClean="0"/>
              <a:t>Ráno slunce vychází od východu, v poledne</a:t>
            </a:r>
          </a:p>
          <a:p>
            <a:r>
              <a:rPr lang="cs-CZ" sz="2800" dirty="0"/>
              <a:t>n</a:t>
            </a:r>
            <a:r>
              <a:rPr lang="cs-CZ" sz="2800" dirty="0" smtClean="0"/>
              <a:t>a jihu, večer zapadá na západě.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053194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84920" y="1931957"/>
            <a:ext cx="799288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effectLst/>
              </a:rPr>
              <a:t>HANNES GROBE 23:31, 16 DECEMBER 2006 (UTC). </a:t>
            </a:r>
            <a:r>
              <a:rPr lang="cs-CZ" dirty="0" err="1" smtClean="0">
                <a:effectLst/>
              </a:rPr>
              <a:t>Soubor:Windrose</a:t>
            </a:r>
            <a:r>
              <a:rPr lang="cs-CZ" dirty="0" smtClean="0">
                <a:effectLst/>
              </a:rPr>
              <a:t> hg.png. In: </a:t>
            </a:r>
            <a:r>
              <a:rPr lang="cs-CZ" i="1" dirty="0" err="1" smtClean="0">
                <a:effectLst/>
              </a:rPr>
              <a:t>Wikipedia</a:t>
            </a:r>
            <a:r>
              <a:rPr lang="cs-CZ" dirty="0" smtClean="0">
                <a:effectLst/>
              </a:rPr>
              <a:t>: </a:t>
            </a:r>
            <a:r>
              <a:rPr lang="cs-CZ" i="1" dirty="0" err="1" smtClean="0">
                <a:effectLst/>
              </a:rPr>
              <a:t>the</a:t>
            </a:r>
            <a:r>
              <a:rPr lang="cs-CZ" i="1" dirty="0" smtClean="0">
                <a:effectLst/>
              </a:rPr>
              <a:t> free </a:t>
            </a:r>
            <a:r>
              <a:rPr lang="cs-CZ" i="1" dirty="0" err="1" smtClean="0">
                <a:effectLst/>
              </a:rPr>
              <a:t>encyclopedia</a:t>
            </a:r>
            <a:r>
              <a:rPr lang="cs-CZ" dirty="0" smtClean="0">
                <a:effectLst/>
              </a:rPr>
              <a:t> [online]. San Francisco (CA): </a:t>
            </a:r>
            <a:r>
              <a:rPr lang="cs-CZ" dirty="0" err="1" smtClean="0">
                <a:effectLst/>
              </a:rPr>
              <a:t>Wikimedia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Foundation</a:t>
            </a:r>
            <a:r>
              <a:rPr lang="cs-CZ" dirty="0" smtClean="0">
                <a:effectLst/>
              </a:rPr>
              <a:t>, 16. 12. 2006, 23:31 [cit. 2012-02-11]. Dostupné z: http://cs.wikipedia.org/wiki/Soubor:Windrose_hg.png </a:t>
            </a:r>
            <a:endParaRPr lang="cs-CZ" dirty="0">
              <a:effectLst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54344" y="3501008"/>
            <a:ext cx="835292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LADISLAV "FREDY.00" ŠAFRÁNEK. </a:t>
            </a:r>
            <a:r>
              <a:rPr lang="cs-CZ" dirty="0" err="1"/>
              <a:t>Soubor:Lesní</a:t>
            </a:r>
            <a:r>
              <a:rPr lang="cs-CZ" dirty="0"/>
              <a:t> mraveniště.jpg.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3. 7. 2009, 10:52 [cit. 2012-02-12]. Dostupné z: http://cs.wikipedia.org/wiki/Soubor:Lesn%C3%AD_mraveni%C5%A1t%C4%9B.jpg </a:t>
            </a:r>
            <a:endParaRPr lang="cs-CZ" dirty="0"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09631" y="5427968"/>
            <a:ext cx="806489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ZUMTHIE. </a:t>
            </a:r>
            <a:r>
              <a:rPr lang="cs-CZ" dirty="0" err="1"/>
              <a:t>Soubor:Never</a:t>
            </a:r>
            <a:r>
              <a:rPr lang="cs-CZ" dirty="0"/>
              <a:t> </a:t>
            </a:r>
            <a:r>
              <a:rPr lang="cs-CZ" dirty="0" err="1"/>
              <a:t>give</a:t>
            </a:r>
            <a:r>
              <a:rPr lang="cs-CZ" dirty="0"/>
              <a:t> up.jpg.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6. 10. 2008, 18:13 [cit. 2012-02-12]. Dostupné z: http://cs.wikipedia.org/wiki/Soubor:Never_give_up.jpg </a:t>
            </a:r>
            <a:endParaRPr lang="cs-CZ" dirty="0"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80953" y="476672"/>
            <a:ext cx="6120680" cy="12618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prstClr val="black"/>
                </a:solidFill>
                <a:latin typeface="Trebuchet MS"/>
              </a:rPr>
              <a:t>Použité zdroje :</a:t>
            </a:r>
          </a:p>
          <a:p>
            <a:pPr lvl="0"/>
            <a:endParaRPr lang="cs-CZ" sz="2400" dirty="0" smtClean="0">
              <a:solidFill>
                <a:prstClr val="black"/>
              </a:solidFill>
              <a:latin typeface="Trebuchet MS"/>
            </a:endParaRPr>
          </a:p>
          <a:p>
            <a:pPr lvl="0"/>
            <a:r>
              <a:rPr lang="cs-CZ" sz="2400" dirty="0" smtClean="0">
                <a:solidFill>
                  <a:prstClr val="black"/>
                </a:solidFill>
                <a:latin typeface="Trebuchet MS"/>
              </a:rPr>
              <a:t>Program </a:t>
            </a:r>
            <a:r>
              <a:rPr lang="cs-CZ" sz="2400" dirty="0">
                <a:solidFill>
                  <a:prstClr val="black"/>
                </a:solidFill>
                <a:latin typeface="Trebuchet MS"/>
              </a:rPr>
              <a:t>Microsoft Office 2010</a:t>
            </a:r>
          </a:p>
        </p:txBody>
      </p:sp>
    </p:spTree>
    <p:extLst>
      <p:ext uri="{BB962C8B-B14F-4D97-AF65-F5344CB8AC3E}">
        <p14:creationId xmlns:p14="http://schemas.microsoft.com/office/powerpoint/2010/main" xmlns="" val="242443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125</TotalTime>
  <Words>519</Words>
  <Application>Microsoft Office PowerPoint</Application>
  <PresentationFormat>Předvádění na obrazovce (4:3)</PresentationFormat>
  <Paragraphs>85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Spring</vt:lpstr>
      <vt:lpstr>Snímek 1</vt:lpstr>
      <vt:lpstr>Snímek 2</vt:lpstr>
      <vt:lpstr>Snímek 3</vt:lpstr>
      <vt:lpstr>Orientace  v krajině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Orientace  v krajině</dc:title>
  <dc:creator>Simča</dc:creator>
  <cp:lastModifiedBy>Dum</cp:lastModifiedBy>
  <cp:revision>17</cp:revision>
  <dcterms:created xsi:type="dcterms:W3CDTF">2012-02-11T14:06:53Z</dcterms:created>
  <dcterms:modified xsi:type="dcterms:W3CDTF">2013-12-13T07:18:08Z</dcterms:modified>
</cp:coreProperties>
</file>