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8"/>
  </p:notesMasterIdLst>
  <p:sldIdLst>
    <p:sldId id="270" r:id="rId2"/>
    <p:sldId id="271" r:id="rId3"/>
    <p:sldId id="268" r:id="rId4"/>
    <p:sldId id="256" r:id="rId5"/>
    <p:sldId id="269" r:id="rId6"/>
    <p:sldId id="257" r:id="rId7"/>
    <p:sldId id="259" r:id="rId8"/>
    <p:sldId id="260" r:id="rId9"/>
    <p:sldId id="261" r:id="rId10"/>
    <p:sldId id="262" r:id="rId11"/>
    <p:sldId id="264" r:id="rId12"/>
    <p:sldId id="265" r:id="rId13"/>
    <p:sldId id="266" r:id="rId14"/>
    <p:sldId id="263" r:id="rId15"/>
    <p:sldId id="258" r:id="rId16"/>
    <p:sldId id="26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190" autoAdjust="0"/>
    <p:restoredTop sz="94660"/>
  </p:normalViewPr>
  <p:slideViewPr>
    <p:cSldViewPr>
      <p:cViewPr>
        <p:scale>
          <a:sx n="90" d="100"/>
          <a:sy n="90" d="100"/>
        </p:scale>
        <p:origin x="-342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D113DC-AEA5-4B97-AF21-1196AD9BA3F0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C73BE9-6C17-497E-A210-6CEC1E53820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29392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C73BE9-6C17-497E-A210-6CEC1E53820A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1398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C73BE9-6C17-497E-A210-6CEC1E53820A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24892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B72B7-DAD1-4F9B-BA0F-9AD2712172F0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C7348-99DC-493B-A5F4-78D72B2162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B72B7-DAD1-4F9B-BA0F-9AD2712172F0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C7348-99DC-493B-A5F4-78D72B2162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B72B7-DAD1-4F9B-BA0F-9AD2712172F0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C7348-99DC-493B-A5F4-78D72B2162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B72B7-DAD1-4F9B-BA0F-9AD2712172F0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C7348-99DC-493B-A5F4-78D72B2162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B72B7-DAD1-4F9B-BA0F-9AD2712172F0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C7348-99DC-493B-A5F4-78D72B2162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B72B7-DAD1-4F9B-BA0F-9AD2712172F0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C7348-99DC-493B-A5F4-78D72B2162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B72B7-DAD1-4F9B-BA0F-9AD2712172F0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C7348-99DC-493B-A5F4-78D72B2162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B72B7-DAD1-4F9B-BA0F-9AD2712172F0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C7348-99DC-493B-A5F4-78D72B2162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B72B7-DAD1-4F9B-BA0F-9AD2712172F0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C7348-99DC-493B-A5F4-78D72B21625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B72B7-DAD1-4F9B-BA0F-9AD2712172F0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C7348-99DC-493B-A5F4-78D72B2162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B72B7-DAD1-4F9B-BA0F-9AD2712172F0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C7348-99DC-493B-A5F4-78D72B2162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CB72B7-DAD1-4F9B-BA0F-9AD2712172F0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3C7348-99DC-493B-A5F4-78D72B2162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1411" y="387548"/>
            <a:ext cx="6447200" cy="1313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00362134"/>
              </p:ext>
            </p:extLst>
          </p:nvPr>
        </p:nvGraphicFramePr>
        <p:xfrm>
          <a:off x="571411" y="2636912"/>
          <a:ext cx="8136904" cy="2865927"/>
        </p:xfrm>
        <a:graphic>
          <a:graphicData uri="http://schemas.openxmlformats.org/drawingml/2006/table">
            <a:tbl>
              <a:tblPr firstRow="1" firstCol="1" bandRow="1"/>
              <a:tblGrid>
                <a:gridCol w="2009939"/>
                <a:gridCol w="6126965"/>
              </a:tblGrid>
              <a:tr h="39250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effectLst/>
                        </a:rPr>
                        <a:t>Název </a:t>
                      </a:r>
                      <a:r>
                        <a:rPr lang="cs-CZ" sz="1800" dirty="0">
                          <a:solidFill>
                            <a:schemeClr val="bg1"/>
                          </a:solidFill>
                          <a:effectLst/>
                        </a:rPr>
                        <a:t>školy</a:t>
                      </a:r>
                      <a:r>
                        <a:rPr lang="en-US" sz="18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cs-CZ" sz="11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solidFill>
                            <a:schemeClr val="bg1"/>
                          </a:solidFill>
                          <a:effectLst/>
                        </a:rPr>
                        <a:t>Základní škola Podbořany, Husova 276, okres Louny</a:t>
                      </a:r>
                      <a:endParaRPr lang="cs-CZ" sz="2000" b="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  <a:tr h="572182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bg1"/>
                          </a:solidFill>
                          <a:effectLst/>
                        </a:rPr>
                        <a:t>Autor:</a:t>
                      </a:r>
                      <a:endParaRPr lang="cs-CZ" sz="1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r>
                        <a:rPr lang="cs-CZ" sz="1800" dirty="0" smtClean="0">
                          <a:solidFill>
                            <a:schemeClr val="bg1"/>
                          </a:solidFill>
                          <a:effectLst/>
                        </a:rPr>
                        <a:t>Mgr. Simona Nováková</a:t>
                      </a:r>
                      <a:endParaRPr lang="cs-CZ" sz="1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500161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bg1"/>
                          </a:solidFill>
                          <a:effectLst/>
                        </a:rPr>
                        <a:t>Název</a:t>
                      </a:r>
                      <a:r>
                        <a:rPr lang="en-US" sz="18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VY_32_INOVACE_355_DRUHY_ROSTLIN</a:t>
                      </a:r>
                      <a:endParaRPr lang="cs-CZ" sz="1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629840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bg1"/>
                          </a:solidFill>
                          <a:effectLst/>
                        </a:rPr>
                        <a:t>Téma</a:t>
                      </a:r>
                      <a:r>
                        <a:rPr lang="en-US" sz="18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cs-CZ" sz="2000" baseline="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Rostliny kvetoucí, rostliny nekvetoucí, příklady a obrázky</a:t>
                      </a: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620438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effectLst/>
                        </a:rPr>
                        <a:t>Číslo </a:t>
                      </a:r>
                      <a:r>
                        <a:rPr lang="cs-CZ" sz="1800" dirty="0">
                          <a:solidFill>
                            <a:schemeClr val="bg1"/>
                          </a:solidFill>
                          <a:effectLst/>
                        </a:rPr>
                        <a:t>projektu</a:t>
                      </a:r>
                      <a:r>
                        <a:rPr lang="en-US" sz="18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cs-CZ" sz="11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CZ1.07/1.4.00/21.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baseline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2975</a:t>
                      </a:r>
                      <a:endParaRPr lang="cs-CZ" sz="11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998012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70556053"/>
              </p:ext>
            </p:extLst>
          </p:nvPr>
        </p:nvGraphicFramePr>
        <p:xfrm>
          <a:off x="467544" y="980728"/>
          <a:ext cx="8208912" cy="4176464"/>
        </p:xfrm>
        <a:graphic>
          <a:graphicData uri="http://schemas.openxmlformats.org/drawingml/2006/table">
            <a:tbl>
              <a:tblPr firstRow="1" firstCol="1" bandRow="1"/>
              <a:tblGrid>
                <a:gridCol w="1913787"/>
                <a:gridCol w="6295125"/>
              </a:tblGrid>
              <a:tr h="4176464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effectLst/>
                        </a:rPr>
                        <a:t>Anotace</a:t>
                      </a:r>
                      <a:r>
                        <a:rPr lang="cs-CZ" sz="18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aseline="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je zaměřena na výklad druhů rostlin v předmětu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Člověk a jeho svět pro 3. ročník.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7 se žáci obecně  seznamují s kvetoucími rostlinami.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8, 9, 10 a 11 jsou ukázky jednotlivých kvetoucích rostlin.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Správný název rostliny se ukáže po kliknutí myši.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12 se žáci seznamují se stručnou charakteristikou rostlin nekvetoucích.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13 jsou ukázky  nekvetoucích rostlin.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Správný název je ukrytý, ukáže se opět po kliknutí myši.</a:t>
                      </a: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560158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548680"/>
            <a:ext cx="7632848" cy="10064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  <a:latin typeface="Calibri"/>
              </a:rPr>
              <a:t>Datum vytvoření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: 17.02.2012</a:t>
            </a:r>
          </a:p>
          <a:p>
            <a:pPr lvl="0">
              <a:lnSpc>
                <a:spcPct val="115000"/>
              </a:lnSpc>
            </a:pPr>
            <a:endParaRPr lang="cs-CZ" b="1" dirty="0">
              <a:solidFill>
                <a:prstClr val="black"/>
              </a:solidFill>
              <a:latin typeface="Calibri"/>
            </a:endParaRPr>
          </a:p>
          <a:p>
            <a:pPr lvl="0">
              <a:lnSpc>
                <a:spcPct val="115000"/>
              </a:lnSpc>
            </a:pPr>
            <a:r>
              <a:rPr lang="cs-CZ" b="1" dirty="0">
                <a:solidFill>
                  <a:prstClr val="black"/>
                </a:solidFill>
                <a:latin typeface="Calibri"/>
              </a:rPr>
              <a:t>Klíčová slova: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rostliny kvetoucí, rostliny nekvetoucí</a:t>
            </a:r>
          </a:p>
        </p:txBody>
      </p:sp>
    </p:spTree>
    <p:extLst>
      <p:ext uri="{BB962C8B-B14F-4D97-AF65-F5344CB8AC3E}">
        <p14:creationId xmlns:p14="http://schemas.microsoft.com/office/powerpoint/2010/main" xmlns="" val="3023546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675724"/>
            <a:ext cx="8604448" cy="924475"/>
          </a:xfrm>
        </p:spPr>
        <p:txBody>
          <a:bodyPr>
            <a:noAutofit/>
          </a:bodyPr>
          <a:lstStyle/>
          <a:p>
            <a:pPr algn="ctr"/>
            <a:r>
              <a:rPr lang="cs-CZ" sz="9600" b="1" dirty="0" smtClean="0">
                <a:solidFill>
                  <a:schemeClr val="accent6">
                    <a:lumMod val="75000"/>
                  </a:schemeClr>
                </a:solidFill>
                <a:latin typeface="Bernard MT Condensed" pitchFamily="18" charset="0"/>
              </a:rPr>
              <a:t/>
            </a:r>
            <a:br>
              <a:rPr lang="cs-CZ" sz="9600" b="1" dirty="0" smtClean="0">
                <a:solidFill>
                  <a:schemeClr val="accent6">
                    <a:lumMod val="75000"/>
                  </a:schemeClr>
                </a:solidFill>
                <a:latin typeface="Bernard MT Condensed" pitchFamily="18" charset="0"/>
              </a:rPr>
            </a:br>
            <a:r>
              <a:rPr lang="cs-CZ" sz="9600" b="1" dirty="0">
                <a:solidFill>
                  <a:schemeClr val="accent6">
                    <a:lumMod val="75000"/>
                  </a:schemeClr>
                </a:solidFill>
                <a:latin typeface="Bernard MT Condensed" pitchFamily="18" charset="0"/>
              </a:rPr>
              <a:t/>
            </a:r>
            <a:br>
              <a:rPr lang="cs-CZ" sz="9600" b="1" dirty="0">
                <a:solidFill>
                  <a:schemeClr val="accent6">
                    <a:lumMod val="75000"/>
                  </a:schemeClr>
                </a:solidFill>
                <a:latin typeface="Bernard MT Condensed" pitchFamily="18" charset="0"/>
              </a:rPr>
            </a:br>
            <a:r>
              <a:rPr lang="cs-CZ" sz="9600" b="1" dirty="0" smtClean="0">
                <a:solidFill>
                  <a:schemeClr val="accent6">
                    <a:lumMod val="75000"/>
                  </a:schemeClr>
                </a:solidFill>
                <a:latin typeface="Bernard MT Condensed" pitchFamily="18" charset="0"/>
              </a:rPr>
              <a:t/>
            </a:r>
            <a:br>
              <a:rPr lang="cs-CZ" sz="9600" b="1" dirty="0" smtClean="0">
                <a:solidFill>
                  <a:schemeClr val="accent6">
                    <a:lumMod val="75000"/>
                  </a:schemeClr>
                </a:solidFill>
                <a:latin typeface="Bernard MT Condensed" pitchFamily="18" charset="0"/>
              </a:rPr>
            </a:br>
            <a:r>
              <a:rPr lang="cs-CZ" sz="9600" b="1" dirty="0">
                <a:solidFill>
                  <a:schemeClr val="accent6">
                    <a:lumMod val="75000"/>
                  </a:schemeClr>
                </a:solidFill>
                <a:latin typeface="Bernard MT Condensed" pitchFamily="18" charset="0"/>
              </a:rPr>
              <a:t/>
            </a:r>
            <a:br>
              <a:rPr lang="cs-CZ" sz="9600" b="1" dirty="0">
                <a:solidFill>
                  <a:schemeClr val="accent6">
                    <a:lumMod val="75000"/>
                  </a:schemeClr>
                </a:solidFill>
                <a:latin typeface="Bernard MT Condensed" pitchFamily="18" charset="0"/>
              </a:rPr>
            </a:br>
            <a:r>
              <a:rPr lang="cs-CZ" sz="9600" b="1" dirty="0">
                <a:solidFill>
                  <a:schemeClr val="accent6">
                    <a:lumMod val="75000"/>
                  </a:schemeClr>
                </a:solidFill>
                <a:latin typeface="Bernard MT Condensed" pitchFamily="18" charset="0"/>
              </a:rPr>
              <a:t/>
            </a:r>
            <a:br>
              <a:rPr lang="cs-CZ" sz="9600" b="1" dirty="0">
                <a:solidFill>
                  <a:schemeClr val="accent6">
                    <a:lumMod val="75000"/>
                  </a:schemeClr>
                </a:solidFill>
                <a:latin typeface="Bernard MT Condensed" pitchFamily="18" charset="0"/>
              </a:rPr>
            </a:br>
            <a:r>
              <a:rPr lang="cs-CZ" sz="9600" b="1" dirty="0" smtClean="0">
                <a:solidFill>
                  <a:schemeClr val="accent6">
                    <a:lumMod val="75000"/>
                  </a:schemeClr>
                </a:solidFill>
                <a:latin typeface="Bernard MT Condensed" pitchFamily="18" charset="0"/>
              </a:rPr>
              <a:t>Druhy rostlin</a:t>
            </a:r>
            <a:endParaRPr lang="cs-CZ" sz="9600" b="1" dirty="0">
              <a:solidFill>
                <a:schemeClr val="accent6">
                  <a:lumMod val="75000"/>
                </a:schemeClr>
              </a:solidFill>
              <a:latin typeface="Bernard MT Condensed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548680"/>
            <a:ext cx="3657600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836712"/>
            <a:ext cx="3801616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09583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764704"/>
            <a:ext cx="8136904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4000" dirty="0">
                <a:solidFill>
                  <a:schemeClr val="accent6">
                    <a:lumMod val="75000"/>
                  </a:schemeClr>
                </a:solidFill>
              </a:rPr>
              <a:t>k</a:t>
            </a: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vetoucí rostliny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4000" dirty="0">
                <a:solidFill>
                  <a:schemeClr val="accent6">
                    <a:lumMod val="75000"/>
                  </a:schemeClr>
                </a:solidFill>
              </a:rPr>
              <a:t>k</a:t>
            </a: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větiny, trávy, zemědělské   plodiny, stromy a keře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4000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4000" dirty="0">
                <a:solidFill>
                  <a:schemeClr val="accent6">
                    <a:lumMod val="75000"/>
                  </a:schemeClr>
                </a:solidFill>
              </a:rPr>
              <a:t>n</a:t>
            </a: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ekvetoucí rostliny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4000" dirty="0">
                <a:solidFill>
                  <a:schemeClr val="accent6">
                    <a:lumMod val="75000"/>
                  </a:schemeClr>
                </a:solidFill>
              </a:rPr>
              <a:t>ř</a:t>
            </a: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asy, </a:t>
            </a: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kapraď </a:t>
            </a: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samec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1194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95536" y="382013"/>
            <a:ext cx="828092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Rostliny stojí na počátku </a:t>
            </a:r>
            <a:r>
              <a:rPr lang="cs-CZ" sz="2400" dirty="0">
                <a:solidFill>
                  <a:schemeClr val="bg1"/>
                </a:solidFill>
              </a:rPr>
              <a:t>potravního </a:t>
            </a:r>
            <a:r>
              <a:rPr lang="cs-CZ" sz="2400" dirty="0" smtClean="0">
                <a:solidFill>
                  <a:schemeClr val="bg1"/>
                </a:solidFill>
              </a:rPr>
              <a:t>řetězce .</a:t>
            </a: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Produkují </a:t>
            </a:r>
            <a:r>
              <a:rPr lang="cs-CZ" sz="2400" dirty="0" smtClean="0">
                <a:solidFill>
                  <a:schemeClr val="bg1"/>
                </a:solidFill>
              </a:rPr>
              <a:t>kyslík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a tím umožňují život dalších živých </a:t>
            </a:r>
            <a:r>
              <a:rPr lang="cs-CZ" sz="2400" dirty="0" smtClean="0">
                <a:solidFill>
                  <a:schemeClr val="bg1"/>
                </a:solidFill>
              </a:rPr>
              <a:t>organismů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. </a:t>
            </a: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Jejich kořeny zadržují vodu a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zpevňují </a:t>
            </a:r>
            <a:r>
              <a:rPr lang="cs-CZ" sz="2400" dirty="0" smtClean="0">
                <a:solidFill>
                  <a:schemeClr val="bg1"/>
                </a:solidFill>
              </a:rPr>
              <a:t>půdu</a:t>
            </a: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.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Brání tím </a:t>
            </a:r>
            <a:r>
              <a:rPr lang="cs-CZ" sz="2400" dirty="0" smtClean="0">
                <a:solidFill>
                  <a:schemeClr val="bg1"/>
                </a:solidFill>
              </a:rPr>
              <a:t>erozi (mechanické </a:t>
            </a:r>
            <a:r>
              <a:rPr lang="cs-CZ" sz="2400" dirty="0" smtClean="0">
                <a:solidFill>
                  <a:schemeClr val="bg1"/>
                </a:solidFill>
              </a:rPr>
              <a:t>působení okolních </a:t>
            </a:r>
            <a:r>
              <a:rPr lang="cs-CZ" sz="2400" dirty="0" smtClean="0">
                <a:solidFill>
                  <a:schemeClr val="bg1"/>
                </a:solidFill>
              </a:rPr>
              <a:t>látek - </a:t>
            </a:r>
            <a:r>
              <a:rPr lang="cs-CZ" sz="2400" dirty="0" smtClean="0">
                <a:solidFill>
                  <a:schemeClr val="bg1"/>
                </a:solidFill>
              </a:rPr>
              <a:t>voda, vítr</a:t>
            </a:r>
            <a:r>
              <a:rPr lang="cs-CZ" sz="2400" dirty="0" smtClean="0">
                <a:solidFill>
                  <a:schemeClr val="bg1"/>
                </a:solidFill>
              </a:rPr>
              <a:t>…..).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437959"/>
            <a:ext cx="4716524" cy="4021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16833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91220"/>
            <a:ext cx="48301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1.Kvetoucí rostliny :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268760"/>
            <a:ext cx="639361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Řadíme je do největší rostlinné skupiny.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Patří </a:t>
            </a:r>
            <a:r>
              <a:rPr lang="cs-CZ" sz="2400" dirty="0" smtClean="0">
                <a:solidFill>
                  <a:schemeClr val="bg1"/>
                </a:solidFill>
              </a:rPr>
              <a:t>sem: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9185" y="2165998"/>
            <a:ext cx="272189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accent6">
                    <a:lumMod val="75000"/>
                  </a:schemeClr>
                </a:solidFill>
              </a:rPr>
              <a:t>květiny</a:t>
            </a:r>
            <a:endParaRPr lang="cs-CZ" sz="5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flipH="1">
            <a:off x="611559" y="3099705"/>
            <a:ext cx="406770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accent6">
                    <a:lumMod val="75000"/>
                  </a:schemeClr>
                </a:solidFill>
              </a:rPr>
              <a:t>trávy</a:t>
            </a:r>
            <a:endParaRPr lang="cs-CZ" sz="5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59" y="4023035"/>
            <a:ext cx="700749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>
                <a:solidFill>
                  <a:schemeClr val="accent6">
                    <a:lumMod val="75000"/>
                  </a:schemeClr>
                </a:solidFill>
              </a:rPr>
              <a:t>z</a:t>
            </a:r>
            <a:r>
              <a:rPr lang="cs-CZ" sz="5400" dirty="0" smtClean="0">
                <a:solidFill>
                  <a:schemeClr val="accent6">
                    <a:lumMod val="75000"/>
                  </a:schemeClr>
                </a:solidFill>
              </a:rPr>
              <a:t>emědělské plodiny</a:t>
            </a:r>
            <a:endParaRPr lang="cs-CZ" sz="5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59" y="4983559"/>
            <a:ext cx="503471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5400" dirty="0">
                <a:solidFill>
                  <a:srgbClr val="C62D03">
                    <a:lumMod val="75000"/>
                  </a:srgbClr>
                </a:solidFill>
              </a:rPr>
              <a:t>stromy a keře</a:t>
            </a:r>
          </a:p>
        </p:txBody>
      </p:sp>
    </p:spTree>
    <p:extLst>
      <p:ext uri="{BB962C8B-B14F-4D97-AF65-F5344CB8AC3E}">
        <p14:creationId xmlns:p14="http://schemas.microsoft.com/office/powerpoint/2010/main" xmlns="" val="1102100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5682" y="476672"/>
            <a:ext cx="410631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5400" dirty="0">
                <a:solidFill>
                  <a:srgbClr val="C62D03">
                    <a:lumMod val="75000"/>
                  </a:srgbClr>
                </a:solidFill>
              </a:rPr>
              <a:t>k</a:t>
            </a:r>
            <a:r>
              <a:rPr lang="cs-CZ" sz="5400" dirty="0" smtClean="0">
                <a:solidFill>
                  <a:srgbClr val="C62D03">
                    <a:lumMod val="75000"/>
                  </a:srgbClr>
                </a:solidFill>
              </a:rPr>
              <a:t>větiny: </a:t>
            </a:r>
            <a:endParaRPr lang="cs-CZ" sz="5400" dirty="0">
              <a:solidFill>
                <a:srgbClr val="C62D03">
                  <a:lumMod val="75000"/>
                </a:srgb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5682" y="1533314"/>
            <a:ext cx="2952328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98019"/>
            <a:ext cx="3384376" cy="4941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87624" y="5645273"/>
            <a:ext cx="23010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Hyacint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32832" y="5847655"/>
            <a:ext cx="12815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Tulipán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66500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332656"/>
            <a:ext cx="31683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5400" dirty="0">
                <a:solidFill>
                  <a:srgbClr val="C62D03">
                    <a:lumMod val="75000"/>
                  </a:srgbClr>
                </a:solidFill>
              </a:rPr>
              <a:t>t</a:t>
            </a:r>
            <a:r>
              <a:rPr lang="cs-CZ" sz="5400" dirty="0" smtClean="0">
                <a:solidFill>
                  <a:srgbClr val="C62D03">
                    <a:lumMod val="75000"/>
                  </a:srgbClr>
                </a:solidFill>
              </a:rPr>
              <a:t>rávy:</a:t>
            </a:r>
            <a:endParaRPr lang="cs-CZ" sz="5400" dirty="0">
              <a:solidFill>
                <a:srgbClr val="C62D03">
                  <a:lumMod val="75000"/>
                </a:srgb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0763" y="1484784"/>
            <a:ext cx="3316957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5525" y="5784362"/>
            <a:ext cx="25183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Lipnice luční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36285"/>
            <a:ext cx="4032448" cy="54480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796136" y="6024751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Ovsík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60671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404664"/>
            <a:ext cx="824440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5400" dirty="0">
                <a:solidFill>
                  <a:srgbClr val="C62D03">
                    <a:lumMod val="75000"/>
                  </a:srgbClr>
                </a:solidFill>
              </a:rPr>
              <a:t>zemědělské </a:t>
            </a:r>
            <a:r>
              <a:rPr lang="cs-CZ" sz="5400" dirty="0" smtClean="0">
                <a:solidFill>
                  <a:srgbClr val="C62D03">
                    <a:lumMod val="75000"/>
                  </a:srgbClr>
                </a:solidFill>
              </a:rPr>
              <a:t>plodiny :</a:t>
            </a:r>
            <a:endParaRPr lang="cs-CZ" sz="5400" dirty="0">
              <a:solidFill>
                <a:srgbClr val="C62D03">
                  <a:lumMod val="75000"/>
                </a:srgbClr>
              </a:solidFill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84784"/>
            <a:ext cx="4406255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763046" y="5218196"/>
            <a:ext cx="30381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Jetel luční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484784"/>
            <a:ext cx="3056706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920333" y="5398008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Hrách setý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39745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76672"/>
            <a:ext cx="62464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5400" dirty="0">
                <a:solidFill>
                  <a:srgbClr val="C62D03">
                    <a:lumMod val="75000"/>
                  </a:srgbClr>
                </a:solidFill>
              </a:rPr>
              <a:t>stromy a </a:t>
            </a:r>
            <a:r>
              <a:rPr lang="cs-CZ" sz="5400" dirty="0" smtClean="0">
                <a:solidFill>
                  <a:srgbClr val="C62D03">
                    <a:lumMod val="75000"/>
                  </a:srgbClr>
                </a:solidFill>
              </a:rPr>
              <a:t>keře:</a:t>
            </a:r>
            <a:endParaRPr lang="cs-CZ" sz="5400" dirty="0">
              <a:solidFill>
                <a:srgbClr val="C62D03">
                  <a:lumMod val="75000"/>
                </a:srgb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56792"/>
            <a:ext cx="3456384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680" y="4725144"/>
            <a:ext cx="12266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Třešeň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54342" y="2082202"/>
            <a:ext cx="3960440" cy="3024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652120" y="5589240"/>
            <a:ext cx="20054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Š</a:t>
            </a:r>
            <a:r>
              <a:rPr lang="cs-CZ" sz="2400" dirty="0" smtClean="0">
                <a:solidFill>
                  <a:schemeClr val="bg1"/>
                </a:solidFill>
              </a:rPr>
              <a:t>ípkový keř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5262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764704"/>
            <a:ext cx="68980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2. NEKVETOUCÍ   ROSTLINY :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772816"/>
            <a:ext cx="76813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4000" dirty="0">
                <a:solidFill>
                  <a:schemeClr val="bg1"/>
                </a:solidFill>
              </a:rPr>
              <a:t>r</a:t>
            </a:r>
            <a:r>
              <a:rPr lang="cs-CZ" sz="4000" dirty="0" smtClean="0">
                <a:solidFill>
                  <a:schemeClr val="bg1"/>
                </a:solidFill>
              </a:rPr>
              <a:t>ostliny, které nemají květy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996952"/>
            <a:ext cx="87129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4000" dirty="0">
                <a:solidFill>
                  <a:schemeClr val="bg1"/>
                </a:solidFill>
              </a:rPr>
              <a:t>r</a:t>
            </a:r>
            <a:r>
              <a:rPr lang="cs-CZ" sz="4000" dirty="0" smtClean="0">
                <a:solidFill>
                  <a:schemeClr val="bg1"/>
                </a:solidFill>
              </a:rPr>
              <a:t>ostou v lese, v parku nebo na</a:t>
            </a:r>
          </a:p>
          <a:p>
            <a:r>
              <a:rPr lang="cs-CZ" sz="4000" dirty="0">
                <a:solidFill>
                  <a:schemeClr val="bg1"/>
                </a:solidFill>
              </a:rPr>
              <a:t> </a:t>
            </a:r>
            <a:r>
              <a:rPr lang="cs-CZ" sz="4000" dirty="0" smtClean="0">
                <a:solidFill>
                  <a:schemeClr val="bg1"/>
                </a:solidFill>
              </a:rPr>
              <a:t> poli    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725144"/>
            <a:ext cx="73773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4000" dirty="0">
                <a:solidFill>
                  <a:schemeClr val="bg1"/>
                </a:solidFill>
              </a:rPr>
              <a:t>r</a:t>
            </a:r>
            <a:r>
              <a:rPr lang="cs-CZ" sz="4000" dirty="0" smtClean="0">
                <a:solidFill>
                  <a:schemeClr val="bg1"/>
                </a:solidFill>
              </a:rPr>
              <a:t>ostou na vlhkých místech</a:t>
            </a:r>
            <a:endParaRPr lang="cs-CZ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7394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3230" y="602396"/>
            <a:ext cx="4176464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51720" y="4206279"/>
            <a:ext cx="8451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řasa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620688"/>
            <a:ext cx="3024336" cy="4896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618667" y="5790455"/>
            <a:ext cx="23711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Kapraď samec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51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7380" y="1710835"/>
            <a:ext cx="82809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CHMEE2. </a:t>
            </a:r>
            <a:r>
              <a:rPr lang="cs-CZ" dirty="0" err="1">
                <a:solidFill>
                  <a:schemeClr val="bg1"/>
                </a:solidFill>
              </a:rPr>
              <a:t>Soubor:Flower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of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Pisum</a:t>
            </a:r>
            <a:r>
              <a:rPr lang="cs-CZ" dirty="0">
                <a:solidFill>
                  <a:schemeClr val="bg1"/>
                </a:solidFill>
              </a:rPr>
              <a:t> sativum.JPG. In: </a:t>
            </a:r>
            <a:r>
              <a:rPr lang="cs-CZ" i="1" dirty="0" err="1">
                <a:solidFill>
                  <a:schemeClr val="bg1"/>
                </a:solidFill>
              </a:rPr>
              <a:t>Wikipedia</a:t>
            </a:r>
            <a:r>
              <a:rPr lang="cs-CZ" dirty="0">
                <a:solidFill>
                  <a:schemeClr val="bg1"/>
                </a:solidFill>
              </a:rPr>
              <a:t>: </a:t>
            </a:r>
            <a:r>
              <a:rPr lang="cs-CZ" i="1" dirty="0" err="1">
                <a:solidFill>
                  <a:schemeClr val="bg1"/>
                </a:solidFill>
              </a:rPr>
              <a:t>the</a:t>
            </a:r>
            <a:r>
              <a:rPr lang="cs-CZ" i="1" dirty="0">
                <a:solidFill>
                  <a:schemeClr val="bg1"/>
                </a:solidFill>
              </a:rPr>
              <a:t> free </a:t>
            </a:r>
            <a:r>
              <a:rPr lang="cs-CZ" i="1" dirty="0" err="1">
                <a:solidFill>
                  <a:schemeClr val="bg1"/>
                </a:solidFill>
              </a:rPr>
              <a:t>encyclopedia</a:t>
            </a:r>
            <a:r>
              <a:rPr lang="cs-CZ" dirty="0">
                <a:solidFill>
                  <a:schemeClr val="bg1"/>
                </a:solidFill>
              </a:rPr>
              <a:t> [online]. San Francisco (CA): </a:t>
            </a:r>
            <a:r>
              <a:rPr lang="cs-CZ" dirty="0" err="1">
                <a:solidFill>
                  <a:schemeClr val="bg1"/>
                </a:solidFill>
              </a:rPr>
              <a:t>Wikimedia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Foundation</a:t>
            </a:r>
            <a:r>
              <a:rPr lang="cs-CZ" dirty="0">
                <a:solidFill>
                  <a:schemeClr val="bg1"/>
                </a:solidFill>
              </a:rPr>
              <a:t>, 17. 5. 2011, 20:08 [cit. 2012-02-17]. Dostupné z: http://cs.wikipedia.org/wiki/Soubor:Flower_of_Pisum_sativum.JPG </a:t>
            </a:r>
            <a:endParaRPr lang="cs-CZ" dirty="0">
              <a:solidFill>
                <a:schemeClr val="bg1"/>
              </a:soli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20236" y="3287354"/>
            <a:ext cx="826089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VULKANO UWE HORST FRIESE , BREMERHAVEN. </a:t>
            </a:r>
            <a:r>
              <a:rPr lang="cs-CZ" dirty="0" err="1">
                <a:solidFill>
                  <a:schemeClr val="bg1"/>
                </a:solidFill>
              </a:rPr>
              <a:t>Soubor:A</a:t>
            </a:r>
            <a:r>
              <a:rPr lang="cs-CZ" dirty="0">
                <a:solidFill>
                  <a:schemeClr val="bg1"/>
                </a:solidFill>
              </a:rPr>
              <a:t> Blume 33 020be wp1.jpg. In: </a:t>
            </a:r>
            <a:r>
              <a:rPr lang="cs-CZ" i="1" dirty="0" err="1">
                <a:solidFill>
                  <a:schemeClr val="bg1"/>
                </a:solidFill>
              </a:rPr>
              <a:t>Wikipedia</a:t>
            </a:r>
            <a:r>
              <a:rPr lang="cs-CZ" dirty="0">
                <a:solidFill>
                  <a:schemeClr val="bg1"/>
                </a:solidFill>
              </a:rPr>
              <a:t>: </a:t>
            </a:r>
            <a:r>
              <a:rPr lang="cs-CZ" i="1" dirty="0" err="1">
                <a:solidFill>
                  <a:schemeClr val="bg1"/>
                </a:solidFill>
              </a:rPr>
              <a:t>the</a:t>
            </a:r>
            <a:r>
              <a:rPr lang="cs-CZ" i="1" dirty="0">
                <a:solidFill>
                  <a:schemeClr val="bg1"/>
                </a:solidFill>
              </a:rPr>
              <a:t> free </a:t>
            </a:r>
            <a:r>
              <a:rPr lang="cs-CZ" i="1" dirty="0" err="1">
                <a:solidFill>
                  <a:schemeClr val="bg1"/>
                </a:solidFill>
              </a:rPr>
              <a:t>encyclopedia</a:t>
            </a:r>
            <a:r>
              <a:rPr lang="cs-CZ" dirty="0">
                <a:solidFill>
                  <a:schemeClr val="bg1"/>
                </a:solidFill>
              </a:rPr>
              <a:t> [online]. San Francisco (CA): </a:t>
            </a:r>
            <a:r>
              <a:rPr lang="cs-CZ" dirty="0" err="1">
                <a:solidFill>
                  <a:schemeClr val="bg1"/>
                </a:solidFill>
              </a:rPr>
              <a:t>Wikimedia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Foundation</a:t>
            </a:r>
            <a:r>
              <a:rPr lang="cs-CZ" dirty="0">
                <a:solidFill>
                  <a:schemeClr val="bg1"/>
                </a:solidFill>
              </a:rPr>
              <a:t>, 8. 6. 2010, 09:27 [cit. 2012-02-17]. Dostupné z: http://cs.wikipedia.org/wiki/Soubor:A_Blume_33_020be_wp1.jpg </a:t>
            </a:r>
            <a:endParaRPr lang="cs-CZ" dirty="0">
              <a:solidFill>
                <a:schemeClr val="bg1"/>
              </a:soli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5293" y="5050344"/>
            <a:ext cx="804487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HTTP://EN.WIKIPEDIA.ORG/WIKI/USER:VELELA. Http://en.wikipedia.org/wiki/</a:t>
            </a:r>
            <a:r>
              <a:rPr lang="cs-CZ" dirty="0" err="1">
                <a:solidFill>
                  <a:schemeClr val="bg1"/>
                </a:solidFill>
              </a:rPr>
              <a:t>User:Velela</a:t>
            </a:r>
            <a:r>
              <a:rPr lang="cs-CZ" dirty="0">
                <a:solidFill>
                  <a:schemeClr val="bg1"/>
                </a:solidFill>
              </a:rPr>
              <a:t>. In: </a:t>
            </a:r>
            <a:r>
              <a:rPr lang="cs-CZ" i="1" dirty="0" err="1">
                <a:solidFill>
                  <a:schemeClr val="bg1"/>
                </a:solidFill>
              </a:rPr>
              <a:t>Wikipedia</a:t>
            </a:r>
            <a:r>
              <a:rPr lang="cs-CZ" dirty="0">
                <a:solidFill>
                  <a:schemeClr val="bg1"/>
                </a:solidFill>
              </a:rPr>
              <a:t>: </a:t>
            </a:r>
            <a:r>
              <a:rPr lang="cs-CZ" i="1" dirty="0" err="1">
                <a:solidFill>
                  <a:schemeClr val="bg1"/>
                </a:solidFill>
              </a:rPr>
              <a:t>the</a:t>
            </a:r>
            <a:r>
              <a:rPr lang="cs-CZ" i="1" dirty="0">
                <a:solidFill>
                  <a:schemeClr val="bg1"/>
                </a:solidFill>
              </a:rPr>
              <a:t> free </a:t>
            </a:r>
            <a:r>
              <a:rPr lang="cs-CZ" i="1" dirty="0" err="1">
                <a:solidFill>
                  <a:schemeClr val="bg1"/>
                </a:solidFill>
              </a:rPr>
              <a:t>encyclopedia</a:t>
            </a:r>
            <a:r>
              <a:rPr lang="cs-CZ" dirty="0">
                <a:solidFill>
                  <a:schemeClr val="bg1"/>
                </a:solidFill>
              </a:rPr>
              <a:t> [online]. San Francisco (CA): </a:t>
            </a:r>
            <a:r>
              <a:rPr lang="cs-CZ" dirty="0" err="1">
                <a:solidFill>
                  <a:schemeClr val="bg1"/>
                </a:solidFill>
              </a:rPr>
              <a:t>Wikimedia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Foundation</a:t>
            </a:r>
            <a:r>
              <a:rPr lang="cs-CZ" dirty="0">
                <a:solidFill>
                  <a:schemeClr val="bg1"/>
                </a:solidFill>
              </a:rPr>
              <a:t>, 10. 11. 2005, 17:07 [cit. 2012-02-17]. Dostupné z: http://cs.wikipedia.org/wiki/Soubor:Kelp_forest_Otago_1s.JPG </a:t>
            </a:r>
            <a:endParaRPr lang="cs-CZ" dirty="0">
              <a:solidFill>
                <a:schemeClr val="bg1"/>
              </a:solidFill>
              <a:effectLst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64204" y="188640"/>
            <a:ext cx="5963980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prstClr val="black"/>
                </a:solidFill>
                <a:latin typeface="Trebuchet MS"/>
              </a:rPr>
              <a:t>Použité zdroje :</a:t>
            </a:r>
          </a:p>
          <a:p>
            <a:pPr lvl="0"/>
            <a:endParaRPr lang="cs-CZ" sz="2400" dirty="0" smtClean="0">
              <a:solidFill>
                <a:prstClr val="black"/>
              </a:solidFill>
              <a:latin typeface="Trebuchet MS"/>
            </a:endParaRPr>
          </a:p>
          <a:p>
            <a:pPr lvl="0"/>
            <a:r>
              <a:rPr lang="cs-CZ" sz="2400" dirty="0" smtClean="0">
                <a:solidFill>
                  <a:prstClr val="black"/>
                </a:solidFill>
                <a:latin typeface="Trebuchet MS"/>
              </a:rPr>
              <a:t>Program </a:t>
            </a:r>
            <a:r>
              <a:rPr lang="cs-CZ" sz="2400" dirty="0">
                <a:solidFill>
                  <a:prstClr val="black"/>
                </a:solidFill>
                <a:latin typeface="Trebuchet MS"/>
              </a:rPr>
              <a:t>Microsoft Office 2010</a:t>
            </a:r>
          </a:p>
        </p:txBody>
      </p:sp>
    </p:spTree>
    <p:extLst>
      <p:ext uri="{BB962C8B-B14F-4D97-AF65-F5344CB8AC3E}">
        <p14:creationId xmlns:p14="http://schemas.microsoft.com/office/powerpoint/2010/main" xmlns="" val="3383087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4344" y="620688"/>
            <a:ext cx="853813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ORIGINAL UPLOADER WAS SLIMEJS AT CS.WIKIPEDIA. </a:t>
            </a:r>
            <a:r>
              <a:rPr lang="cs-CZ" dirty="0" err="1">
                <a:solidFill>
                  <a:schemeClr val="bg1"/>
                </a:solidFill>
              </a:rPr>
              <a:t>Soubor:Eroze</a:t>
            </a:r>
            <a:r>
              <a:rPr lang="cs-CZ" dirty="0">
                <a:solidFill>
                  <a:schemeClr val="bg1"/>
                </a:solidFill>
              </a:rPr>
              <a:t> u </a:t>
            </a:r>
            <a:r>
              <a:rPr lang="cs-CZ" dirty="0" err="1">
                <a:solidFill>
                  <a:schemeClr val="bg1"/>
                </a:solidFill>
              </a:rPr>
              <a:t>Prerova</a:t>
            </a:r>
            <a:r>
              <a:rPr lang="cs-CZ" dirty="0">
                <a:solidFill>
                  <a:schemeClr val="bg1"/>
                </a:solidFill>
              </a:rPr>
              <a:t> nad Labem.jpg. In: </a:t>
            </a:r>
            <a:r>
              <a:rPr lang="cs-CZ" i="1" dirty="0" err="1">
                <a:solidFill>
                  <a:schemeClr val="bg1"/>
                </a:solidFill>
              </a:rPr>
              <a:t>Wikipedia</a:t>
            </a:r>
            <a:r>
              <a:rPr lang="cs-CZ" dirty="0">
                <a:solidFill>
                  <a:schemeClr val="bg1"/>
                </a:solidFill>
              </a:rPr>
              <a:t>: </a:t>
            </a:r>
            <a:r>
              <a:rPr lang="cs-CZ" i="1" dirty="0" err="1">
                <a:solidFill>
                  <a:schemeClr val="bg1"/>
                </a:solidFill>
              </a:rPr>
              <a:t>the</a:t>
            </a:r>
            <a:r>
              <a:rPr lang="cs-CZ" i="1" dirty="0">
                <a:solidFill>
                  <a:schemeClr val="bg1"/>
                </a:solidFill>
              </a:rPr>
              <a:t> free </a:t>
            </a:r>
            <a:r>
              <a:rPr lang="cs-CZ" i="1" dirty="0" err="1">
                <a:solidFill>
                  <a:schemeClr val="bg1"/>
                </a:solidFill>
              </a:rPr>
              <a:t>encyclopedia</a:t>
            </a:r>
            <a:r>
              <a:rPr lang="cs-CZ" dirty="0">
                <a:solidFill>
                  <a:schemeClr val="bg1"/>
                </a:solidFill>
              </a:rPr>
              <a:t> [online]. San Francisco (CA): </a:t>
            </a:r>
            <a:r>
              <a:rPr lang="cs-CZ" dirty="0" err="1">
                <a:solidFill>
                  <a:schemeClr val="bg1"/>
                </a:solidFill>
              </a:rPr>
              <a:t>Wikimedia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Foundation</a:t>
            </a:r>
            <a:r>
              <a:rPr lang="cs-CZ" dirty="0">
                <a:solidFill>
                  <a:schemeClr val="bg1"/>
                </a:solidFill>
              </a:rPr>
              <a:t>, 16. 6. 2008, 22:10 [cit. 2012-02-16]. Dostupné z: http://cs.wikipedia.org/wiki/Soubor:Eroze_u_Prerova_nad_Labem.jpg </a:t>
            </a:r>
            <a:endParaRPr lang="cs-CZ" dirty="0">
              <a:solidFill>
                <a:schemeClr val="bg1"/>
              </a:solidFill>
              <a:effectLst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54344" y="2274838"/>
            <a:ext cx="83221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PETR FILIPPOV. </a:t>
            </a:r>
            <a:r>
              <a:rPr lang="cs-CZ" dirty="0" err="1">
                <a:solidFill>
                  <a:schemeClr val="bg1"/>
                </a:solidFill>
              </a:rPr>
              <a:t>Soubor:Poa</a:t>
            </a:r>
            <a:r>
              <a:rPr lang="cs-CZ" dirty="0">
                <a:solidFill>
                  <a:schemeClr val="bg1"/>
                </a:solidFill>
              </a:rPr>
              <a:t> pratensis1.JPG. In: </a:t>
            </a:r>
            <a:r>
              <a:rPr lang="cs-CZ" i="1" dirty="0" err="1">
                <a:solidFill>
                  <a:schemeClr val="bg1"/>
                </a:solidFill>
              </a:rPr>
              <a:t>Wikipedia</a:t>
            </a:r>
            <a:r>
              <a:rPr lang="cs-CZ" dirty="0">
                <a:solidFill>
                  <a:schemeClr val="bg1"/>
                </a:solidFill>
              </a:rPr>
              <a:t>: </a:t>
            </a:r>
            <a:r>
              <a:rPr lang="cs-CZ" i="1" dirty="0" err="1">
                <a:solidFill>
                  <a:schemeClr val="bg1"/>
                </a:solidFill>
              </a:rPr>
              <a:t>the</a:t>
            </a:r>
            <a:r>
              <a:rPr lang="cs-CZ" i="1" dirty="0">
                <a:solidFill>
                  <a:schemeClr val="bg1"/>
                </a:solidFill>
              </a:rPr>
              <a:t> free </a:t>
            </a:r>
            <a:r>
              <a:rPr lang="cs-CZ" i="1" dirty="0" err="1">
                <a:solidFill>
                  <a:schemeClr val="bg1"/>
                </a:solidFill>
              </a:rPr>
              <a:t>encyclopedia</a:t>
            </a:r>
            <a:r>
              <a:rPr lang="cs-CZ" dirty="0">
                <a:solidFill>
                  <a:schemeClr val="bg1"/>
                </a:solidFill>
              </a:rPr>
              <a:t> [online]. San Francisco (CA): </a:t>
            </a:r>
            <a:r>
              <a:rPr lang="cs-CZ" dirty="0" err="1">
                <a:solidFill>
                  <a:schemeClr val="bg1"/>
                </a:solidFill>
              </a:rPr>
              <a:t>Wikimedia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Foundation</a:t>
            </a:r>
            <a:r>
              <a:rPr lang="cs-CZ" dirty="0">
                <a:solidFill>
                  <a:schemeClr val="bg1"/>
                </a:solidFill>
              </a:rPr>
              <a:t>, 29. 5. 2009, 15:05 [cit. 2012-02-16]. Dostupné z: http://cs.wikipedia.org/wiki/Soubor:Poa_pratensis1.JPG </a:t>
            </a:r>
            <a:endParaRPr lang="cs-CZ" dirty="0">
              <a:solidFill>
                <a:schemeClr val="bg1"/>
              </a:soli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3645024"/>
            <a:ext cx="842493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FOREST &amp; KIM STARR. </a:t>
            </a:r>
            <a:r>
              <a:rPr lang="cs-CZ" dirty="0" err="1">
                <a:solidFill>
                  <a:schemeClr val="bg1"/>
                </a:solidFill>
              </a:rPr>
              <a:t>Soubor:Starr</a:t>
            </a:r>
            <a:r>
              <a:rPr lang="cs-CZ" dirty="0">
                <a:solidFill>
                  <a:schemeClr val="bg1"/>
                </a:solidFill>
              </a:rPr>
              <a:t> 010721-9002 </a:t>
            </a:r>
            <a:r>
              <a:rPr lang="cs-CZ" dirty="0" err="1">
                <a:solidFill>
                  <a:schemeClr val="bg1"/>
                </a:solidFill>
              </a:rPr>
              <a:t>Arrhenatherum</a:t>
            </a:r>
            <a:r>
              <a:rPr lang="cs-CZ" dirty="0">
                <a:solidFill>
                  <a:schemeClr val="bg1"/>
                </a:solidFill>
              </a:rPr>
              <a:t> elatius.jpg. In: </a:t>
            </a:r>
            <a:r>
              <a:rPr lang="cs-CZ" i="1" dirty="0" err="1">
                <a:solidFill>
                  <a:schemeClr val="bg1"/>
                </a:solidFill>
              </a:rPr>
              <a:t>Wikipedia</a:t>
            </a:r>
            <a:r>
              <a:rPr lang="cs-CZ" dirty="0">
                <a:solidFill>
                  <a:schemeClr val="bg1"/>
                </a:solidFill>
              </a:rPr>
              <a:t>: </a:t>
            </a:r>
            <a:r>
              <a:rPr lang="cs-CZ" i="1" dirty="0" err="1">
                <a:solidFill>
                  <a:schemeClr val="bg1"/>
                </a:solidFill>
              </a:rPr>
              <a:t>the</a:t>
            </a:r>
            <a:r>
              <a:rPr lang="cs-CZ" i="1" dirty="0">
                <a:solidFill>
                  <a:schemeClr val="bg1"/>
                </a:solidFill>
              </a:rPr>
              <a:t> free </a:t>
            </a:r>
            <a:r>
              <a:rPr lang="cs-CZ" i="1" dirty="0" err="1">
                <a:solidFill>
                  <a:schemeClr val="bg1"/>
                </a:solidFill>
              </a:rPr>
              <a:t>encyclopedia</a:t>
            </a:r>
            <a:r>
              <a:rPr lang="cs-CZ" dirty="0">
                <a:solidFill>
                  <a:schemeClr val="bg1"/>
                </a:solidFill>
              </a:rPr>
              <a:t> [online]. San Francisco (CA): </a:t>
            </a:r>
            <a:r>
              <a:rPr lang="cs-CZ" dirty="0" err="1">
                <a:solidFill>
                  <a:schemeClr val="bg1"/>
                </a:solidFill>
              </a:rPr>
              <a:t>Wikimedia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Foundation</a:t>
            </a:r>
            <a:r>
              <a:rPr lang="cs-CZ" dirty="0">
                <a:solidFill>
                  <a:schemeClr val="bg1"/>
                </a:solidFill>
              </a:rPr>
              <a:t>, 7. 3. 2009, 04:35 [cit. 2012-02-16]. Dostupné z: http://cs.wikipedia.org/wiki/Soubor:Starr_010721-9002_Arrhenatherum_elatius.jpg </a:t>
            </a:r>
            <a:endParaRPr lang="cs-CZ" dirty="0">
              <a:solidFill>
                <a:schemeClr val="bg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38812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332656"/>
            <a:ext cx="8352928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>
                <a:solidFill>
                  <a:schemeClr val="bg1"/>
                </a:solidFill>
              </a:rPr>
              <a:t>FRANZ EUGEN KÖHLER, KÖHLER'S MEDIZINAL-PFLANZEN. </a:t>
            </a:r>
            <a:r>
              <a:rPr lang="cs-CZ" dirty="0" err="1">
                <a:solidFill>
                  <a:schemeClr val="bg1"/>
                </a:solidFill>
              </a:rPr>
              <a:t>Soubor:Dryopteris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filix</a:t>
            </a:r>
            <a:r>
              <a:rPr lang="cs-CZ" dirty="0">
                <a:solidFill>
                  <a:schemeClr val="bg1"/>
                </a:solidFill>
              </a:rPr>
              <a:t>-mas - Köhler–s Medizinal-Pflanzen-202.jpg. In: </a:t>
            </a:r>
            <a:r>
              <a:rPr lang="cs-CZ" i="1" dirty="0" err="1">
                <a:solidFill>
                  <a:schemeClr val="bg1"/>
                </a:solidFill>
              </a:rPr>
              <a:t>Wikipedia</a:t>
            </a:r>
            <a:r>
              <a:rPr lang="cs-CZ" dirty="0">
                <a:solidFill>
                  <a:schemeClr val="bg1"/>
                </a:solidFill>
              </a:rPr>
              <a:t>: </a:t>
            </a:r>
            <a:r>
              <a:rPr lang="cs-CZ" i="1" dirty="0" err="1">
                <a:solidFill>
                  <a:schemeClr val="bg1"/>
                </a:solidFill>
              </a:rPr>
              <a:t>the</a:t>
            </a:r>
            <a:r>
              <a:rPr lang="cs-CZ" i="1" dirty="0">
                <a:solidFill>
                  <a:schemeClr val="bg1"/>
                </a:solidFill>
              </a:rPr>
              <a:t> free </a:t>
            </a:r>
            <a:r>
              <a:rPr lang="cs-CZ" i="1" dirty="0" err="1">
                <a:solidFill>
                  <a:schemeClr val="bg1"/>
                </a:solidFill>
              </a:rPr>
              <a:t>encyclopedia</a:t>
            </a:r>
            <a:r>
              <a:rPr lang="cs-CZ" dirty="0">
                <a:solidFill>
                  <a:schemeClr val="bg1"/>
                </a:solidFill>
              </a:rPr>
              <a:t> [online]. San Francisco (CA): </a:t>
            </a:r>
            <a:r>
              <a:rPr lang="cs-CZ" dirty="0" err="1">
                <a:solidFill>
                  <a:schemeClr val="bg1"/>
                </a:solidFill>
              </a:rPr>
              <a:t>Wikimedia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Foundation</a:t>
            </a:r>
            <a:r>
              <a:rPr lang="cs-CZ" dirty="0">
                <a:solidFill>
                  <a:schemeClr val="bg1"/>
                </a:solidFill>
              </a:rPr>
              <a:t>, 5. 8. 2005, 19:54, 9. 2. 2007, 15:29 [cit. 2012-02-17]. Dostupné z: http://cs.wikipedia.org/wiki/Soubor:Dryopteris_filix-mas_-_K%C3%B6hler%E2%80%93s_Medizinal-Pflanzen-202.jpg </a:t>
            </a:r>
          </a:p>
        </p:txBody>
      </p:sp>
    </p:spTree>
    <p:extLst>
      <p:ext uri="{BB962C8B-B14F-4D97-AF65-F5344CB8AC3E}">
        <p14:creationId xmlns:p14="http://schemas.microsoft.com/office/powerpoint/2010/main" xmlns="" val="2401321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137</TotalTime>
  <Words>589</Words>
  <Application>Microsoft Office PowerPoint</Application>
  <PresentationFormat>Předvádění na obrazovce (4:3)</PresentationFormat>
  <Paragraphs>74</Paragraphs>
  <Slides>16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Summer</vt:lpstr>
      <vt:lpstr>Snímek 1</vt:lpstr>
      <vt:lpstr>Snímek 2</vt:lpstr>
      <vt:lpstr>Snímek 3</vt:lpstr>
      <vt:lpstr>     Druhy rostlin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Druhy rostlin</dc:title>
  <dc:creator>Simča</dc:creator>
  <cp:lastModifiedBy>Dum</cp:lastModifiedBy>
  <cp:revision>19</cp:revision>
  <dcterms:created xsi:type="dcterms:W3CDTF">2012-02-15T18:39:24Z</dcterms:created>
  <dcterms:modified xsi:type="dcterms:W3CDTF">2013-12-13T07:14:36Z</dcterms:modified>
</cp:coreProperties>
</file>