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72" r:id="rId2"/>
    <p:sldId id="273" r:id="rId3"/>
    <p:sldId id="274" r:id="rId4"/>
    <p:sldId id="256" r:id="rId5"/>
    <p:sldId id="271" r:id="rId6"/>
    <p:sldId id="257" r:id="rId7"/>
    <p:sldId id="258" r:id="rId8"/>
    <p:sldId id="259" r:id="rId9"/>
    <p:sldId id="260" r:id="rId10"/>
    <p:sldId id="262" r:id="rId11"/>
    <p:sldId id="263" r:id="rId12"/>
    <p:sldId id="264" r:id="rId13"/>
    <p:sldId id="265" r:id="rId14"/>
    <p:sldId id="266" r:id="rId15"/>
    <p:sldId id="268" r:id="rId16"/>
    <p:sldId id="269" r:id="rId17"/>
    <p:sldId id="270" r:id="rId18"/>
    <p:sldId id="261" r:id="rId19"/>
    <p:sldId id="26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B5491C-6B6E-4D9A-872B-8721C7F75A7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3B7B1-6ABF-4B27-AC4D-1F3985266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970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C3B7B1-6ABF-4B27-AC4D-1F398526638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5470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F1A6C26-5E8D-4670-AD09-E7C81DF2DDE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20D397E-3BC6-4619-8BF1-C955F41CAB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53226255"/>
              </p:ext>
            </p:extLst>
          </p:nvPr>
        </p:nvGraphicFramePr>
        <p:xfrm>
          <a:off x="395536" y="2420888"/>
          <a:ext cx="8136904" cy="2996702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3925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182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VY_32_INOVACE_357_OKRASNÉ_LÉČIVÉ_JEDOVATÉ_CHRÁNĚNÉ_ROSTLINY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Charakteristika těchto skupin, obrázky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8401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0004682"/>
              </p:ext>
            </p:extLst>
          </p:nvPr>
        </p:nvGraphicFramePr>
        <p:xfrm>
          <a:off x="755576" y="332656"/>
          <a:ext cx="7625900" cy="6309360"/>
        </p:xfrm>
        <a:graphic>
          <a:graphicData uri="http://schemas.openxmlformats.org/drawingml/2006/table">
            <a:tbl>
              <a:tblPr firstRow="1" firstCol="1" bandRow="1"/>
              <a:tblGrid>
                <a:gridCol w="1883714"/>
                <a:gridCol w="5742186"/>
              </a:tblGrid>
              <a:tr h="583264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opakování rostlin okrasných, léčivých, jedovatých a chráněných  v předmětu 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 si žáci opakují stručnou charakteristiku okrasných rostlin.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poznávají tyto rostliny. Název rostliny se ukáže po správné odpovědi kliknutím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 opakují rostliny léčivé. Jejich charakteristiku.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9, 10 a 11 jsou jednotlivé léčivé rostliny s obrázky a jejich léčitelský význam.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 si žáci připomínají jedovaté rostliny, jejich charakteristiku.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13, 14 a 15 jsou uvedeny příklady těchto rostlin a jejich jedovatost.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16 jsou chráněné rostliny. Jejich charakteristika.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17 si žáci opakují jejich názvy s obrázky.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28544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764704"/>
            <a:ext cx="8136904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19.02.2012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malvice, peckovice, bobule, rostliny užitkové, hospodářské plodiny </a:t>
            </a:r>
          </a:p>
        </p:txBody>
      </p:sp>
    </p:spTree>
    <p:extLst>
      <p:ext uri="{BB962C8B-B14F-4D97-AF65-F5344CB8AC3E}">
        <p14:creationId xmlns:p14="http://schemas.microsoft.com/office/powerpoint/2010/main" xmlns="" val="2472076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581128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Okrasné, léčivé, jedovaté a chráněné rostliny</a:t>
            </a:r>
            <a:endParaRPr lang="cs-CZ" sz="6000" b="1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2592288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20688"/>
            <a:ext cx="3456384" cy="3132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9421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196752"/>
            <a:ext cx="705678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000" b="1" dirty="0" smtClean="0">
                <a:solidFill>
                  <a:srgbClr val="FFC000"/>
                </a:solidFill>
              </a:rPr>
              <a:t>Rostliny okrasné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b="1" dirty="0">
              <a:solidFill>
                <a:srgbClr val="FFC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b="1" dirty="0" smtClean="0">
                <a:solidFill>
                  <a:srgbClr val="FFC000"/>
                </a:solidFill>
              </a:rPr>
              <a:t>Rostliny léčivé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b="1" dirty="0">
              <a:solidFill>
                <a:srgbClr val="FFC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b="1" dirty="0" smtClean="0">
                <a:solidFill>
                  <a:srgbClr val="FFC000"/>
                </a:solidFill>
              </a:rPr>
              <a:t>Rostliny jedovaté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b="1" dirty="0">
              <a:solidFill>
                <a:srgbClr val="FFC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b="1" dirty="0" smtClean="0">
                <a:solidFill>
                  <a:srgbClr val="FFC000"/>
                </a:solidFill>
              </a:rPr>
              <a:t>Chráněné rostliny</a:t>
            </a:r>
            <a:endParaRPr lang="cs-CZ" sz="4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1704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76672"/>
            <a:ext cx="71288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Okrasné rostliny :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7991" y="1556792"/>
            <a:ext cx="68012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Jsou pěstovány pro svůj vzhled.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406365"/>
            <a:ext cx="45904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Slouží jako dekorace.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689" y="3284984"/>
            <a:ext cx="81397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Okrasné rostliny mohou být byliny i dřeviny.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991" y="4653136"/>
            <a:ext cx="82364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Mezi známé okrasné rostliny patří </a:t>
            </a:r>
            <a:r>
              <a:rPr lang="cs-CZ" sz="3200" b="1" dirty="0" smtClean="0">
                <a:solidFill>
                  <a:srgbClr val="FFC000"/>
                </a:solidFill>
              </a:rPr>
              <a:t>růže, tulipán, narcis, kopretina….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014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037" y="1484784"/>
            <a:ext cx="331236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94264" y="4149079"/>
            <a:ext cx="2744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kopretina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40543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Poznáš je ? </a:t>
            </a:r>
            <a:r>
              <a:rPr lang="cs-CZ" sz="4000" b="1" dirty="0" smtClean="0">
                <a:solidFill>
                  <a:srgbClr val="FFC000"/>
                </a:solidFill>
                <a:sym typeface="Wingdings" pitchFamily="2" charset="2"/>
              </a:rPr>
              <a:t></a:t>
            </a:r>
            <a:endParaRPr lang="cs-CZ" sz="4000" b="1" dirty="0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2656"/>
            <a:ext cx="230425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4197" y="1664804"/>
            <a:ext cx="12202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růže</a:t>
            </a:r>
            <a:endParaRPr lang="cs-CZ" sz="2400" dirty="0"/>
          </a:p>
        </p:txBody>
      </p:sp>
      <p:pic>
        <p:nvPicPr>
          <p:cNvPr id="2052" name="Picture 4" descr="C:\Documents and Settings\Simča.MILOSLAV-68ADF8\Local Settings\Temporary Internet Files\Content.IE5\62LJMMC3\MC90043688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0101" y="4869160"/>
            <a:ext cx="216024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4662" y="5495577"/>
            <a:ext cx="1805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maceška</a:t>
            </a:r>
            <a:endParaRPr lang="cs-CZ" sz="24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45730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28184" y="608887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narcis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153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63594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Léčivé rostliny :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5814" y="1645069"/>
            <a:ext cx="45772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Obsahují léčivé látky.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082" y="2458343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 léčení mohou být používány různé části bylin, keřů, stromů…..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082" y="3853670"/>
            <a:ext cx="825546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léčivých rostlin se sbírá nať, list, květ, plod, semeno, kořen…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15" y="5157192"/>
            <a:ext cx="79674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Patří sem </a:t>
            </a:r>
            <a:r>
              <a:rPr lang="cs-CZ" sz="3200" b="1" dirty="0" smtClean="0">
                <a:solidFill>
                  <a:srgbClr val="FFC000"/>
                </a:solidFill>
              </a:rPr>
              <a:t>heřmánek, lípa, jitrocel, mateřídouška, růže šípková..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660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059" y="1973036"/>
            <a:ext cx="45448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Heřmáne</a:t>
            </a:r>
            <a:r>
              <a:rPr lang="cs-CZ" sz="6000" b="1" dirty="0" smtClean="0">
                <a:solidFill>
                  <a:srgbClr val="FFC000"/>
                </a:solidFill>
              </a:rPr>
              <a:t>k: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6890" y="4815770"/>
            <a:ext cx="4382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Dělá se z něj např. čaj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6890" y="5430139"/>
            <a:ext cx="85108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Odstraňuje záněty, křeče, pomáhá od bolesti, při hojení ran.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7905"/>
            <a:ext cx="3979646" cy="4205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78085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28800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Lípa :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4869160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Lipový květ patří k nejznámějším léčebným prostředkům.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323528" y="5998282"/>
            <a:ext cx="7443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Čaj z květu pomáhá proti nachlazení.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5085" y="260648"/>
            <a:ext cx="3721558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3234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3960440" cy="3585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4536" y="462561"/>
            <a:ext cx="5969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Mateřídouška :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54875" y="1621856"/>
            <a:ext cx="382728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Čaj z mateřídoušky slouží </a:t>
            </a:r>
            <a:r>
              <a:rPr lang="cs-CZ" sz="3200" smtClean="0"/>
              <a:t>k léčení onemocnění </a:t>
            </a:r>
            <a:r>
              <a:rPr lang="cs-CZ" sz="3200" dirty="0" smtClean="0"/>
              <a:t>horních cest dýchacích, na spánek, bolest hlavy, proti závratím …..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8993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Jedovaté rostliny :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7109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Můžeme je rozdělit na prudce jedovaté a jedovaté.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9141" y="2895862"/>
            <a:ext cx="6544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Nikdy ji nezkoušej ochutnat !!!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9141" y="3933056"/>
            <a:ext cx="835292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Mezi jedovaté rostliny patří : konvalinka, lilek brambor, sněženka,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urman obecný…..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4343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347" y="171794"/>
            <a:ext cx="3240360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39952" y="2185679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Sněženka 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0697" y="3501008"/>
            <a:ext cx="5641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Patří mezi mírně jedovaté.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0696" y="4414172"/>
            <a:ext cx="826375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Její některé </a:t>
            </a:r>
            <a:r>
              <a:rPr lang="cs-CZ" sz="3200" dirty="0" smtClean="0"/>
              <a:t>části, </a:t>
            </a:r>
            <a:r>
              <a:rPr lang="cs-CZ" sz="3200" dirty="0" smtClean="0"/>
              <a:t>např. </a:t>
            </a:r>
            <a:r>
              <a:rPr lang="cs-CZ" sz="3200" dirty="0" smtClean="0"/>
              <a:t>cibulka, </a:t>
            </a:r>
            <a:r>
              <a:rPr lang="cs-CZ" sz="3200" dirty="0" smtClean="0"/>
              <a:t>jsou mírně jedovaté.</a:t>
            </a:r>
          </a:p>
          <a:p>
            <a:r>
              <a:rPr lang="cs-CZ" sz="3200" dirty="0" smtClean="0"/>
              <a:t>Po snězení se mohou objevit bolesti břicha, zvracení, průjem.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2821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692696"/>
            <a:ext cx="36576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0569" y="3429000"/>
            <a:ext cx="54312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Brambor lilek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395536" y="4797152"/>
            <a:ext cx="74431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Kromě jedlých hlíz je celá rostlina jedovatá.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66433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36766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8980" y="1772816"/>
            <a:ext cx="39789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Bez černý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2000" y="3423768"/>
            <a:ext cx="43204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Čerstvé plody jsou mírně jedovaté.</a:t>
            </a:r>
          </a:p>
          <a:p>
            <a:r>
              <a:rPr lang="cs-CZ" sz="3200" dirty="0" smtClean="0"/>
              <a:t>Jedovatost se ztrácí sušením.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4347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6145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Chráněné rostliny :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308298" y="1670341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chráněné, protože jim hrozí vyhynutí.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363821" y="3001861"/>
            <a:ext cx="66510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chráněny zákonem.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4466" y="3808958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zakázáno je trhat, přesazovat domů, do zahrádek….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821" y="5269911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Mezi chráněné rostliny </a:t>
            </a:r>
            <a:r>
              <a:rPr lang="cs-CZ" sz="3200" dirty="0" smtClean="0"/>
              <a:t>patří: </a:t>
            </a:r>
            <a:r>
              <a:rPr lang="cs-CZ" sz="3200" dirty="0" smtClean="0"/>
              <a:t>leknín, lilie, koniklec, hořec…..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1022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336" y="539118"/>
            <a:ext cx="3657600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120" y="3853338"/>
            <a:ext cx="2937520" cy="2349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5" y="490316"/>
            <a:ext cx="317753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91775" y="4797151"/>
            <a:ext cx="1466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Koniklec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3071211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Leknín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3779912" y="5062667"/>
            <a:ext cx="1898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Lilie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35441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862" y="1844824"/>
            <a:ext cx="813690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effectLst/>
              </a:rPr>
              <a:t>FRANZ EUGEN KÖHLER, IN KÖHLER'S MEDIZINAL-PFLANZEN. </a:t>
            </a:r>
            <a:r>
              <a:rPr lang="en-US" dirty="0" err="1" smtClean="0">
                <a:effectLst/>
              </a:rPr>
              <a:t>Soubor:Matricaria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recutita</a:t>
            </a:r>
            <a:r>
              <a:rPr lang="en-US" dirty="0" smtClean="0">
                <a:effectLst/>
              </a:rPr>
              <a:t> - </a:t>
            </a:r>
            <a:r>
              <a:rPr lang="en-US" dirty="0" err="1" smtClean="0">
                <a:effectLst/>
              </a:rPr>
              <a:t>Köhler</a:t>
            </a:r>
            <a:r>
              <a:rPr lang="en-US" dirty="0" smtClean="0">
                <a:effectLst/>
              </a:rPr>
              <a:t>–s Medizinal-Pflanzen-091.jpg. In: </a:t>
            </a:r>
            <a:r>
              <a:rPr lang="en-US" i="1" dirty="0" smtClean="0">
                <a:effectLst/>
              </a:rPr>
              <a:t>Wikipedia</a:t>
            </a:r>
            <a:r>
              <a:rPr lang="en-US" dirty="0" smtClean="0">
                <a:effectLst/>
              </a:rPr>
              <a:t>: </a:t>
            </a:r>
            <a:r>
              <a:rPr lang="en-US" i="1" dirty="0" smtClean="0">
                <a:effectLst/>
              </a:rPr>
              <a:t>the free encyclopedia</a:t>
            </a:r>
            <a:r>
              <a:rPr lang="en-US" dirty="0" smtClean="0">
                <a:effectLst/>
              </a:rPr>
              <a:t> [online]. San Francisco (CA): Wikimedia Foundation, 5. 8. 2005, 18:42 26. 1. 2007, 20:25 30. 3. 2008, , 30. 3. 2008, 00:11 [cit. 2012-02-18]. </a:t>
            </a:r>
            <a:r>
              <a:rPr lang="en-US" dirty="0" err="1" smtClean="0">
                <a:effectLst/>
              </a:rPr>
              <a:t>Dostupné</a:t>
            </a:r>
            <a:r>
              <a:rPr lang="en-US" dirty="0" smtClean="0">
                <a:effectLst/>
              </a:rPr>
              <a:t> z: http://cs.wikipedia.org/wiki/Soubor:Matricaria_recutita_-_K%C3%B6hler%E2%80%93s_Medizinal-Pflanzen-091.jpg </a:t>
            </a:r>
            <a:endParaRPr lang="en-US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8566" y="4221088"/>
            <a:ext cx="81369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CARL AXEL MAGNUS LINDMAN (1856–1928). </a:t>
            </a:r>
            <a:r>
              <a:rPr lang="cs-CZ" dirty="0" err="1" smtClean="0">
                <a:effectLst/>
              </a:rPr>
              <a:t>Soubor:Tilia</a:t>
            </a:r>
            <a:r>
              <a:rPr lang="cs-CZ" dirty="0" smtClean="0">
                <a:effectLst/>
              </a:rPr>
              <a:t> x </a:t>
            </a:r>
            <a:r>
              <a:rPr lang="cs-CZ" dirty="0" err="1" smtClean="0">
                <a:effectLst/>
              </a:rPr>
              <a:t>vulgaris</a:t>
            </a:r>
            <a:r>
              <a:rPr lang="cs-CZ" dirty="0" smtClean="0">
                <a:effectLst/>
              </a:rPr>
              <a:t> parklind.jpg.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10. 7. 2006, 13:13 [cit. 2012-02-18]. Dostupné z: http://cs.wikipedia.org/wiki/Soubor:Tilia_x_vulgaris_parklind.jpg 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862" y="332656"/>
            <a:ext cx="4446240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xmlns="" val="9778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93357"/>
            <a:ext cx="84249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Soubor:Illustration</a:t>
            </a:r>
            <a:r>
              <a:rPr lang="cs-CZ" dirty="0"/>
              <a:t> </a:t>
            </a:r>
            <a:r>
              <a:rPr lang="cs-CZ" dirty="0" err="1"/>
              <a:t>Sambucus</a:t>
            </a:r>
            <a:r>
              <a:rPr lang="cs-CZ" dirty="0"/>
              <a:t> nigra0.jpg.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29. 10. 2004, 20:11 22. 7. 2005, 13:32, 27. 11. 2006, 13:58 [cit. 2012-02-19]. Dostupné z: http://cs.wikipedia.org/wiki/Soubor:Illustration_Sambucus_nigra0.jpg 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2136339"/>
            <a:ext cx="84249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MARCO SCHMIDT [1]. </a:t>
            </a:r>
            <a:r>
              <a:rPr lang="cs-CZ" dirty="0" err="1"/>
              <a:t>Soubor:Pulsatilla</a:t>
            </a:r>
            <a:r>
              <a:rPr lang="cs-CZ" dirty="0"/>
              <a:t> </a:t>
            </a:r>
            <a:r>
              <a:rPr lang="cs-CZ" dirty="0" err="1"/>
              <a:t>vulgaris</a:t>
            </a:r>
            <a:r>
              <a:rPr lang="cs-CZ" dirty="0"/>
              <a:t> MS 0164.jpg.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5. 4. 2009, 18:41 [cit. 2012-02-19]. Dostupné z: http://cs.wikipedia.org/wiki/Soubor:Pulsatilla_vulgaris_MS_0164.jpg 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2336" y="3933056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BERND GLIWA. </a:t>
            </a:r>
            <a:r>
              <a:rPr lang="cs-CZ" dirty="0" err="1">
                <a:solidFill>
                  <a:prstClr val="black"/>
                </a:solidFill>
              </a:rPr>
              <a:t>Soubor:Thymus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serp</a:t>
            </a:r>
            <a:r>
              <a:rPr lang="cs-CZ" dirty="0">
                <a:solidFill>
                  <a:prstClr val="black"/>
                </a:solidFill>
              </a:rPr>
              <a:t> 1.jpg. In: </a:t>
            </a:r>
            <a:r>
              <a:rPr lang="cs-CZ" i="1" dirty="0" err="1">
                <a:solidFill>
                  <a:prstClr val="black"/>
                </a:solidFill>
              </a:rPr>
              <a:t>Wikipedia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i="1" dirty="0" err="1">
                <a:solidFill>
                  <a:prstClr val="black"/>
                </a:solidFill>
              </a:rPr>
              <a:t>the</a:t>
            </a:r>
            <a:r>
              <a:rPr lang="cs-CZ" i="1" dirty="0">
                <a:solidFill>
                  <a:prstClr val="black"/>
                </a:solidFill>
              </a:rPr>
              <a:t> free </a:t>
            </a:r>
            <a:r>
              <a:rPr lang="cs-CZ" i="1" dirty="0" err="1">
                <a:solidFill>
                  <a:prstClr val="black"/>
                </a:solidFill>
              </a:rPr>
              <a:t>encyclopedia</a:t>
            </a:r>
            <a:r>
              <a:rPr lang="cs-CZ" dirty="0">
                <a:solidFill>
                  <a:prstClr val="black"/>
                </a:solidFill>
              </a:rPr>
              <a:t> [online]. San Francisco (CA): </a:t>
            </a:r>
            <a:r>
              <a:rPr lang="cs-CZ" dirty="0" err="1">
                <a:solidFill>
                  <a:prstClr val="black"/>
                </a:solidFill>
              </a:rPr>
              <a:t>Wikimedia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Foundation</a:t>
            </a:r>
            <a:r>
              <a:rPr lang="cs-CZ" dirty="0">
                <a:solidFill>
                  <a:prstClr val="black"/>
                </a:solidFill>
              </a:rPr>
              <a:t>, 22. 8. 2006, 21:30 [cit. 2012-02-18]. Dostupné z: http://cs.wikipedia.org/wiki/Soubor:Thymus_serp_1.jpg </a:t>
            </a:r>
          </a:p>
        </p:txBody>
      </p:sp>
    </p:spTree>
    <p:extLst>
      <p:ext uri="{BB962C8B-B14F-4D97-AF65-F5344CB8AC3E}">
        <p14:creationId xmlns:p14="http://schemas.microsoft.com/office/powerpoint/2010/main" xmlns="" val="310061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131</TotalTime>
  <Words>737</Words>
  <Application>Microsoft Office PowerPoint</Application>
  <PresentationFormat>Předvádění na obrazovce (4:3)</PresentationFormat>
  <Paragraphs>90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Spring</vt:lpstr>
      <vt:lpstr>Snímek 1</vt:lpstr>
      <vt:lpstr>Snímek 2</vt:lpstr>
      <vt:lpstr>Snímek 3</vt:lpstr>
      <vt:lpstr>Okrasné, léčivé, jedovaté a chráněné rostliny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Okrasné, léčivé, jedovaté a chráněné rostliny</dc:title>
  <dc:creator>Simča</dc:creator>
  <cp:lastModifiedBy>Dum</cp:lastModifiedBy>
  <cp:revision>17</cp:revision>
  <dcterms:created xsi:type="dcterms:W3CDTF">2012-02-18T17:50:25Z</dcterms:created>
  <dcterms:modified xsi:type="dcterms:W3CDTF">2013-12-13T07:12:34Z</dcterms:modified>
</cp:coreProperties>
</file>