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74" r:id="rId3"/>
    <p:sldId id="276" r:id="rId4"/>
    <p:sldId id="256" r:id="rId5"/>
    <p:sldId id="273" r:id="rId6"/>
    <p:sldId id="257" r:id="rId7"/>
    <p:sldId id="259" r:id="rId8"/>
    <p:sldId id="260" r:id="rId9"/>
    <p:sldId id="261" r:id="rId10"/>
    <p:sldId id="262" r:id="rId11"/>
    <p:sldId id="265" r:id="rId12"/>
    <p:sldId id="266" r:id="rId13"/>
    <p:sldId id="267" r:id="rId14"/>
    <p:sldId id="264" r:id="rId15"/>
    <p:sldId id="268" r:id="rId16"/>
    <p:sldId id="269" r:id="rId17"/>
    <p:sldId id="270" r:id="rId18"/>
    <p:sldId id="271" r:id="rId19"/>
    <p:sldId id="272" r:id="rId20"/>
    <p:sldId id="25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EDEC50F-5B86-4232-9D3A-C9724D6BB814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6C3D5AB-3EDE-4BE4-B978-61C577CB70C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199" y="620688"/>
            <a:ext cx="4974953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809020"/>
              </p:ext>
            </p:extLst>
          </p:nvPr>
        </p:nvGraphicFramePr>
        <p:xfrm>
          <a:off x="683568" y="2060849"/>
          <a:ext cx="7380511" cy="3178464"/>
        </p:xfrm>
        <a:graphic>
          <a:graphicData uri="http://schemas.openxmlformats.org/drawingml/2006/table">
            <a:tbl>
              <a:tblPr firstRow="1" firstCol="1" bandRow="1"/>
              <a:tblGrid>
                <a:gridCol w="1626133"/>
                <a:gridCol w="5754378"/>
              </a:tblGrid>
              <a:tr h="658185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Název </a:t>
                      </a: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školy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Podbořany, Husova 276, okres Louny</a:t>
                      </a:r>
                      <a:endParaRPr lang="cs-CZ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516876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 </a:t>
                      </a: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Mgr. Simona Nováková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658185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Název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smtClean="0"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VY_32_INOVACE_301_PODSTATNÁ_JMÉNA</a:t>
                      </a:r>
                      <a:endParaRPr lang="cs-CZ" sz="1800" dirty="0"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643077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Téma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Charakteristika podstatných jmen, rod, životnost a číslo podstatných jmen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658185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Číslo </a:t>
                      </a: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projektu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 </a:t>
                      </a: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</a:t>
                      </a:r>
                      <a:r>
                        <a:rPr lang="cs-CZ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6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2975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842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085731"/>
              </p:ext>
            </p:extLst>
          </p:nvPr>
        </p:nvGraphicFramePr>
        <p:xfrm>
          <a:off x="611560" y="548681"/>
          <a:ext cx="7776864" cy="5704072"/>
        </p:xfrm>
        <a:graphic>
          <a:graphicData uri="http://schemas.openxmlformats.org/drawingml/2006/table">
            <a:tbl>
              <a:tblPr firstRow="1" firstCol="1" bandRow="1"/>
              <a:tblGrid>
                <a:gridCol w="1507467"/>
                <a:gridCol w="6269397"/>
              </a:tblGrid>
              <a:tr h="5704072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Prezentace je zaměřena na výklad podstatných jmen v předmětu Český jazyk a literatura pro žáky 3. ročníku.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Děti přiřazují k podstatným jménům obrázky podle toho, jestli se jedná</a:t>
                      </a:r>
                      <a:r>
                        <a:rPr lang="cs-CZ" sz="16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 osobu, zvíře, věc, vlastnost nebo děj. Pomocí skrytých obrázků řadí podstatná jména k jednotlivým</a:t>
                      </a:r>
                      <a:r>
                        <a:rPr lang="cs-CZ" sz="16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rodům</a:t>
                      </a: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. Po správné odpovědi</a:t>
                      </a:r>
                      <a:r>
                        <a:rPr lang="cs-CZ" sz="16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se obrázek objeví. (</a:t>
                      </a:r>
                      <a:r>
                        <a:rPr lang="cs-CZ" sz="16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list číslo 11, 12 a 13 )</a:t>
                      </a:r>
                      <a:endParaRPr lang="cs-CZ" sz="16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 prezentaci se setkávají s otázkami, které jsou zaměřeny na správné určení rodu (</a:t>
                      </a:r>
                      <a:r>
                        <a:rPr lang="cs-CZ" sz="16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list číslo 14 )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 životnosti ( list číslo 15 ).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Odpovědi  se ukáží po správném zodpovězení. Pomocí obrázků se seznamují s čísly podstatných jmen. Na listě 18 dávají tvary podstatných jmen do množného čísla. Odpovědi jsou opět schované. Při správném zodpovězení se ukáží.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 závěru prezentace hledají</a:t>
                      </a:r>
                      <a:r>
                        <a:rPr lang="cs-CZ" sz="16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chyby již v určených podstatných jménech. ( list </a:t>
                      </a:r>
                      <a:r>
                        <a:rPr lang="cs-CZ" sz="16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číslo 18 a 19)</a:t>
                      </a:r>
                      <a:endParaRPr lang="cs-CZ" sz="1800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35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836712"/>
            <a:ext cx="63381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Datum vytvoření : 05.01.2012</a:t>
            </a:r>
          </a:p>
          <a:p>
            <a:endParaRPr lang="cs-CZ" dirty="0"/>
          </a:p>
          <a:p>
            <a:r>
              <a:rPr lang="cs-CZ" dirty="0" smtClean="0"/>
              <a:t>Klíčová slova : podstatné jméno, rod, životnost, číslo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48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C000"/>
                </a:solidFill>
              </a:rPr>
              <a:t>Podstatná jména</a:t>
            </a:r>
            <a:endParaRPr lang="cs-CZ" sz="8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62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764704"/>
            <a:ext cx="8571069" cy="4668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3200" b="1" dirty="0">
                <a:solidFill>
                  <a:srgbClr val="FFC000"/>
                </a:solidFill>
              </a:rPr>
              <a:t>c</a:t>
            </a:r>
            <a:r>
              <a:rPr lang="cs-CZ" sz="3200" b="1" dirty="0" smtClean="0">
                <a:solidFill>
                  <a:srgbClr val="FFC000"/>
                </a:solidFill>
              </a:rPr>
              <a:t>harakteristika podstatných jmen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200" b="1" dirty="0" smtClean="0">
              <a:solidFill>
                <a:srgbClr val="FFC00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FFC000"/>
                </a:solidFill>
              </a:rPr>
              <a:t>rod podstatných jmen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200" b="1" dirty="0" smtClean="0">
              <a:solidFill>
                <a:srgbClr val="FFC00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FFC000"/>
                </a:solidFill>
              </a:rPr>
              <a:t>životnost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200" b="1" dirty="0" smtClean="0">
              <a:solidFill>
                <a:srgbClr val="FFC00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FFC000"/>
                </a:solidFill>
              </a:rPr>
              <a:t>číslo podstatných jmen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200" dirty="0" smtClean="0">
              <a:solidFill>
                <a:srgbClr val="FFC00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sz="3200" dirty="0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39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836712"/>
            <a:ext cx="40238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Podstatná jména jsou názvy :</a:t>
            </a:r>
          </a:p>
          <a:p>
            <a:endParaRPr lang="cs-CZ" b="1" dirty="0">
              <a:solidFill>
                <a:srgbClr val="FFC000"/>
              </a:solidFill>
            </a:endParaRPr>
          </a:p>
          <a:p>
            <a:r>
              <a:rPr lang="cs-CZ" b="1" dirty="0" smtClean="0">
                <a:solidFill>
                  <a:srgbClr val="FFC000"/>
                </a:solidFill>
              </a:rPr>
              <a:t>1.Osob :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09467"/>
            <a:ext cx="2376264" cy="352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598081"/>
            <a:ext cx="2304256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794247"/>
            <a:ext cx="2016224" cy="246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259632" y="5589240"/>
            <a:ext cx="74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lyžař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95936" y="5589240"/>
            <a:ext cx="275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abička s vnučkou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948264" y="3570836"/>
            <a:ext cx="1112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kuchař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6081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908720"/>
            <a:ext cx="2133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2.Názvy zvířat:</a:t>
            </a:r>
            <a:endParaRPr lang="cs-CZ" b="1" dirty="0">
              <a:solidFill>
                <a:srgbClr val="FFC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65" y="1700808"/>
            <a:ext cx="2090737" cy="273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3773" y="650564"/>
            <a:ext cx="2620888" cy="238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789040"/>
            <a:ext cx="345638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8" y="4761148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pes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4048" y="5949280"/>
            <a:ext cx="1290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papoušek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16016" y="306896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krysa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6685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1911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3.Názvy věcí:</a:t>
            </a:r>
            <a:endParaRPr lang="cs-CZ" b="1" dirty="0">
              <a:solidFill>
                <a:srgbClr val="FFC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009988"/>
            <a:ext cx="2860874" cy="2160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Documents and Settings\Simča.MILOSLAV-68ADF8\Local Settings\Temporary Internet Files\Content.IE5\8BGPP271\MC90044038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17032"/>
            <a:ext cx="2232248" cy="21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333" y="2788691"/>
            <a:ext cx="2304256" cy="201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436096" y="1556792"/>
            <a:ext cx="810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knihy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22661" y="5301208"/>
            <a:ext cx="1213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mikrofon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5485874"/>
            <a:ext cx="906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tabule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470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764704"/>
            <a:ext cx="2739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4.Názvy vlastností :</a:t>
            </a:r>
            <a:endParaRPr lang="cs-CZ" b="1" dirty="0">
              <a:solidFill>
                <a:srgbClr val="FFC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289" y="1340768"/>
            <a:ext cx="2450901" cy="3604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19672" y="580526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pýcha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41301"/>
            <a:ext cx="252028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796136" y="4437112"/>
            <a:ext cx="1837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zlomyslnost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487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6712"/>
            <a:ext cx="3883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5.Názvy dějů a činností :</a:t>
            </a:r>
            <a:endParaRPr lang="cs-CZ" b="1" dirty="0">
              <a:solidFill>
                <a:srgbClr val="FFC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982" y="1412775"/>
            <a:ext cx="1944216" cy="2122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3717032"/>
            <a:ext cx="1326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déšť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140" y="756334"/>
            <a:ext cx="2462119" cy="2602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64088" y="371703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plavání </a:t>
            </a:r>
            <a:endParaRPr lang="cs-CZ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359" y="3918579"/>
            <a:ext cx="2217594" cy="2211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229082" y="5445224"/>
            <a:ext cx="744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čtení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1158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5459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Ukazujeme na ně </a:t>
            </a:r>
            <a:r>
              <a:rPr lang="cs-CZ" b="1" dirty="0" smtClean="0">
                <a:solidFill>
                  <a:srgbClr val="FFC000"/>
                </a:solidFill>
              </a:rPr>
              <a:t>ten, ta, to</a:t>
            </a:r>
            <a:r>
              <a:rPr lang="cs-CZ" dirty="0" smtClean="0"/>
              <a:t> nebo </a:t>
            </a:r>
            <a:r>
              <a:rPr lang="cs-CZ" b="1" dirty="0" smtClean="0">
                <a:solidFill>
                  <a:srgbClr val="FFC000"/>
                </a:solidFill>
              </a:rPr>
              <a:t>ty, ti ta.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278052"/>
            <a:ext cx="5444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endParaRPr lang="cs-CZ" b="1" dirty="0">
              <a:solidFill>
                <a:srgbClr val="FFC000"/>
              </a:solidFill>
            </a:endParaRPr>
          </a:p>
          <a:p>
            <a:r>
              <a:rPr lang="cs-CZ" b="1" dirty="0" smtClean="0">
                <a:solidFill>
                  <a:srgbClr val="FFC000"/>
                </a:solidFill>
              </a:rPr>
              <a:t>1. Rod mužský : </a:t>
            </a:r>
            <a:r>
              <a:rPr lang="cs-CZ" dirty="0" smtClean="0"/>
              <a:t>ukážeme si na něj v čísle jednotném zájmenem </a:t>
            </a:r>
            <a:r>
              <a:rPr lang="cs-CZ" b="1" dirty="0" smtClean="0"/>
              <a:t>ten</a:t>
            </a:r>
            <a:endParaRPr lang="cs-CZ" b="1" dirty="0">
              <a:solidFill>
                <a:srgbClr val="FFC000"/>
              </a:solidFill>
            </a:endParaRPr>
          </a:p>
        </p:txBody>
      </p:sp>
      <p:pic>
        <p:nvPicPr>
          <p:cNvPr id="1026" name="Picture 2" descr="C:\Documents and Settings\Simča.MILOSLAV-68ADF8\Local Settings\Temporary Internet Files\Content.IE5\TI0GONUO\MC90044127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5" y="3068960"/>
            <a:ext cx="2777054" cy="2094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691680" y="5589240"/>
            <a:ext cx="676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muž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4943"/>
            <a:ext cx="2232247" cy="233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724128" y="5589240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nůž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846004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U podstatných jmen určujeme také </a:t>
            </a:r>
            <a:r>
              <a:rPr lang="pl-PL" sz="1600" b="1" dirty="0">
                <a:solidFill>
                  <a:srgbClr val="FFC000"/>
                </a:solidFill>
              </a:rPr>
              <a:t>ROD</a:t>
            </a:r>
            <a:r>
              <a:rPr lang="pl-PL" sz="1600" b="1" dirty="0" smtClean="0">
                <a:solidFill>
                  <a:srgbClr val="FFC000"/>
                </a:solidFill>
              </a:rPr>
              <a:t>.</a:t>
            </a:r>
            <a:r>
              <a:rPr lang="pl-PL" sz="1600" dirty="0" smtClean="0"/>
              <a:t> Rod podstatného jména</a:t>
            </a:r>
          </a:p>
          <a:p>
            <a:r>
              <a:rPr lang="pl-PL" sz="1600" dirty="0"/>
              <a:t>u</a:t>
            </a:r>
            <a:r>
              <a:rPr lang="pl-PL" sz="1600" dirty="0" smtClean="0"/>
              <a:t>rčíme tak, aby jeho tvar označoval jednu osobu,zvíře i věc.</a:t>
            </a:r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175670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92696"/>
            <a:ext cx="65004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2.Rod ženský :</a:t>
            </a:r>
            <a:r>
              <a:rPr lang="cs-CZ" dirty="0" smtClean="0"/>
              <a:t> ukážeme si ne něj v čísle jednotném </a:t>
            </a:r>
          </a:p>
          <a:p>
            <a:r>
              <a:rPr lang="cs-CZ" dirty="0"/>
              <a:t>z</a:t>
            </a:r>
            <a:r>
              <a:rPr lang="cs-CZ" dirty="0" smtClean="0"/>
              <a:t>ájmenem </a:t>
            </a:r>
            <a:r>
              <a:rPr lang="cs-CZ" b="1" dirty="0" smtClean="0">
                <a:solidFill>
                  <a:srgbClr val="FFC000"/>
                </a:solidFill>
              </a:rPr>
              <a:t>ta.</a:t>
            </a:r>
          </a:p>
          <a:p>
            <a:endParaRPr lang="cs-CZ" b="1" dirty="0">
              <a:solidFill>
                <a:srgbClr val="FFC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40624"/>
            <a:ext cx="2243558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4581128"/>
            <a:ext cx="2387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paní nebo učitelka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113" y="1872208"/>
            <a:ext cx="1882096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07904" y="4765794"/>
            <a:ext cx="1764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žížala</a:t>
            </a:r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872" y="1188783"/>
            <a:ext cx="2935956" cy="1366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04248" y="2420888"/>
            <a:ext cx="9525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puška,</a:t>
            </a:r>
          </a:p>
          <a:p>
            <a:r>
              <a:rPr lang="cs-CZ" dirty="0" smtClean="0"/>
              <a:t>zbraň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111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692696"/>
            <a:ext cx="64331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3.Rod střední :</a:t>
            </a:r>
            <a:r>
              <a:rPr lang="cs-CZ" dirty="0" smtClean="0"/>
              <a:t>ukážeme si na něj v čísle jednotném</a:t>
            </a:r>
            <a:r>
              <a:rPr lang="cs-CZ" b="1" dirty="0" smtClean="0">
                <a:solidFill>
                  <a:srgbClr val="FFC000"/>
                </a:solidFill>
              </a:rPr>
              <a:t> </a:t>
            </a:r>
          </a:p>
          <a:p>
            <a:r>
              <a:rPr lang="cs-CZ" dirty="0"/>
              <a:t>z</a:t>
            </a:r>
            <a:r>
              <a:rPr lang="cs-CZ" dirty="0" smtClean="0"/>
              <a:t>ájmenem </a:t>
            </a:r>
            <a:r>
              <a:rPr lang="cs-CZ" b="1" dirty="0" smtClean="0">
                <a:solidFill>
                  <a:srgbClr val="FFC000"/>
                </a:solidFill>
              </a:rPr>
              <a:t>to.</a:t>
            </a:r>
            <a:endParaRPr lang="cs-CZ" b="1" dirty="0">
              <a:solidFill>
                <a:srgbClr val="FFC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84784"/>
            <a:ext cx="2619895" cy="243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7624" y="436510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pírko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467" y="1837307"/>
            <a:ext cx="2664296" cy="312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64088" y="5517232"/>
            <a:ext cx="1258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město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167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9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/>
              <a:t>Vyber podstatná jména tak, jak jdou za s sebou.       Urči rod podstatných jmen.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854116"/>
            <a:ext cx="4357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vězdami-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48478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Pod hvězdami plul měsíc.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39409" y="2177279"/>
            <a:ext cx="1212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m</a:t>
            </a:r>
            <a:r>
              <a:rPr lang="cs-CZ" dirty="0" smtClean="0"/>
              <a:t>ěsíc –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186780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ta hvězda, rod ženský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78234" y="2177279"/>
            <a:ext cx="3293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ten měsíc, rod mužský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2546611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V novém domě byla zahrada s poupaty.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71600" y="2915943"/>
            <a:ext cx="1160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omě -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51720" y="2915943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ten dům, rod mužský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7933" y="3285275"/>
            <a:ext cx="1247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</a:t>
            </a:r>
            <a:r>
              <a:rPr lang="cs-CZ" dirty="0" smtClean="0"/>
              <a:t>ahrada-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078234" y="3285275"/>
            <a:ext cx="3942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ta zahrada, rod ženský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39410" y="3654607"/>
            <a:ext cx="1354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poupaty-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96169" y="3654607"/>
            <a:ext cx="3798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to poupě, rod střední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99592" y="4149080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Kvočna se chlubila malými kuřátky.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99592" y="4518412"/>
            <a:ext cx="1256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vočna -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078234" y="4518412"/>
            <a:ext cx="3149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ta kvočna, rod ženský 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927933" y="4887744"/>
            <a:ext cx="1326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uřátky-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078234" y="4887744"/>
            <a:ext cx="3581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to kuřátko, rod střední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878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Pouze u </a:t>
            </a:r>
            <a:r>
              <a:rPr lang="cs-CZ" sz="1600" b="1" dirty="0" smtClean="0">
                <a:solidFill>
                  <a:srgbClr val="FFC000"/>
                </a:solidFill>
              </a:rPr>
              <a:t>rodu mužského </a:t>
            </a:r>
            <a:r>
              <a:rPr lang="cs-CZ" sz="1600" dirty="0" smtClean="0"/>
              <a:t>můžeme určit </a:t>
            </a:r>
            <a:r>
              <a:rPr lang="cs-CZ" sz="1600" b="1" dirty="0" smtClean="0">
                <a:solidFill>
                  <a:srgbClr val="FFC000"/>
                </a:solidFill>
              </a:rPr>
              <a:t>životnost.</a:t>
            </a:r>
          </a:p>
          <a:p>
            <a:r>
              <a:rPr lang="cs-CZ" sz="1600" dirty="0" smtClean="0"/>
              <a:t>Podstatná jména, která nám určují </a:t>
            </a:r>
            <a:r>
              <a:rPr lang="cs-CZ" sz="1600" b="1" dirty="0" smtClean="0">
                <a:solidFill>
                  <a:srgbClr val="FFC000"/>
                </a:solidFill>
              </a:rPr>
              <a:t>osoby nebo zvířata </a:t>
            </a:r>
            <a:r>
              <a:rPr lang="cs-CZ" sz="1600" dirty="0" smtClean="0"/>
              <a:t>řadíme do</a:t>
            </a:r>
            <a:r>
              <a:rPr lang="cs-CZ" sz="1600" b="1" dirty="0" smtClean="0">
                <a:solidFill>
                  <a:srgbClr val="FFC000"/>
                </a:solidFill>
              </a:rPr>
              <a:t> životných. Zbylá </a:t>
            </a:r>
            <a:r>
              <a:rPr lang="cs-CZ" sz="1600" dirty="0" smtClean="0"/>
              <a:t>podstatná jména jsou většinou </a:t>
            </a:r>
            <a:r>
              <a:rPr lang="cs-CZ" sz="1600" b="1" dirty="0" smtClean="0">
                <a:solidFill>
                  <a:srgbClr val="FFC000"/>
                </a:solidFill>
              </a:rPr>
              <a:t>neživotná.</a:t>
            </a:r>
            <a:endParaRPr lang="cs-CZ" sz="1600" b="1" dirty="0"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628800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2.Urči životnost podstatných jmen:</a:t>
            </a:r>
          </a:p>
          <a:p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060848"/>
            <a:ext cx="907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topol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9" y="2060848"/>
            <a:ext cx="2930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rod mužský, neživotný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2430180"/>
            <a:ext cx="1048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topiči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03649" y="2430180"/>
            <a:ext cx="3035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rod mužský, životný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279951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plech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18927" y="2799512"/>
            <a:ext cx="2955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od mužský, neživotný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3168844"/>
            <a:ext cx="1394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kůň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18927" y="3168844"/>
            <a:ext cx="3279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od mužský, životný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1560" y="3538176"/>
            <a:ext cx="894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květ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83669" y="3538176"/>
            <a:ext cx="2891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od mužský, neživotný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1560" y="3907508"/>
            <a:ext cx="1388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tulipány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999827" y="3907508"/>
            <a:ext cx="2820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od mužský, neživotný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11560" y="4276840"/>
            <a:ext cx="1378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zákazníci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005985" y="4276840"/>
            <a:ext cx="2720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od mužský, životný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11560" y="4646172"/>
            <a:ext cx="1112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voják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659991" y="4646172"/>
            <a:ext cx="2706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od mužský, životný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11560" y="5015504"/>
            <a:ext cx="772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vlci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583668" y="5015504"/>
            <a:ext cx="2671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od mužský, životný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11560" y="5384836"/>
            <a:ext cx="1017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vlaky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659991" y="5384836"/>
            <a:ext cx="2878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od mužský, neživotný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11560" y="5754168"/>
            <a:ext cx="1248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cukráři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860366" y="5754168"/>
            <a:ext cx="279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od mužský, životný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617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Dále můžeme u podstatných jmen určit </a:t>
            </a:r>
            <a:r>
              <a:rPr lang="cs-CZ" b="1" dirty="0" smtClean="0">
                <a:solidFill>
                  <a:srgbClr val="FFC000"/>
                </a:solidFill>
              </a:rPr>
              <a:t>číslo.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8094" y="985769"/>
            <a:ext cx="7016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1.Číslo jednotné : </a:t>
            </a:r>
            <a:r>
              <a:rPr lang="cs-CZ" dirty="0" smtClean="0"/>
              <a:t>označuje jednu osobu, zvíře nebo věc</a:t>
            </a:r>
            <a:r>
              <a:rPr lang="cs-CZ" b="1" dirty="0" smtClean="0">
                <a:solidFill>
                  <a:srgbClr val="FFC000"/>
                </a:solidFill>
              </a:rPr>
              <a:t> </a:t>
            </a:r>
            <a:endParaRPr lang="cs-CZ" b="1" dirty="0">
              <a:solidFill>
                <a:srgbClr val="FFC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995" y="1556792"/>
            <a:ext cx="2887216" cy="2118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105" y="2616051"/>
            <a:ext cx="2865512" cy="2325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35696" y="429309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motýl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5589240"/>
            <a:ext cx="1145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klíč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3293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2.Číslo množné :</a:t>
            </a:r>
            <a:r>
              <a:rPr lang="cs-CZ" dirty="0" smtClean="0"/>
              <a:t> označuje dvě a více osob, zvířat nebo věcí.</a:t>
            </a:r>
            <a:endParaRPr lang="cs-CZ" b="1" dirty="0">
              <a:solidFill>
                <a:srgbClr val="FFC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24186"/>
            <a:ext cx="2556284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835696" y="522920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listí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076" y="1988840"/>
            <a:ext cx="2736304" cy="250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36096" y="541386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knihy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2373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6427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3.Dávej podstatná jména do tvaru množného :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861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slon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11247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sloni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3" y="1494076"/>
            <a:ext cx="1233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chlapec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73375" y="1494076"/>
            <a:ext cx="1075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chlapci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18634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stůl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59633" y="1863408"/>
            <a:ext cx="877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stoly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4" y="2232740"/>
            <a:ext cx="1198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město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619672" y="2232740"/>
            <a:ext cx="975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9552" y="260207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hříbátko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07704" y="2602072"/>
            <a:ext cx="1339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hříbátka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9554" y="2971404"/>
            <a:ext cx="950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klika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475656" y="2971404"/>
            <a:ext cx="865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kliky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9552" y="3340736"/>
            <a:ext cx="974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tužka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475656" y="3340736"/>
            <a:ext cx="960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tužky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9554" y="3933056"/>
            <a:ext cx="2894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4. Najdeš chybu? </a:t>
            </a:r>
            <a:r>
              <a:rPr lang="cs-CZ" b="1" dirty="0" smtClean="0">
                <a:solidFill>
                  <a:srgbClr val="FFC000"/>
                </a:solidFill>
                <a:sym typeface="Wingdings" pitchFamily="2" charset="2"/>
              </a:rPr>
              <a:t>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83568" y="4509120"/>
            <a:ext cx="546931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Tuleň</a:t>
            </a:r>
            <a:r>
              <a:rPr lang="cs-CZ" dirty="0" smtClean="0"/>
              <a:t>- číslo jednotné, rod mužský, životný</a:t>
            </a:r>
          </a:p>
          <a:p>
            <a:r>
              <a:rPr lang="cs-CZ" dirty="0" smtClean="0"/>
              <a:t>správně</a:t>
            </a:r>
          </a:p>
          <a:p>
            <a:r>
              <a:rPr lang="cs-CZ" b="1" dirty="0" smtClean="0"/>
              <a:t>Kohout</a:t>
            </a:r>
            <a:r>
              <a:rPr lang="cs-CZ" dirty="0" smtClean="0"/>
              <a:t> –číslo jednotné, rod mužský, životný</a:t>
            </a:r>
          </a:p>
          <a:p>
            <a:r>
              <a:rPr lang="cs-CZ" dirty="0" smtClean="0"/>
              <a:t>správně</a:t>
            </a:r>
          </a:p>
          <a:p>
            <a:r>
              <a:rPr lang="cs-CZ" b="1" dirty="0" smtClean="0"/>
              <a:t>Noha</a:t>
            </a:r>
            <a:r>
              <a:rPr lang="cs-CZ" dirty="0" smtClean="0"/>
              <a:t>- číslo množné, rod ženský</a:t>
            </a:r>
          </a:p>
          <a:p>
            <a:r>
              <a:rPr lang="cs-CZ" dirty="0"/>
              <a:t>č</a:t>
            </a:r>
            <a:r>
              <a:rPr lang="cs-CZ" dirty="0" smtClean="0"/>
              <a:t>íslo jednotné</a:t>
            </a:r>
          </a:p>
        </p:txBody>
      </p:sp>
    </p:spTree>
    <p:extLst>
      <p:ext uri="{BB962C8B-B14F-4D97-AF65-F5344CB8AC3E}">
        <p14:creationId xmlns:p14="http://schemas.microsoft.com/office/powerpoint/2010/main" val="175913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763284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Kresba</a:t>
            </a:r>
            <a:r>
              <a:rPr lang="cs-CZ" dirty="0" smtClean="0"/>
              <a:t> – číslo jednotné, rod ženský, životný</a:t>
            </a:r>
          </a:p>
          <a:p>
            <a:r>
              <a:rPr lang="cs-CZ" dirty="0"/>
              <a:t>u</a:t>
            </a:r>
            <a:r>
              <a:rPr lang="cs-CZ" dirty="0" smtClean="0"/>
              <a:t> rodu ženského neurčujeme životnost</a:t>
            </a:r>
          </a:p>
          <a:p>
            <a:r>
              <a:rPr lang="cs-CZ" b="1" dirty="0" smtClean="0"/>
              <a:t>Klíčenka</a:t>
            </a:r>
            <a:r>
              <a:rPr lang="cs-CZ" dirty="0" smtClean="0"/>
              <a:t>- číslo jednotné, rod střední</a:t>
            </a:r>
          </a:p>
          <a:p>
            <a:r>
              <a:rPr lang="cs-CZ" dirty="0"/>
              <a:t>r</a:t>
            </a:r>
            <a:r>
              <a:rPr lang="cs-CZ" dirty="0" smtClean="0"/>
              <a:t>od ženský</a:t>
            </a:r>
          </a:p>
          <a:p>
            <a:r>
              <a:rPr lang="cs-CZ" b="1" dirty="0" smtClean="0"/>
              <a:t>Tulipány</a:t>
            </a:r>
            <a:r>
              <a:rPr lang="cs-CZ" dirty="0" smtClean="0"/>
              <a:t>- číslo množné, rod mužský, životný</a:t>
            </a:r>
          </a:p>
          <a:p>
            <a:r>
              <a:rPr lang="cs-CZ" dirty="0" smtClean="0"/>
              <a:t>neživotný</a:t>
            </a:r>
          </a:p>
          <a:p>
            <a:r>
              <a:rPr lang="cs-CZ" b="1" dirty="0" smtClean="0"/>
              <a:t>Loupežník</a:t>
            </a:r>
            <a:r>
              <a:rPr lang="cs-CZ" dirty="0" smtClean="0"/>
              <a:t> </a:t>
            </a:r>
            <a:r>
              <a:rPr lang="cs-CZ" dirty="0"/>
              <a:t>– číslo množné, rod mužský, neživotný</a:t>
            </a:r>
          </a:p>
          <a:p>
            <a:r>
              <a:rPr lang="cs-CZ" dirty="0" smtClean="0"/>
              <a:t>životný</a:t>
            </a:r>
          </a:p>
          <a:p>
            <a:r>
              <a:rPr lang="cs-CZ" b="1" dirty="0" smtClean="0"/>
              <a:t>Tatínek </a:t>
            </a:r>
            <a:r>
              <a:rPr lang="cs-CZ" dirty="0"/>
              <a:t>– číslo </a:t>
            </a:r>
            <a:r>
              <a:rPr lang="cs-CZ" dirty="0" smtClean="0"/>
              <a:t>jednotné, rod </a:t>
            </a:r>
            <a:r>
              <a:rPr lang="cs-CZ" dirty="0"/>
              <a:t>mužský, životný</a:t>
            </a:r>
          </a:p>
          <a:p>
            <a:r>
              <a:rPr lang="cs-CZ" dirty="0" smtClean="0"/>
              <a:t>správně</a:t>
            </a:r>
          </a:p>
          <a:p>
            <a:r>
              <a:rPr lang="cs-CZ" b="1" dirty="0" smtClean="0"/>
              <a:t>Pravítka-</a:t>
            </a:r>
            <a:r>
              <a:rPr lang="cs-CZ" dirty="0" smtClean="0"/>
              <a:t> </a:t>
            </a:r>
            <a:r>
              <a:rPr lang="cs-CZ" dirty="0"/>
              <a:t>číslo množné, rod ženský</a:t>
            </a:r>
          </a:p>
          <a:p>
            <a:r>
              <a:rPr lang="cs-CZ" dirty="0"/>
              <a:t>r</a:t>
            </a:r>
            <a:r>
              <a:rPr lang="cs-CZ" dirty="0" smtClean="0"/>
              <a:t>od střední</a:t>
            </a:r>
            <a:endParaRPr lang="cs-CZ" dirty="0"/>
          </a:p>
          <a:p>
            <a:r>
              <a:rPr lang="cs-CZ" b="1" dirty="0" smtClean="0"/>
              <a:t>Vidlička</a:t>
            </a:r>
            <a:r>
              <a:rPr lang="cs-CZ" dirty="0" smtClean="0"/>
              <a:t>- číslo jednotné, rod střední</a:t>
            </a:r>
          </a:p>
          <a:p>
            <a:r>
              <a:rPr lang="cs-CZ" dirty="0"/>
              <a:t>r</a:t>
            </a:r>
            <a:r>
              <a:rPr lang="cs-CZ" dirty="0" smtClean="0"/>
              <a:t>od ženský</a:t>
            </a:r>
            <a:endParaRPr lang="cs-CZ" dirty="0"/>
          </a:p>
          <a:p>
            <a:r>
              <a:rPr lang="cs-CZ" b="1" dirty="0" smtClean="0"/>
              <a:t>Kapesníky</a:t>
            </a:r>
            <a:r>
              <a:rPr lang="cs-CZ" dirty="0" smtClean="0"/>
              <a:t>- číslo množné, rod mužský, neživotný</a:t>
            </a:r>
          </a:p>
          <a:p>
            <a:r>
              <a:rPr lang="cs-CZ" dirty="0" smtClean="0"/>
              <a:t>správně</a:t>
            </a:r>
            <a:endParaRPr lang="cs-CZ" dirty="0"/>
          </a:p>
          <a:p>
            <a:r>
              <a:rPr lang="cs-CZ" b="1" dirty="0" smtClean="0"/>
              <a:t>Lahev</a:t>
            </a:r>
            <a:r>
              <a:rPr lang="cs-CZ" dirty="0" smtClean="0"/>
              <a:t> – číslo jednotné, rod ženský, životný</a:t>
            </a:r>
          </a:p>
          <a:p>
            <a:r>
              <a:rPr lang="cs-CZ" dirty="0"/>
              <a:t>ž</a:t>
            </a:r>
            <a:r>
              <a:rPr lang="cs-CZ" dirty="0" smtClean="0"/>
              <a:t>ivotnost se určuje pouze u rodu mužského</a:t>
            </a:r>
            <a:endParaRPr lang="cs-CZ" dirty="0"/>
          </a:p>
          <a:p>
            <a:r>
              <a:rPr lang="cs-CZ" b="1" dirty="0" smtClean="0"/>
              <a:t>Ponožka</a:t>
            </a:r>
            <a:r>
              <a:rPr lang="cs-CZ" dirty="0" smtClean="0"/>
              <a:t>- číslo jednotné, rod střední</a:t>
            </a:r>
          </a:p>
          <a:p>
            <a:r>
              <a:rPr lang="cs-CZ" dirty="0"/>
              <a:t>r</a:t>
            </a:r>
            <a:r>
              <a:rPr lang="cs-CZ" dirty="0" smtClean="0"/>
              <a:t>od ženský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1953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558988"/>
            <a:ext cx="57606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b="1" dirty="0">
                <a:solidFill>
                  <a:prstClr val="black"/>
                </a:solidFill>
                <a:latin typeface="Trebuchet MS"/>
              </a:rPr>
              <a:t>Použité zdroje :</a:t>
            </a:r>
          </a:p>
          <a:p>
            <a:pPr lvl="0"/>
            <a:endParaRPr lang="cs-CZ" sz="2400" dirty="0">
              <a:solidFill>
                <a:prstClr val="black"/>
              </a:solidFill>
              <a:latin typeface="Trebuchet MS"/>
            </a:endParaRPr>
          </a:p>
          <a:p>
            <a:pPr lvl="0"/>
            <a:r>
              <a:rPr lang="cs-CZ" sz="2400" dirty="0">
                <a:solidFill>
                  <a:prstClr val="black"/>
                </a:solidFill>
                <a:latin typeface="Trebuchet MS"/>
              </a:rPr>
              <a:t>Program Microsoft Office 2010</a:t>
            </a:r>
          </a:p>
        </p:txBody>
      </p:sp>
    </p:spTree>
    <p:extLst>
      <p:ext uri="{BB962C8B-B14F-4D97-AF65-F5344CB8AC3E}">
        <p14:creationId xmlns:p14="http://schemas.microsoft.com/office/powerpoint/2010/main" val="2927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287</TotalTime>
  <Words>722</Words>
  <Application>Microsoft Office PowerPoint</Application>
  <PresentationFormat>Předvádění na obrazovce (4:3)</PresentationFormat>
  <Paragraphs>173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Aspekt</vt:lpstr>
      <vt:lpstr>Prezentace aplikace PowerPoint</vt:lpstr>
      <vt:lpstr>Prezentace aplikace PowerPoint</vt:lpstr>
      <vt:lpstr>Prezentace aplikace PowerPoint</vt:lpstr>
      <vt:lpstr>Podstatná jména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Simča</dc:creator>
  <cp:lastModifiedBy>Simča</cp:lastModifiedBy>
  <cp:revision>35</cp:revision>
  <dcterms:created xsi:type="dcterms:W3CDTF">2012-01-11T14:03:12Z</dcterms:created>
  <dcterms:modified xsi:type="dcterms:W3CDTF">2012-02-28T16:07:32Z</dcterms:modified>
</cp:coreProperties>
</file>