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71" r:id="rId4"/>
    <p:sldId id="256" r:id="rId5"/>
    <p:sldId id="268" r:id="rId6"/>
    <p:sldId id="257" r:id="rId7"/>
    <p:sldId id="258" r:id="rId8"/>
    <p:sldId id="259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6AE633A-D49D-4516-90D2-CB132D0BFA0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BAED9B9-509E-46B9-9ACC-4B818848FB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emf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18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38.png"/><Relationship Id="rId5" Type="http://schemas.openxmlformats.org/officeDocument/2006/relationships/image" Target="../media/image33.png"/><Relationship Id="rId10" Type="http://schemas.openxmlformats.org/officeDocument/2006/relationships/image" Target="../media/image37.png"/><Relationship Id="rId4" Type="http://schemas.openxmlformats.org/officeDocument/2006/relationships/image" Target="../media/image32.png"/><Relationship Id="rId9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37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5608637" cy="1011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596702"/>
              </p:ext>
            </p:extLst>
          </p:nvPr>
        </p:nvGraphicFramePr>
        <p:xfrm>
          <a:off x="755576" y="2204864"/>
          <a:ext cx="7560840" cy="3756207"/>
        </p:xfrm>
        <a:graphic>
          <a:graphicData uri="http://schemas.openxmlformats.org/drawingml/2006/table">
            <a:tbl>
              <a:tblPr firstRow="1" firstCol="1" bandRow="1"/>
              <a:tblGrid>
                <a:gridCol w="1872208"/>
                <a:gridCol w="5688632"/>
              </a:tblGrid>
              <a:tr h="55647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b="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 Podbořany, Husova 276, okres Louny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5647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r>
                        <a:rPr lang="cs-CZ" sz="1800" b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Mgr. Simona Nováková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5647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VY_32_INOVACE_303_VYJMENOVANÁ_SLOVA_PO_L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7592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cs-CZ" sz="1800" b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Přehled vyjmenovaných slov, řazení slov podle obrázků, hledání slov příbuzných, kontrola pravopisu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95568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b="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</a:rPr>
                        <a:t>CZ1.07/1.4.00/21. </a:t>
                      </a:r>
                      <a:r>
                        <a:rPr lang="cs-CZ" sz="1600" b="1" dirty="0" smtClean="0">
                          <a:effectLst/>
                        </a:rPr>
                        <a:t>2975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</a:rPr>
                        <a:t> </a:t>
                      </a:r>
                      <a:endParaRPr kumimoji="0" lang="cs-CZ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91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3799449"/>
              </p:ext>
            </p:extLst>
          </p:nvPr>
        </p:nvGraphicFramePr>
        <p:xfrm>
          <a:off x="323528" y="836712"/>
          <a:ext cx="8164288" cy="3470148"/>
        </p:xfrm>
        <a:graphic>
          <a:graphicData uri="http://schemas.openxmlformats.org/drawingml/2006/table">
            <a:tbl>
              <a:tblPr firstRow="1" firstCol="1" bandRow="1"/>
              <a:tblGrid>
                <a:gridCol w="1584176"/>
                <a:gridCol w="6580112"/>
              </a:tblGrid>
              <a:tr h="273630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rebuchet MS"/>
                          <a:ea typeface="+mn-ea"/>
                          <a:cs typeface="+mn-cs"/>
                        </a:rPr>
                        <a:t>Prezentace je zaměřena na procvičování vyjmenovaných slov po L v předmětu Český jazyk a literatura pro žáky 3. ročníku. Žáci podle obrázků poznávají vyjmenovaná slova.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rebuchet MS"/>
                          <a:ea typeface="+mn-ea"/>
                          <a:cs typeface="+mn-cs"/>
                        </a:rPr>
                        <a:t>V listě 9 řadí  přeházené obrázky vyjmenovaných slov do správného pořadí. Správnost výsledků si ověřují na listě 10. Přiřazují  příbuzná slova k obrázkům. Prezentace probíhá formou hry, kdy odpovědi jsou schované. Po zodpovězení se správná  odpověď ukáže. ( list 11, 12 a 13 )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rebuchet MS"/>
                          <a:ea typeface="+mn-ea"/>
                          <a:cs typeface="+mn-cs"/>
                        </a:rPr>
                        <a:t>Na závěr si procvičují osvojený pravopis. ( </a:t>
                      </a:r>
                      <a:r>
                        <a:rPr kumimoji="0" lang="cs-CZ" sz="18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rebuchet MS"/>
                          <a:ea typeface="+mn-ea"/>
                          <a:cs typeface="+mn-cs"/>
                        </a:rPr>
                        <a:t>list 14 a 15 )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275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50188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Datum vytvoření </a:t>
            </a:r>
            <a:r>
              <a:rPr lang="cs-CZ" dirty="0" smtClean="0"/>
              <a:t>: 06.01.2012</a:t>
            </a:r>
          </a:p>
          <a:p>
            <a:endParaRPr lang="cs-CZ" dirty="0"/>
          </a:p>
          <a:p>
            <a:r>
              <a:rPr lang="cs-CZ" b="1" dirty="0" smtClean="0"/>
              <a:t>Klíčová slova </a:t>
            </a:r>
            <a:r>
              <a:rPr lang="cs-CZ" dirty="0" smtClean="0"/>
              <a:t>: vyjmenované slovo, slovo příbuzné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037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/>
            </a:r>
            <a:br>
              <a:rPr lang="cs-CZ" sz="6000" b="1" dirty="0" smtClean="0">
                <a:solidFill>
                  <a:srgbClr val="00B050"/>
                </a:solidFill>
              </a:rPr>
            </a:br>
            <a:r>
              <a:rPr lang="cs-CZ" sz="6000" b="1" dirty="0" smtClean="0">
                <a:solidFill>
                  <a:srgbClr val="00B050"/>
                </a:solidFill>
              </a:rPr>
              <a:t>Vyjmenovaná slova po L</a:t>
            </a:r>
            <a:endParaRPr lang="cs-CZ" sz="60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0928"/>
            <a:ext cx="2664296" cy="292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752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52637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00B050"/>
                </a:solidFill>
              </a:rPr>
              <a:t>Přehled vyjmenovaných slov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00B050"/>
                </a:solidFill>
              </a:rPr>
              <a:t>Řazení vyjmenovaných slov podle obrázků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00B050"/>
                </a:solidFill>
              </a:rPr>
              <a:t>Hledání slov příbuzných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00B050"/>
                </a:solidFill>
              </a:rPr>
              <a:t>Kontrola pravopisu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79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374" y="883026"/>
            <a:ext cx="1224136" cy="1264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2780928"/>
            <a:ext cx="882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slyšet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729" y="966232"/>
            <a:ext cx="1449195" cy="1667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296559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mlýn</a:t>
            </a:r>
            <a:endParaRPr lang="cs-CZ" dirty="0"/>
          </a:p>
        </p:txBody>
      </p:sp>
      <p:pic>
        <p:nvPicPr>
          <p:cNvPr id="2052" name="Picture 4" descr="C:\Documents and Settings\Simča.MILOSLAV-68ADF8\Local Settings\Temporary Internet Files\Content.IE5\LQKHCNGV\MC9004404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219" y="260648"/>
            <a:ext cx="1596011" cy="1667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955" y="3861048"/>
            <a:ext cx="1891703" cy="2280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31640" y="62373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polykat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219" y="3334926"/>
            <a:ext cx="1860694" cy="1678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16216" y="5201116"/>
            <a:ext cx="1621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plynout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732240" y="2147895"/>
            <a:ext cx="1155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lýskat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92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548680"/>
            <a:ext cx="172819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24208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plýtvat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383" y="179156"/>
            <a:ext cx="162018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2996952"/>
            <a:ext cx="1561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vzlykat</a:t>
            </a:r>
            <a:endParaRPr lang="cs-CZ" dirty="0"/>
          </a:p>
        </p:txBody>
      </p:sp>
      <p:pic>
        <p:nvPicPr>
          <p:cNvPr id="1026" name="Picture 2" descr="C:\Documents and Settings\Simča.MILOSLAV-68ADF8\Local Settings\Temporary Internet Files\Content.IE5\50OHDBXS\MC90044037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763" y="616886"/>
            <a:ext cx="2160240" cy="248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35010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lysý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42" y="3715964"/>
            <a:ext cx="2214246" cy="2325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4878932"/>
            <a:ext cx="635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lýtko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33739"/>
            <a:ext cx="2268252" cy="1708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64288" y="5248264"/>
            <a:ext cx="564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98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45803"/>
            <a:ext cx="2264296" cy="2066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84041"/>
            <a:ext cx="2304256" cy="2857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88" y="840299"/>
            <a:ext cx="2448272" cy="1890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303760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plyš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9330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lyže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5373216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pelyněk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25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675" y="503810"/>
            <a:ext cx="5254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Obrázky se pomíchaly . Zvládneš je správně seřadit?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492" y="904672"/>
            <a:ext cx="1450975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14032"/>
            <a:ext cx="1225550" cy="126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14032"/>
            <a:ext cx="185896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640" y="1152524"/>
            <a:ext cx="1590675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078317"/>
            <a:ext cx="1471540" cy="1737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37" y="3256133"/>
            <a:ext cx="1616075" cy="1545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866" y="3294398"/>
            <a:ext cx="1731963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423" y="3294398"/>
            <a:ext cx="136815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134199"/>
            <a:ext cx="1440160" cy="1468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069" y="3340063"/>
            <a:ext cx="1899867" cy="1420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251" y="5233353"/>
            <a:ext cx="1830021" cy="1270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20" y="5330381"/>
            <a:ext cx="1235830" cy="1075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376" y="5172988"/>
            <a:ext cx="1551251" cy="1429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76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1225550" cy="126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3845"/>
            <a:ext cx="1450975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4664"/>
            <a:ext cx="1590675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563" y="548680"/>
            <a:ext cx="1474787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8680"/>
            <a:ext cx="185896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81" y="2492896"/>
            <a:ext cx="1731963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303" y="2492896"/>
            <a:ext cx="1616075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462" y="2616274"/>
            <a:ext cx="136525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363" y="2636912"/>
            <a:ext cx="1438275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465" y="4797152"/>
            <a:ext cx="1901825" cy="142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89" y="4705796"/>
            <a:ext cx="1766153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956" y="4797152"/>
            <a:ext cx="177638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3357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4546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Dokážeš k obrázkům přiřadit příbuzná slova?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Říkej, která slova sem nepatří. Odůvodni.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1450975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714" y="1416621"/>
            <a:ext cx="1590675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11090"/>
            <a:ext cx="1554163" cy="1427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11090"/>
            <a:ext cx="1828800" cy="1274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787" y="3279598"/>
            <a:ext cx="230549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elyňkový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epolykat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lýnice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ýtkový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ablýskaný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ysina</a:t>
            </a:r>
          </a:p>
          <a:p>
            <a:r>
              <a:rPr lang="cs-CZ" sz="2400" dirty="0" smtClean="0"/>
              <a:t>plynový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lynář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ablýsknout se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90528" y="3284984"/>
            <a:ext cx="2437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</a:t>
            </a:r>
            <a:r>
              <a:rPr lang="cs-CZ" sz="2400" dirty="0" smtClean="0"/>
              <a:t>pelyněk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49713" y="3654316"/>
            <a:ext cx="34283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</a:t>
            </a:r>
            <a:r>
              <a:rPr lang="cs-CZ" sz="2400" dirty="0" smtClean="0"/>
              <a:t>polykat, nepatří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90528" y="4023648"/>
            <a:ext cx="2149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mlýn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68850" y="4365104"/>
            <a:ext cx="25508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lýtko, nepatří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5051" y="4725144"/>
            <a:ext cx="1700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blýskat se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5051" y="5111907"/>
            <a:ext cx="4599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lysý, nepatří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45052" y="5449424"/>
            <a:ext cx="2155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plyn, nepatří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65584" y="5817165"/>
            <a:ext cx="1294901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mlýn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68850" y="6141923"/>
            <a:ext cx="2983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5051" y="6237313"/>
            <a:ext cx="2097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blýskat se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9861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161607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36712"/>
            <a:ext cx="1509266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85670"/>
            <a:ext cx="1440160" cy="1502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85670"/>
            <a:ext cx="185896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3284984"/>
            <a:ext cx="130997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yplývat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alykat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ýkový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zlykot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lynárna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slyšet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yska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ýčí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plývat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33870" y="333073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lynout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33871" y="4069398"/>
            <a:ext cx="193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ýko, nepatří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33872" y="4438730"/>
            <a:ext cx="1107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33871" y="4808062"/>
            <a:ext cx="99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28768" y="5177394"/>
            <a:ext cx="18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slyšet, nepatří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8178" y="5548590"/>
            <a:ext cx="800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81168" y="5917922"/>
            <a:ext cx="1634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ýko, nepatří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33870" y="6287254"/>
            <a:ext cx="1420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plynout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68053" y="3700066"/>
            <a:ext cx="1236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vzlykat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69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1474787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798467"/>
            <a:ext cx="1901825" cy="142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355" y="798467"/>
            <a:ext cx="1731963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08233"/>
            <a:ext cx="1438275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378" y="2581729"/>
            <a:ext cx="1768475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924944"/>
            <a:ext cx="144539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epolykat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ýčené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lyšový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lyn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yplýtvat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lýskavý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polykat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ýtkový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yžovat</a:t>
            </a:r>
          </a:p>
          <a:p>
            <a:r>
              <a:rPr lang="cs-CZ" sz="2400" dirty="0" smtClean="0"/>
              <a:t>lyžař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17538" y="2968047"/>
            <a:ext cx="1246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17538" y="3337379"/>
            <a:ext cx="87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17538" y="3706711"/>
            <a:ext cx="1757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lyš, nepatří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28215" y="4076043"/>
            <a:ext cx="2028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lynout, nepatří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17538" y="4448438"/>
            <a:ext cx="1174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17538" y="4817770"/>
            <a:ext cx="1340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lýskat se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17538" y="5187102"/>
            <a:ext cx="13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17538" y="5580429"/>
            <a:ext cx="806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7538" y="5907766"/>
            <a:ext cx="850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17538" y="6277098"/>
            <a:ext cx="1024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845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Najdeš chybu ve vyjmenovaných slovech po L 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5191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Mlínské</a:t>
            </a:r>
            <a:r>
              <a:rPr lang="cs-CZ" b="1" dirty="0" smtClean="0">
                <a:solidFill>
                  <a:srgbClr val="00B050"/>
                </a:solidFill>
              </a:rPr>
              <a:t> kolo se rozeběhne a voda bude proudit dál.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2206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lýnské – příbuzné slovo ke slovu mlýn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791400"/>
            <a:ext cx="3565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Zbytečně neplýtvej zdravím!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201942"/>
            <a:ext cx="4562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eplýtvej- příbuzné slovo ke slovu plýtvat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630609"/>
            <a:ext cx="3565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Martin mluví </a:t>
            </a:r>
            <a:r>
              <a:rPr lang="cs-CZ" b="1" dirty="0" err="1" smtClean="0">
                <a:solidFill>
                  <a:srgbClr val="00B050"/>
                </a:solidFill>
              </a:rPr>
              <a:t>plinule</a:t>
            </a:r>
            <a:r>
              <a:rPr lang="cs-CZ" b="1" dirty="0" smtClean="0">
                <a:solidFill>
                  <a:srgbClr val="00B050"/>
                </a:solidFill>
              </a:rPr>
              <a:t> německy.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0458" y="298606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lynule- příbuzné slovo ke slovu plynout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3382345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 sobotu pojedu na </a:t>
            </a:r>
            <a:r>
              <a:rPr lang="cs-CZ" b="1" dirty="0" err="1" smtClean="0">
                <a:solidFill>
                  <a:srgbClr val="00B050"/>
                </a:solidFill>
              </a:rPr>
              <a:t>ližařský</a:t>
            </a:r>
            <a:r>
              <a:rPr lang="cs-CZ" b="1" dirty="0" smtClean="0">
                <a:solidFill>
                  <a:srgbClr val="00B050"/>
                </a:solidFill>
              </a:rPr>
              <a:t> výcvik.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4" y="3773553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yžařský – příbuzné slovo ke slovu lyže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9629" y="4163634"/>
            <a:ext cx="3469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 hodině plavání děti splývají.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540478"/>
            <a:ext cx="4258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plývají – příbuzné slovo ke slovu plynout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9629" y="4938876"/>
            <a:ext cx="3349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Co je to </a:t>
            </a:r>
            <a:r>
              <a:rPr lang="cs-CZ" b="1" dirty="0" err="1" smtClean="0">
                <a:solidFill>
                  <a:srgbClr val="00B050"/>
                </a:solidFill>
              </a:rPr>
              <a:t>plinovod</a:t>
            </a:r>
            <a:r>
              <a:rPr lang="cs-CZ" b="1" dirty="0" smtClean="0">
                <a:solidFill>
                  <a:srgbClr val="00B050"/>
                </a:solidFill>
              </a:rPr>
              <a:t> a plynojem?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0458" y="530820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plynovod – příbuzné slovo ke slovu plynout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9629" y="5700408"/>
            <a:ext cx="3737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Martínek doma pomáhal </a:t>
            </a:r>
            <a:r>
              <a:rPr lang="cs-CZ" b="1" dirty="0" err="1" smtClean="0">
                <a:solidFill>
                  <a:srgbClr val="00B050"/>
                </a:solidFill>
              </a:rPr>
              <a:t>uklýzet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2304" y="6069740"/>
            <a:ext cx="475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klízet- není příbuzné ani vyjmenované slovo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25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3415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 továrně každý den </a:t>
            </a:r>
            <a:r>
              <a:rPr lang="cs-CZ" b="1" dirty="0" err="1" smtClean="0">
                <a:solidFill>
                  <a:srgbClr val="00B050"/>
                </a:solidFill>
              </a:rPr>
              <a:t>hlýdá</a:t>
            </a:r>
            <a:r>
              <a:rPr lang="cs-CZ" b="1" dirty="0" smtClean="0">
                <a:solidFill>
                  <a:srgbClr val="00B050"/>
                </a:solidFill>
              </a:rPr>
              <a:t> hlídač.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1801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lídá – není příbuzné ani vyjmenované slovo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00118"/>
            <a:ext cx="3846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Její hlas byl velmi málo </a:t>
            </a:r>
            <a:r>
              <a:rPr lang="cs-CZ" b="1" dirty="0" err="1" smtClean="0">
                <a:solidFill>
                  <a:srgbClr val="00B050"/>
                </a:solidFill>
              </a:rPr>
              <a:t>slišitelný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1" y="1716344"/>
            <a:ext cx="4228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lyšitelný – příbuzné slovo ke slovu slyšet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1" y="2122201"/>
            <a:ext cx="3271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Měl na noze lýčené střevíce.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90274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2544011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Lýčené – příbuzné slovo ke slovu lýko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1" y="3028310"/>
            <a:ext cx="3127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Venku voní kvetoucí </a:t>
            </a:r>
            <a:r>
              <a:rPr lang="cs-CZ" b="1" dirty="0" err="1" smtClean="0">
                <a:solidFill>
                  <a:srgbClr val="00B050"/>
                </a:solidFill>
              </a:rPr>
              <a:t>lýpy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9863" y="3460358"/>
            <a:ext cx="3846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ípa – není příbuzné ani </a:t>
            </a:r>
            <a:r>
              <a:rPr lang="cs-CZ" dirty="0" err="1" smtClean="0"/>
              <a:t>vyjm</a:t>
            </a:r>
            <a:r>
              <a:rPr lang="cs-CZ" dirty="0" smtClean="0"/>
              <a:t>. slovo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1" y="3923764"/>
            <a:ext cx="2880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Opět nesplnil svůj </a:t>
            </a:r>
            <a:r>
              <a:rPr lang="cs-CZ" b="1" dirty="0" err="1" smtClean="0">
                <a:solidFill>
                  <a:srgbClr val="00B050"/>
                </a:solidFill>
              </a:rPr>
              <a:t>slyb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22503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lib – není příbuzné ani vyjmenované slovo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828793"/>
            <a:ext cx="4084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Lidé se sbíhají k poraněnému </a:t>
            </a:r>
            <a:r>
              <a:rPr lang="cs-CZ" b="1" dirty="0" err="1" smtClean="0">
                <a:solidFill>
                  <a:srgbClr val="00B050"/>
                </a:solidFill>
              </a:rPr>
              <a:t>ližaři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1" y="533256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yžař – příbuzné slovo ke slovu lyže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97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64896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JOJAN. </a:t>
            </a:r>
            <a:r>
              <a:rPr lang="cs-CZ" dirty="0" err="1" smtClean="0"/>
              <a:t>Soubor:Artemisia-alba.jpg</a:t>
            </a:r>
            <a:r>
              <a:rPr lang="cs-CZ" dirty="0" smtClean="0"/>
              <a:t>. In: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12. 1. 2005, 16:05 [cit. 2012-01-14]. Dostupné z: http://cs.wikipedia.org/wiki/Soubor:Artemisia-alba </a:t>
            </a:r>
          </a:p>
          <a:p>
            <a:endParaRPr lang="cs-CZ" dirty="0" smtClean="0"/>
          </a:p>
          <a:p>
            <a:r>
              <a:rPr lang="cs-CZ" dirty="0" smtClean="0"/>
              <a:t>ENGLISH: THIS PHOTOGRAPHY WAS CREATED BY ANDREW BUTKO. CONTACT INF</a:t>
            </a:r>
            <a:r>
              <a:rPr lang="az-Cyrl-AZ" dirty="0" smtClean="0"/>
              <a:t>О</a:t>
            </a:r>
            <a:r>
              <a:rPr lang="cs-CZ" dirty="0" smtClean="0"/>
              <a:t>RMATION - E-MAIL: ABUTKO@GMAIL.CO, </a:t>
            </a:r>
            <a:r>
              <a:rPr lang="az-Cyrl-AZ" dirty="0" smtClean="0"/>
              <a:t>Русский: Эту фотографию сделал Андрей Бутко. Контактная информация - </a:t>
            </a:r>
            <a:r>
              <a:rPr lang="cs-CZ" dirty="0" smtClean="0"/>
              <a:t>e-mail: abutko@gmail.com. </a:t>
            </a:r>
            <a:r>
              <a:rPr lang="az-Cyrl-AZ" dirty="0" smtClean="0"/>
              <a:t>Други. </a:t>
            </a:r>
            <a:r>
              <a:rPr lang="cs-CZ" dirty="0" err="1" smtClean="0"/>
              <a:t>Soubor:Museum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Donetsk</a:t>
            </a:r>
            <a:r>
              <a:rPr lang="cs-CZ" dirty="0" smtClean="0"/>
              <a:t> </a:t>
            </a:r>
            <a:r>
              <a:rPr lang="cs-CZ" dirty="0" err="1" smtClean="0"/>
              <a:t>metallurgical</a:t>
            </a:r>
            <a:r>
              <a:rPr lang="cs-CZ" dirty="0" smtClean="0"/>
              <a:t> plant (012).</a:t>
            </a:r>
            <a:r>
              <a:rPr lang="cs-CZ" dirty="0" err="1" smtClean="0"/>
              <a:t>jpg</a:t>
            </a:r>
            <a:r>
              <a:rPr lang="cs-CZ" dirty="0" smtClean="0"/>
              <a:t>. In: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14. 5. 2009, 08:03 [cit. 2012-01-14]. Dostupné z: http://cs.wikipedia.org/wiki/Soubor:Museum_of_History_of_Donetsk_metallurgical_plant_(012).jpg </a:t>
            </a:r>
            <a:endParaRPr lang="cs-CZ" sz="2800" b="1" dirty="0">
              <a:latin typeface="Trebuchet MS"/>
            </a:endParaRP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  <a:p>
            <a:endParaRPr lang="pt-BR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56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442</TotalTime>
  <Words>601</Words>
  <Application>Microsoft Office PowerPoint</Application>
  <PresentationFormat>Předvádění na obrazovce (4:3)</PresentationFormat>
  <Paragraphs>144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Prezentace aplikace PowerPoint</vt:lpstr>
      <vt:lpstr>Prezentace aplikace PowerPoint</vt:lpstr>
      <vt:lpstr> Vyjmenovaná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Vyjmenovaná slova po L</dc:title>
  <dc:creator>Simča</dc:creator>
  <cp:lastModifiedBy>Simča</cp:lastModifiedBy>
  <cp:revision>31</cp:revision>
  <dcterms:created xsi:type="dcterms:W3CDTF">2012-01-14T09:58:06Z</dcterms:created>
  <dcterms:modified xsi:type="dcterms:W3CDTF">2012-02-28T16:08:29Z</dcterms:modified>
</cp:coreProperties>
</file>