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69" r:id="rId4"/>
    <p:sldId id="256" r:id="rId5"/>
    <p:sldId id="26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7" d="100"/>
          <a:sy n="57" d="100"/>
        </p:scale>
        <p:origin x="-1075" y="1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0EE14-8475-4C5A-BDB7-FA82F599D53A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95314-D929-4C11-B4C8-7FFA3DCFFFB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0EE14-8475-4C5A-BDB7-FA82F599D53A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95314-D929-4C11-B4C8-7FFA3DCFFFB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0EE14-8475-4C5A-BDB7-FA82F599D53A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95314-D929-4C11-B4C8-7FFA3DCFFF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0EE14-8475-4C5A-BDB7-FA82F599D53A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95314-D929-4C11-B4C8-7FFA3DCFFFB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0EE14-8475-4C5A-BDB7-FA82F599D53A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95314-D929-4C11-B4C8-7FFA3DCFFFB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0EE14-8475-4C5A-BDB7-FA82F599D53A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95314-D929-4C11-B4C8-7FFA3DCFFF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0EE14-8475-4C5A-BDB7-FA82F599D53A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95314-D929-4C11-B4C8-7FFA3DCFFF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0EE14-8475-4C5A-BDB7-FA82F599D53A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95314-D929-4C11-B4C8-7FFA3DCFFF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0EE14-8475-4C5A-BDB7-FA82F599D53A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95314-D929-4C11-B4C8-7FFA3DCFFFB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0EE14-8475-4C5A-BDB7-FA82F599D53A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95314-D929-4C11-B4C8-7FFA3DCFFF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70EE14-8475-4C5A-BDB7-FA82F599D53A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95314-D929-4C11-B4C8-7FFA3DCFFFB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170EE14-8475-4C5A-BDB7-FA82F599D53A}" type="datetimeFigureOut">
              <a:rPr lang="cs-CZ" smtClean="0"/>
              <a:t>20.12.2013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5895314-D929-4C11-B4C8-7FFA3DCFFFB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411" y="387548"/>
            <a:ext cx="6447200" cy="1313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9857316"/>
              </p:ext>
            </p:extLst>
          </p:nvPr>
        </p:nvGraphicFramePr>
        <p:xfrm>
          <a:off x="323528" y="2348880"/>
          <a:ext cx="8136904" cy="4068044"/>
        </p:xfrm>
        <a:graphic>
          <a:graphicData uri="http://schemas.openxmlformats.org/drawingml/2006/table">
            <a:tbl>
              <a:tblPr firstRow="1" firstCol="1" bandRow="1"/>
              <a:tblGrid>
                <a:gridCol w="2009939"/>
                <a:gridCol w="6126965"/>
              </a:tblGrid>
              <a:tr h="4871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Název 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školy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 smtClean="0">
                          <a:solidFill>
                            <a:schemeClr val="tx1"/>
                          </a:solidFill>
                          <a:effectLst/>
                        </a:rPr>
                        <a:t>Základní škola Podbořany, Husova 276, okres Louny</a:t>
                      </a:r>
                      <a:endParaRPr lang="cs-CZ" sz="2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  <a:tr h="7474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Autor: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Mgr. Simona Nováková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7474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Název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VY_32_INOVACE_314_JMÉNA_MĚST_VESNIC_POHOŘÍ_HOR_A_ŘEK</a:t>
                      </a:r>
                      <a:endParaRPr lang="cs-CZ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12020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Téma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cs-CZ" sz="20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Charakteristika vlastních jmen měst, vesnic, hor, pohoří a řek, jejich přiřazování, doplňování písmen ve jméně, určování pádu, čísla a rodu u jmen, doplňování počátečních písmen</a:t>
                      </a: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</a:tr>
              <a:tr h="810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Číslo 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projektu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</a:rPr>
                        <a:t> </a:t>
                      </a:r>
                      <a:endParaRPr lang="cs-CZ" sz="1100" dirty="0" smtClean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CZ1.07/1.4.00/21.</a:t>
                      </a:r>
                      <a:r>
                        <a:rPr lang="cs-CZ" sz="18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2975</a:t>
                      </a:r>
                      <a:endParaRPr lang="cs-CZ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63322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0330251"/>
              </p:ext>
            </p:extLst>
          </p:nvPr>
        </p:nvGraphicFramePr>
        <p:xfrm>
          <a:off x="467544" y="764704"/>
          <a:ext cx="7920880" cy="4732020"/>
        </p:xfrm>
        <a:graphic>
          <a:graphicData uri="http://schemas.openxmlformats.org/drawingml/2006/table">
            <a:tbl>
              <a:tblPr firstRow="1" firstCol="1" bandRow="1"/>
              <a:tblGrid>
                <a:gridCol w="1956578"/>
                <a:gridCol w="5964302"/>
              </a:tblGrid>
              <a:tr h="424847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solidFill>
                            <a:schemeClr val="tx1"/>
                          </a:solidFill>
                          <a:effectLst/>
                        </a:rPr>
                        <a:t>Anotace</a:t>
                      </a:r>
                      <a:r>
                        <a:rPr lang="cs-CZ" sz="1800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cs-CZ" sz="1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Prezentace je zaměřena na opakování jmen měst, vesnic, pohoří, hor a řek v předmětu český jazyk a literatura pro 3. ročník.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 listě 7 jednotlivě přiřazují jména měst, vesnic, pohoří, hor a řek. Kontrolu si provedou v listě následujícím.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Vynechaná počáteční písmena u těchto jmen procvičují v listě 9 .Odpověď se ukáže až po správném </a:t>
                      </a:r>
                      <a:r>
                        <a:rPr lang="cs-CZ" sz="1800" baseline="0" dirty="0" err="1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odpovězení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na otázku.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 listě 11 vyhledávají a opisují do sešitu jména měst, vesnic, pohoří, hor a řek a určují u nich pád, číslo a rod. Kontrolu provádí v listě 12.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Na závěr doplňují a odůvodňují pravopis těchto slov  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ve větách. ( list č. 13 )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Kontrola je v listě následujícím. ( č. 14 )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800" baseline="0" dirty="0" smtClean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913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476672"/>
            <a:ext cx="8424936" cy="100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b="1" dirty="0">
                <a:solidFill>
                  <a:prstClr val="black"/>
                </a:solidFill>
                <a:latin typeface="Calibri"/>
              </a:rPr>
              <a:t>Datum vytvoření </a:t>
            </a:r>
            <a:r>
              <a:rPr lang="cs-CZ">
                <a:solidFill>
                  <a:prstClr val="black"/>
                </a:solidFill>
                <a:latin typeface="Calibri"/>
              </a:rPr>
              <a:t>: </a:t>
            </a:r>
            <a:r>
              <a:rPr lang="cs-CZ" smtClean="0">
                <a:solidFill>
                  <a:prstClr val="black"/>
                </a:solidFill>
                <a:latin typeface="Calibri"/>
              </a:rPr>
              <a:t>25.01.2012</a:t>
            </a:r>
            <a:endParaRPr lang="cs-CZ" dirty="0">
              <a:solidFill>
                <a:prstClr val="black"/>
              </a:solidFill>
              <a:latin typeface="Calibri"/>
            </a:endParaRPr>
          </a:p>
          <a:p>
            <a:pPr lvl="0">
              <a:lnSpc>
                <a:spcPct val="115000"/>
              </a:lnSpc>
            </a:pPr>
            <a:endParaRPr lang="cs-CZ" b="1" dirty="0">
              <a:solidFill>
                <a:prstClr val="black"/>
              </a:solidFill>
              <a:latin typeface="Calibri"/>
            </a:endParaRPr>
          </a:p>
          <a:p>
            <a:pPr lvl="0">
              <a:lnSpc>
                <a:spcPct val="115000"/>
              </a:lnSpc>
            </a:pPr>
            <a:r>
              <a:rPr lang="cs-CZ" b="1" dirty="0">
                <a:solidFill>
                  <a:prstClr val="black"/>
                </a:solidFill>
                <a:latin typeface="Calibri"/>
              </a:rPr>
              <a:t>Klíčová slova: </a:t>
            </a:r>
            <a:r>
              <a:rPr lang="cs-CZ" dirty="0">
                <a:solidFill>
                  <a:prstClr val="black"/>
                </a:solidFill>
                <a:latin typeface="Calibri"/>
              </a:rPr>
              <a:t> jména měst, vesnic, pohoří, hor a řek</a:t>
            </a:r>
          </a:p>
        </p:txBody>
      </p:sp>
    </p:spTree>
    <p:extLst>
      <p:ext uri="{BB962C8B-B14F-4D97-AF65-F5344CB8AC3E}">
        <p14:creationId xmlns:p14="http://schemas.microsoft.com/office/powerpoint/2010/main" val="375562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143000"/>
          </a:xfrm>
        </p:spPr>
        <p:txBody>
          <a:bodyPr>
            <a:noAutofit/>
          </a:bodyPr>
          <a:lstStyle/>
          <a:p>
            <a:r>
              <a:rPr lang="cs-CZ" sz="5400" b="1" dirty="0" smtClean="0">
                <a:solidFill>
                  <a:srgbClr val="0070C0"/>
                </a:solidFill>
                <a:latin typeface="Arial Black" pitchFamily="34" charset="0"/>
              </a:rPr>
              <a:t>Jména</a:t>
            </a:r>
            <a:r>
              <a:rPr lang="cs-CZ" sz="5400" b="1" dirty="0" smtClean="0">
                <a:latin typeface="Arial Black" pitchFamily="34" charset="0"/>
              </a:rPr>
              <a:t> </a:t>
            </a:r>
            <a:r>
              <a:rPr lang="cs-CZ" sz="5400" b="1" dirty="0" smtClean="0">
                <a:solidFill>
                  <a:srgbClr val="0070C0"/>
                </a:solidFill>
                <a:latin typeface="Arial Black" pitchFamily="34" charset="0"/>
              </a:rPr>
              <a:t>měst, vesnic, hor, pohoří a řek</a:t>
            </a:r>
            <a:endParaRPr lang="cs-CZ" sz="5400" b="1" dirty="0">
              <a:solidFill>
                <a:srgbClr val="0070C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755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 flipH="1">
            <a:off x="251520" y="692696"/>
            <a:ext cx="8640960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2800" dirty="0" smtClean="0">
                <a:solidFill>
                  <a:srgbClr val="0070C0"/>
                </a:solidFill>
              </a:rPr>
              <a:t>Charakteristika vlastních jmen měst, vesnic, hor, pohoří a řek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2800" dirty="0">
              <a:solidFill>
                <a:srgbClr val="0070C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2800" dirty="0" smtClean="0">
                <a:solidFill>
                  <a:srgbClr val="0070C0"/>
                </a:solidFill>
              </a:rPr>
              <a:t>Přiřazování názvů měst, vesnic, hor, pohoří a řek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2800" dirty="0">
              <a:solidFill>
                <a:srgbClr val="0070C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2800" dirty="0" smtClean="0">
                <a:solidFill>
                  <a:srgbClr val="0070C0"/>
                </a:solidFill>
              </a:rPr>
              <a:t>Doplňování písmen ve jméně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2800" dirty="0">
              <a:solidFill>
                <a:srgbClr val="0070C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2800" dirty="0" smtClean="0">
                <a:solidFill>
                  <a:srgbClr val="0070C0"/>
                </a:solidFill>
              </a:rPr>
              <a:t>Určování pádu, čísla, rodu u jmen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2800" dirty="0">
              <a:solidFill>
                <a:srgbClr val="0070C0"/>
              </a:solidFill>
            </a:endParaRPr>
          </a:p>
          <a:p>
            <a:pPr marL="285750" indent="-285750">
              <a:buFont typeface="Wingdings" pitchFamily="2" charset="2"/>
              <a:buChar char="ü"/>
            </a:pPr>
            <a:r>
              <a:rPr lang="cs-CZ" sz="2800" dirty="0" smtClean="0">
                <a:solidFill>
                  <a:srgbClr val="0070C0"/>
                </a:solidFill>
              </a:rPr>
              <a:t>Doplňování počátečních písmen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sz="2800" dirty="0"/>
          </a:p>
          <a:p>
            <a:pPr marL="285750" indent="-285750">
              <a:buFont typeface="Wingdings" pitchFamily="2" charset="2"/>
              <a:buChar char="ü"/>
            </a:pPr>
            <a:endParaRPr lang="cs-CZ" dirty="0" smtClean="0"/>
          </a:p>
          <a:p>
            <a:pPr marL="285750" indent="-285750">
              <a:buFont typeface="Wingdings" pitchFamily="2" charset="2"/>
              <a:buChar char="ü"/>
            </a:pPr>
            <a:endParaRPr lang="cs-CZ" dirty="0"/>
          </a:p>
          <a:p>
            <a:pPr marL="285750" indent="-285750">
              <a:buFont typeface="Wingdings" pitchFamily="2" charset="2"/>
              <a:buChar char="ü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4142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79512" y="404664"/>
            <a:ext cx="856895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Města, vesnice, hory, pohoří i řeky mají vlastní jména, která píšeme s velkým počátečním písmenem.</a:t>
            </a:r>
          </a:p>
          <a:p>
            <a:r>
              <a:rPr lang="cs-CZ" sz="3200" dirty="0" smtClean="0"/>
              <a:t>Některá města mají dvě jména:</a:t>
            </a:r>
          </a:p>
          <a:p>
            <a:r>
              <a:rPr lang="cs-CZ" sz="3200" dirty="0" smtClean="0"/>
              <a:t>např. </a:t>
            </a:r>
            <a:r>
              <a:rPr lang="cs-CZ" sz="3200" dirty="0" smtClean="0">
                <a:solidFill>
                  <a:srgbClr val="0070C0"/>
                </a:solidFill>
              </a:rPr>
              <a:t>Hradec Králové</a:t>
            </a:r>
          </a:p>
          <a:p>
            <a:r>
              <a:rPr lang="cs-CZ" sz="3200" dirty="0" smtClean="0"/>
              <a:t>Všimni si, že obě písmena na začátku názvu měst jsou </a:t>
            </a:r>
            <a:r>
              <a:rPr lang="cs-CZ" sz="3200" dirty="0" smtClean="0">
                <a:solidFill>
                  <a:srgbClr val="0070C0"/>
                </a:solidFill>
              </a:rPr>
              <a:t>velká.</a:t>
            </a:r>
            <a:endParaRPr lang="cs-CZ" sz="3200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944094"/>
            <a:ext cx="4536504" cy="2473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70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412045"/>
            <a:ext cx="878497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Dovedeš správně přiřadit názvy měst, vesnic, hor, pohoří a řek?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2766119"/>
            <a:ext cx="5451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3200" dirty="0" smtClean="0"/>
          </a:p>
          <a:p>
            <a:endParaRPr lang="cs-CZ" sz="3200" dirty="0"/>
          </a:p>
          <a:p>
            <a:endParaRPr lang="cs-CZ" sz="32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350946" y="4446240"/>
            <a:ext cx="26244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rgbClr val="0070C0"/>
                </a:solidFill>
              </a:rPr>
              <a:t>h</a:t>
            </a:r>
            <a:r>
              <a:rPr lang="cs-CZ" sz="3200" dirty="0" smtClean="0">
                <a:solidFill>
                  <a:srgbClr val="0070C0"/>
                </a:solidFill>
              </a:rPr>
              <a:t>ory a pohoří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50946" y="3258561"/>
            <a:ext cx="31213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rgbClr val="0070C0"/>
                </a:solidFill>
              </a:rPr>
              <a:t>m</a:t>
            </a:r>
            <a:r>
              <a:rPr lang="cs-CZ" sz="3200" dirty="0" smtClean="0">
                <a:solidFill>
                  <a:srgbClr val="0070C0"/>
                </a:solidFill>
              </a:rPr>
              <a:t>ěsta a vesnice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9632" y="2156943"/>
            <a:ext cx="9781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řeky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1027180"/>
            <a:ext cx="1888530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Krkonoše</a:t>
            </a:r>
          </a:p>
          <a:p>
            <a:endParaRPr lang="cs-CZ" sz="2400" dirty="0">
              <a:solidFill>
                <a:srgbClr val="0070C0"/>
              </a:solidFill>
            </a:endParaRPr>
          </a:p>
          <a:p>
            <a:r>
              <a:rPr lang="cs-CZ" sz="2400" dirty="0" smtClean="0">
                <a:solidFill>
                  <a:srgbClr val="0070C0"/>
                </a:solidFill>
              </a:rPr>
              <a:t>Vltava</a:t>
            </a:r>
          </a:p>
          <a:p>
            <a:endParaRPr lang="cs-CZ" sz="2400" dirty="0">
              <a:solidFill>
                <a:srgbClr val="0070C0"/>
              </a:solidFill>
            </a:endParaRPr>
          </a:p>
          <a:p>
            <a:r>
              <a:rPr lang="cs-CZ" sz="2400" dirty="0" smtClean="0">
                <a:solidFill>
                  <a:srgbClr val="0070C0"/>
                </a:solidFill>
              </a:rPr>
              <a:t>Blšany</a:t>
            </a:r>
          </a:p>
          <a:p>
            <a:endParaRPr lang="cs-CZ" sz="2400" dirty="0">
              <a:solidFill>
                <a:srgbClr val="0070C0"/>
              </a:solidFill>
            </a:endParaRPr>
          </a:p>
          <a:p>
            <a:r>
              <a:rPr lang="cs-CZ" sz="2400" dirty="0" smtClean="0">
                <a:solidFill>
                  <a:srgbClr val="0070C0"/>
                </a:solidFill>
              </a:rPr>
              <a:t>Karlovy Vary</a:t>
            </a:r>
          </a:p>
          <a:p>
            <a:endParaRPr lang="cs-CZ" sz="2400" dirty="0">
              <a:solidFill>
                <a:srgbClr val="0070C0"/>
              </a:solidFill>
            </a:endParaRPr>
          </a:p>
          <a:p>
            <a:r>
              <a:rPr lang="cs-CZ" sz="2400" dirty="0" smtClean="0">
                <a:solidFill>
                  <a:srgbClr val="0070C0"/>
                </a:solidFill>
              </a:rPr>
              <a:t>Sněžka</a:t>
            </a:r>
          </a:p>
          <a:p>
            <a:endParaRPr lang="cs-CZ" sz="2400" dirty="0">
              <a:solidFill>
                <a:srgbClr val="0070C0"/>
              </a:solidFill>
            </a:endParaRPr>
          </a:p>
          <a:p>
            <a:r>
              <a:rPr lang="cs-CZ" sz="2400" dirty="0" smtClean="0">
                <a:solidFill>
                  <a:srgbClr val="0070C0"/>
                </a:solidFill>
              </a:rPr>
              <a:t>Labe</a:t>
            </a:r>
          </a:p>
          <a:p>
            <a:endParaRPr lang="cs-CZ" sz="2400" dirty="0">
              <a:solidFill>
                <a:srgbClr val="0070C0"/>
              </a:solidFill>
            </a:endParaRPr>
          </a:p>
          <a:p>
            <a:r>
              <a:rPr lang="cs-CZ" sz="2400" dirty="0" smtClean="0">
                <a:solidFill>
                  <a:srgbClr val="0070C0"/>
                </a:solidFill>
              </a:rPr>
              <a:t>Olomouc</a:t>
            </a:r>
          </a:p>
          <a:p>
            <a:endParaRPr lang="cs-CZ" sz="2400" dirty="0">
              <a:solidFill>
                <a:srgbClr val="0070C0"/>
              </a:solidFill>
            </a:endParaRPr>
          </a:p>
          <a:p>
            <a:r>
              <a:rPr lang="cs-CZ" sz="2400" dirty="0" smtClean="0">
                <a:solidFill>
                  <a:srgbClr val="0070C0"/>
                </a:solidFill>
              </a:rPr>
              <a:t>Sýrovice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729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271" y="461862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Kontrola: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734248"/>
            <a:ext cx="6912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0070C0"/>
                </a:solidFill>
              </a:rPr>
              <a:t>ř</a:t>
            </a:r>
            <a:r>
              <a:rPr lang="cs-CZ" sz="3200" dirty="0" smtClean="0">
                <a:solidFill>
                  <a:srgbClr val="0070C0"/>
                </a:solidFill>
              </a:rPr>
              <a:t>eky</a:t>
            </a:r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0070C0"/>
                </a:solidFill>
              </a:rPr>
              <a:t>: </a:t>
            </a:r>
            <a:r>
              <a:rPr lang="cs-CZ" sz="3200" dirty="0" smtClean="0"/>
              <a:t>Vltava a Labe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42821" y="2833733"/>
            <a:ext cx="846379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>
                <a:solidFill>
                  <a:srgbClr val="0070C0"/>
                </a:solidFill>
              </a:rPr>
              <a:t>m</a:t>
            </a:r>
            <a:r>
              <a:rPr lang="cs-CZ" sz="3200" dirty="0" smtClean="0">
                <a:solidFill>
                  <a:srgbClr val="0070C0"/>
                </a:solidFill>
              </a:rPr>
              <a:t>ěsta a vesnice : </a:t>
            </a:r>
            <a:r>
              <a:rPr lang="cs-CZ" sz="3200" dirty="0" smtClean="0"/>
              <a:t>Olomouc, Blšany, Sýrovice,</a:t>
            </a:r>
          </a:p>
          <a:p>
            <a:r>
              <a:rPr lang="cs-CZ" sz="3200" dirty="0" smtClean="0"/>
              <a:t>                           Karlovy Vary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 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4917240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solidFill>
                  <a:srgbClr val="0070C0"/>
                </a:solidFill>
              </a:rPr>
              <a:t>h</a:t>
            </a:r>
            <a:r>
              <a:rPr lang="cs-CZ" sz="3200" dirty="0" smtClean="0">
                <a:solidFill>
                  <a:srgbClr val="0070C0"/>
                </a:solidFill>
              </a:rPr>
              <a:t>ory a pohoří : </a:t>
            </a:r>
            <a:r>
              <a:rPr lang="cs-CZ" sz="3200" dirty="0" smtClean="0"/>
              <a:t>Krkonoše, Sněžka </a:t>
            </a:r>
            <a:endParaRPr lang="cs-CZ" sz="32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60648"/>
            <a:ext cx="3168352" cy="23718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9192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476672"/>
            <a:ext cx="76328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>
                <a:solidFill>
                  <a:srgbClr val="0070C0"/>
                </a:solidFill>
                <a:latin typeface="Trebuchet MS" pitchFamily="34" charset="0"/>
              </a:rPr>
              <a:t>Doplníš správně vynechaná písmena ?</a:t>
            </a:r>
          </a:p>
        </p:txBody>
      </p:sp>
      <p:sp>
        <p:nvSpPr>
          <p:cNvPr id="5" name="Obdélník 4"/>
          <p:cNvSpPr/>
          <p:nvPr/>
        </p:nvSpPr>
        <p:spPr>
          <a:xfrm>
            <a:off x="405965" y="938337"/>
            <a:ext cx="37016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>
                <a:solidFill>
                  <a:srgbClr val="0070C0"/>
                </a:solidFill>
                <a:latin typeface="Trebuchet MS" pitchFamily="34" charset="0"/>
              </a:rPr>
              <a:t>Odůvodni své rozhodnutí.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83568" y="2204864"/>
            <a:ext cx="21579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- </a:t>
            </a:r>
            <a:r>
              <a:rPr lang="cs-CZ" sz="2400" dirty="0" err="1"/>
              <a:t>ě</a:t>
            </a:r>
            <a:r>
              <a:rPr lang="cs-CZ" sz="2400" dirty="0" err="1" smtClean="0"/>
              <a:t>sto</a:t>
            </a:r>
            <a:r>
              <a:rPr lang="cs-CZ" sz="2400" dirty="0" smtClean="0"/>
              <a:t>   - </a:t>
            </a:r>
            <a:r>
              <a:rPr lang="cs-CZ" sz="2400" dirty="0" err="1" smtClean="0"/>
              <a:t>řebíč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83568" y="2838127"/>
            <a:ext cx="26581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- </a:t>
            </a:r>
            <a:r>
              <a:rPr lang="cs-CZ" sz="2400" dirty="0" err="1"/>
              <a:t>e</a:t>
            </a:r>
            <a:r>
              <a:rPr lang="cs-CZ" sz="2400" dirty="0" err="1" smtClean="0"/>
              <a:t>snice</a:t>
            </a:r>
            <a:r>
              <a:rPr lang="cs-CZ" sz="2400" dirty="0" smtClean="0"/>
              <a:t>    -  </a:t>
            </a:r>
            <a:r>
              <a:rPr lang="cs-CZ" sz="2400" dirty="0" err="1" smtClean="0"/>
              <a:t>čihov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3568" y="3414190"/>
            <a:ext cx="2048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- </a:t>
            </a:r>
            <a:r>
              <a:rPr lang="cs-CZ" sz="2400" dirty="0" err="1"/>
              <a:t>o</a:t>
            </a:r>
            <a:r>
              <a:rPr lang="cs-CZ" sz="2400" dirty="0" err="1" smtClean="0"/>
              <a:t>ra</a:t>
            </a:r>
            <a:r>
              <a:rPr lang="cs-CZ" sz="2400" dirty="0" smtClean="0"/>
              <a:t>        - </a:t>
            </a:r>
            <a:r>
              <a:rPr lang="cs-CZ" sz="2400" dirty="0" err="1" smtClean="0"/>
              <a:t>íp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716474" y="3988075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</a:t>
            </a:r>
            <a:r>
              <a:rPr lang="cs-CZ" sz="2400" dirty="0" err="1"/>
              <a:t>e</a:t>
            </a:r>
            <a:r>
              <a:rPr lang="cs-CZ" sz="2400" dirty="0" err="1" smtClean="0"/>
              <a:t>ka</a:t>
            </a:r>
            <a:r>
              <a:rPr lang="cs-CZ" sz="2400" dirty="0" smtClean="0"/>
              <a:t>  - hře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7976" y="4580644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</a:t>
            </a:r>
            <a:r>
              <a:rPr lang="cs-CZ" sz="2400" dirty="0" err="1" smtClean="0"/>
              <a:t>ěsto</a:t>
            </a:r>
            <a:r>
              <a:rPr lang="cs-CZ" sz="2400" dirty="0" smtClean="0"/>
              <a:t>  -</a:t>
            </a:r>
            <a:r>
              <a:rPr lang="cs-CZ" sz="2400" dirty="0" err="1" smtClean="0"/>
              <a:t>rudim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24766" y="5232735"/>
            <a:ext cx="25587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- ohoří  - </a:t>
            </a:r>
            <a:r>
              <a:rPr lang="cs-CZ" sz="2400" dirty="0" err="1" smtClean="0"/>
              <a:t>rkonoše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06691" y="2759095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503761" y="2204864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m</a:t>
            </a:r>
            <a:r>
              <a:rPr lang="cs-CZ" sz="2400" dirty="0" smtClean="0"/>
              <a:t>ěsto Třebíč</a:t>
            </a:r>
            <a:endParaRPr lang="cs-CZ" sz="24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503760" y="2825547"/>
            <a:ext cx="2876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</a:t>
            </a:r>
            <a:r>
              <a:rPr lang="cs-CZ" sz="2400" dirty="0" smtClean="0"/>
              <a:t>esnice Očihov</a:t>
            </a:r>
            <a:endParaRPr lang="cs-CZ" sz="24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503761" y="3414189"/>
            <a:ext cx="28765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hora Říp</a:t>
            </a:r>
            <a:endParaRPr lang="cs-CZ" sz="24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503761" y="3988075"/>
            <a:ext cx="16401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ř</a:t>
            </a:r>
            <a:r>
              <a:rPr lang="cs-CZ" sz="2400" dirty="0" smtClean="0"/>
              <a:t>eka Ohře 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4551848" y="4608617"/>
            <a:ext cx="2268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m</a:t>
            </a:r>
            <a:r>
              <a:rPr lang="cs-CZ" sz="2400" dirty="0" smtClean="0"/>
              <a:t>ěsto Chrudim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4579538" y="5232735"/>
            <a:ext cx="24016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ohoří Krkonoše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31406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67544" y="980728"/>
            <a:ext cx="23775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>
                <a:solidFill>
                  <a:prstClr val="black"/>
                </a:solidFill>
              </a:rPr>
              <a:t>- </a:t>
            </a:r>
            <a:r>
              <a:rPr lang="cs-CZ" sz="2400" dirty="0" err="1">
                <a:solidFill>
                  <a:prstClr val="black"/>
                </a:solidFill>
              </a:rPr>
              <a:t>eka</a:t>
            </a:r>
            <a:r>
              <a:rPr lang="cs-CZ" sz="2400" dirty="0">
                <a:solidFill>
                  <a:prstClr val="black"/>
                </a:solidFill>
              </a:rPr>
              <a:t>  - </a:t>
            </a:r>
            <a:r>
              <a:rPr lang="cs-CZ" sz="2400" dirty="0" err="1">
                <a:solidFill>
                  <a:prstClr val="black"/>
                </a:solidFill>
              </a:rPr>
              <a:t>erounka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46632" y="1628800"/>
            <a:ext cx="26884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400" dirty="0">
                <a:solidFill>
                  <a:prstClr val="black"/>
                </a:solidFill>
              </a:rPr>
              <a:t>- </a:t>
            </a:r>
            <a:r>
              <a:rPr lang="cs-CZ" sz="2400" dirty="0" err="1">
                <a:solidFill>
                  <a:prstClr val="black"/>
                </a:solidFill>
              </a:rPr>
              <a:t>ěsto</a:t>
            </a:r>
            <a:r>
              <a:rPr lang="cs-CZ" sz="2400" dirty="0">
                <a:solidFill>
                  <a:prstClr val="black"/>
                </a:solidFill>
              </a:rPr>
              <a:t>  -</a:t>
            </a:r>
            <a:r>
              <a:rPr lang="cs-CZ" sz="2400" dirty="0" err="1">
                <a:solidFill>
                  <a:prstClr val="black"/>
                </a:solidFill>
              </a:rPr>
              <a:t>ardubice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7544" y="2348880"/>
            <a:ext cx="31069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>
                <a:solidFill>
                  <a:prstClr val="black"/>
                </a:solidFill>
              </a:rPr>
              <a:t>- </a:t>
            </a:r>
            <a:r>
              <a:rPr lang="cs-CZ" sz="2400" dirty="0" err="1" smtClean="0">
                <a:solidFill>
                  <a:prstClr val="black"/>
                </a:solidFill>
              </a:rPr>
              <a:t>esnice</a:t>
            </a:r>
            <a:r>
              <a:rPr lang="cs-CZ" sz="2400" dirty="0" smtClean="0">
                <a:solidFill>
                  <a:prstClr val="black"/>
                </a:solidFill>
              </a:rPr>
              <a:t>   </a:t>
            </a:r>
            <a:r>
              <a:rPr lang="cs-CZ" sz="2400" dirty="0">
                <a:solidFill>
                  <a:prstClr val="black"/>
                </a:solidFill>
              </a:rPr>
              <a:t>- </a:t>
            </a:r>
            <a:r>
              <a:rPr lang="cs-CZ" sz="2400" dirty="0" err="1">
                <a:solidFill>
                  <a:prstClr val="black"/>
                </a:solidFill>
              </a:rPr>
              <a:t>uškovice</a:t>
            </a:r>
            <a:r>
              <a:rPr lang="cs-CZ" sz="2400" dirty="0">
                <a:solidFill>
                  <a:prstClr val="black"/>
                </a:solidFill>
              </a:rPr>
              <a:t>  </a:t>
            </a:r>
          </a:p>
        </p:txBody>
      </p:sp>
      <p:sp>
        <p:nvSpPr>
          <p:cNvPr id="8" name="Obdélník 7"/>
          <p:cNvSpPr/>
          <p:nvPr/>
        </p:nvSpPr>
        <p:spPr>
          <a:xfrm>
            <a:off x="523649" y="2967334"/>
            <a:ext cx="22653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400" dirty="0">
                <a:solidFill>
                  <a:prstClr val="black"/>
                </a:solidFill>
              </a:rPr>
              <a:t>- </a:t>
            </a:r>
            <a:r>
              <a:rPr lang="cs-CZ" sz="2400" dirty="0" err="1">
                <a:solidFill>
                  <a:prstClr val="black"/>
                </a:solidFill>
              </a:rPr>
              <a:t>ora</a:t>
            </a:r>
            <a:r>
              <a:rPr lang="cs-CZ" sz="2400" dirty="0">
                <a:solidFill>
                  <a:prstClr val="black"/>
                </a:solidFill>
              </a:rPr>
              <a:t>     - </a:t>
            </a:r>
            <a:r>
              <a:rPr lang="cs-CZ" sz="2400" dirty="0" err="1">
                <a:solidFill>
                  <a:prstClr val="black"/>
                </a:solidFill>
              </a:rPr>
              <a:t>eštěd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51879" y="3573016"/>
            <a:ext cx="25428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- </a:t>
            </a:r>
            <a:r>
              <a:rPr lang="cs-CZ" sz="2400" dirty="0" err="1"/>
              <a:t>e</a:t>
            </a:r>
            <a:r>
              <a:rPr lang="cs-CZ" sz="2400" dirty="0" err="1" smtClean="0"/>
              <a:t>ka</a:t>
            </a:r>
            <a:r>
              <a:rPr lang="cs-CZ" sz="2400" dirty="0" smtClean="0"/>
              <a:t>    - třela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860032" y="980727"/>
            <a:ext cx="21659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ř</a:t>
            </a:r>
            <a:r>
              <a:rPr lang="cs-CZ" sz="2400" dirty="0" smtClean="0"/>
              <a:t>eka Berounka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60032" y="1628800"/>
            <a:ext cx="2544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m</a:t>
            </a:r>
            <a:r>
              <a:rPr lang="cs-CZ" sz="2400" dirty="0" smtClean="0"/>
              <a:t>ěsto Pardubice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14235" y="2348880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v</a:t>
            </a:r>
            <a:r>
              <a:rPr lang="cs-CZ" sz="2400" dirty="0" smtClean="0"/>
              <a:t>esnice Buškovice</a:t>
            </a:r>
            <a:endParaRPr lang="cs-CZ" sz="24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860032" y="2967334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h</a:t>
            </a:r>
            <a:r>
              <a:rPr lang="cs-CZ" sz="2400" dirty="0" smtClean="0"/>
              <a:t>ora Ještěd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860032" y="3573016"/>
            <a:ext cx="23042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ř</a:t>
            </a:r>
            <a:r>
              <a:rPr lang="cs-CZ" sz="2400" dirty="0" smtClean="0"/>
              <a:t>eka Střela</a:t>
            </a:r>
            <a:endParaRPr lang="cs-CZ" sz="2400" dirty="0"/>
          </a:p>
        </p:txBody>
      </p:sp>
      <p:pic>
        <p:nvPicPr>
          <p:cNvPr id="4098" name="Picture 2" descr="C:\Documents and Settings\Simča.MILOSLAV-68ADF8\Local Settings\Temporary Internet Files\Content.IE5\LQKHCNGV\MC900433822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365104"/>
            <a:ext cx="2160362" cy="2044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4503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5170" y="476672"/>
            <a:ext cx="84969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Vyber ze cvičení  názvy měst,</a:t>
            </a:r>
            <a:r>
              <a:rPr kumimoji="0" lang="cs-CZ" sz="2400" b="1" i="0" u="none" strike="noStrike" kern="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 řek, hor nebo pohoří</a:t>
            </a:r>
            <a:r>
              <a:rPr kumimoji="0" lang="cs-CZ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</a:rPr>
              <a:t>Přepiš je do sešitu a urči u nich pád, číslo a rod </a:t>
            </a:r>
            <a:r>
              <a:rPr kumimoji="0" lang="cs-CZ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sym typeface="Wingdings" pitchFamily="2" charset="2"/>
              </a:rPr>
              <a:t> .</a:t>
            </a:r>
            <a:endParaRPr kumimoji="0" lang="cs-CZ" sz="2400" b="1" i="0" u="none" strike="noStrike" kern="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7133" y="1861705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Kolem Brna jezdila spousta nových </a:t>
            </a:r>
            <a:r>
              <a:rPr lang="cs-CZ" sz="2400" dirty="0"/>
              <a:t>a</a:t>
            </a:r>
            <a:r>
              <a:rPr lang="cs-CZ" sz="2400" dirty="0" smtClean="0"/>
              <a:t>ut.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31540" y="2518093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Letos pojedeme lyžovat do Krkonoš.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3140965"/>
            <a:ext cx="8358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Vltava je krásná řeka.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3719757"/>
            <a:ext cx="8358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Žatci máme nové muzeum.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4446507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Večer přijíždělo k Sněžce nejvíce lidí.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5085184"/>
            <a:ext cx="813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Znáš dobře město Klatovy?</a:t>
            </a:r>
            <a:endParaRPr lang="cs-CZ" sz="2400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773" y="3602631"/>
            <a:ext cx="2304256" cy="2389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1168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1964" y="605879"/>
            <a:ext cx="42470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Kontrola :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41963" y="1397967"/>
            <a:ext cx="79208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</a:rPr>
              <a:t>k</a:t>
            </a:r>
            <a:r>
              <a:rPr lang="cs-CZ" sz="2400" dirty="0" smtClean="0">
                <a:solidFill>
                  <a:srgbClr val="0070C0"/>
                </a:solidFill>
              </a:rPr>
              <a:t>olem Brna </a:t>
            </a:r>
            <a:r>
              <a:rPr lang="cs-CZ" sz="2400" dirty="0" smtClean="0"/>
              <a:t>– 2.pád, číslo jednotné, rod střední 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362651" y="2050029"/>
            <a:ext cx="7615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</a:rPr>
              <a:t>d</a:t>
            </a:r>
            <a:r>
              <a:rPr lang="cs-CZ" sz="2400" dirty="0" smtClean="0">
                <a:solidFill>
                  <a:srgbClr val="0070C0"/>
                </a:solidFill>
              </a:rPr>
              <a:t>o Krkonoš </a:t>
            </a:r>
            <a:r>
              <a:rPr lang="cs-CZ" sz="2400" dirty="0" smtClean="0"/>
              <a:t>– 2.pád, číslo jednotné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1964" y="2694111"/>
            <a:ext cx="6042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Vltava – </a:t>
            </a:r>
            <a:r>
              <a:rPr lang="cs-CZ" sz="2400" dirty="0" smtClean="0"/>
              <a:t>1.pád, číslo jednotné, rod ženský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1963" y="3383677"/>
            <a:ext cx="8387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</a:rPr>
              <a:t>v</a:t>
            </a:r>
            <a:r>
              <a:rPr lang="cs-CZ" sz="2400" dirty="0" smtClean="0">
                <a:solidFill>
                  <a:srgbClr val="0070C0"/>
                </a:solidFill>
              </a:rPr>
              <a:t> Žatci </a:t>
            </a:r>
            <a:r>
              <a:rPr lang="cs-CZ" sz="2400" dirty="0" smtClean="0"/>
              <a:t>– 6.pád, číslo jednotné, rod mužský, neživotný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62651" y="4047454"/>
            <a:ext cx="7776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</a:rPr>
              <a:t>k</a:t>
            </a:r>
            <a:r>
              <a:rPr lang="cs-CZ" sz="2400" dirty="0" smtClean="0">
                <a:solidFill>
                  <a:srgbClr val="0070C0"/>
                </a:solidFill>
              </a:rPr>
              <a:t> Sněžce- </a:t>
            </a:r>
            <a:r>
              <a:rPr lang="cs-CZ" sz="2400" dirty="0" smtClean="0"/>
              <a:t>3.pád, číslo jednotné, rod ženský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12574" y="4797152"/>
            <a:ext cx="6751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Klatovy –</a:t>
            </a:r>
            <a:r>
              <a:rPr lang="cs-CZ" dirty="0" smtClean="0"/>
              <a:t> </a:t>
            </a:r>
            <a:r>
              <a:rPr lang="cs-CZ" sz="2400" dirty="0" smtClean="0"/>
              <a:t>4.pád, číslo jednotné</a:t>
            </a:r>
            <a:endParaRPr lang="cs-CZ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619" y="4396398"/>
            <a:ext cx="2662879" cy="2097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458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620687"/>
            <a:ext cx="3981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Říkej a odůvodňuj nahlas :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7504" y="1268760"/>
            <a:ext cx="8784976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 sobotu pojedeme do  </a:t>
            </a:r>
            <a:r>
              <a:rPr lang="cs-CZ" sz="2800" dirty="0" smtClean="0">
                <a:solidFill>
                  <a:srgbClr val="0070C0"/>
                </a:solidFill>
              </a:rPr>
              <a:t>m/M </a:t>
            </a:r>
            <a:r>
              <a:rPr lang="cs-CZ" sz="2800" dirty="0" smtClean="0"/>
              <a:t>– </a:t>
            </a:r>
            <a:r>
              <a:rPr lang="cs-CZ" sz="2800" dirty="0" err="1" smtClean="0"/>
              <a:t>ěsta</a:t>
            </a:r>
            <a:r>
              <a:rPr lang="cs-CZ" sz="2800" dirty="0" smtClean="0"/>
              <a:t>  </a:t>
            </a:r>
            <a:r>
              <a:rPr lang="cs-CZ" sz="2800" dirty="0" smtClean="0">
                <a:solidFill>
                  <a:srgbClr val="0070C0"/>
                </a:solidFill>
              </a:rPr>
              <a:t>h/H</a:t>
            </a:r>
            <a:r>
              <a:rPr lang="cs-CZ" sz="2800" dirty="0" smtClean="0"/>
              <a:t> </a:t>
            </a:r>
            <a:r>
              <a:rPr lang="cs-CZ" sz="2800" dirty="0" err="1" smtClean="0"/>
              <a:t>radec</a:t>
            </a:r>
            <a:r>
              <a:rPr lang="cs-CZ" sz="2800" dirty="0" smtClean="0"/>
              <a:t>  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k/K </a:t>
            </a:r>
            <a:r>
              <a:rPr lang="cs-CZ" sz="2800" dirty="0" err="1" smtClean="0"/>
              <a:t>rálové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Moje maminka se jmenuje  </a:t>
            </a:r>
            <a:r>
              <a:rPr lang="cs-CZ" sz="2800" dirty="0" smtClean="0">
                <a:solidFill>
                  <a:srgbClr val="0070C0"/>
                </a:solidFill>
              </a:rPr>
              <a:t>p/P</a:t>
            </a:r>
            <a:r>
              <a:rPr lang="cs-CZ" sz="2800" dirty="0" smtClean="0"/>
              <a:t> </a:t>
            </a:r>
            <a:r>
              <a:rPr lang="cs-CZ" sz="2800" dirty="0" err="1" smtClean="0"/>
              <a:t>etra</a:t>
            </a:r>
            <a:r>
              <a:rPr lang="cs-CZ" sz="2800" dirty="0" smtClean="0"/>
              <a:t>  </a:t>
            </a:r>
            <a:r>
              <a:rPr lang="cs-CZ" sz="2800" dirty="0" smtClean="0">
                <a:solidFill>
                  <a:srgbClr val="0070C0"/>
                </a:solidFill>
              </a:rPr>
              <a:t>s/S </a:t>
            </a:r>
            <a:r>
              <a:rPr lang="cs-CZ" sz="2800" dirty="0" err="1" smtClean="0"/>
              <a:t>laná</a:t>
            </a:r>
            <a:r>
              <a:rPr lang="cs-CZ" sz="2800" dirty="0" smtClean="0"/>
              <a:t>.</a:t>
            </a:r>
          </a:p>
          <a:p>
            <a:r>
              <a:rPr lang="cs-CZ" sz="2800" dirty="0"/>
              <a:t>Z</a:t>
            </a:r>
            <a:r>
              <a:rPr lang="cs-CZ" sz="2800" dirty="0" smtClean="0"/>
              <a:t> boudy na mne často štěká pes </a:t>
            </a:r>
            <a:r>
              <a:rPr lang="cs-CZ" sz="2800" dirty="0" smtClean="0">
                <a:solidFill>
                  <a:srgbClr val="0070C0"/>
                </a:solidFill>
              </a:rPr>
              <a:t>b/B </a:t>
            </a:r>
            <a:r>
              <a:rPr lang="cs-CZ" sz="2800" dirty="0" err="1" smtClean="0"/>
              <a:t>onifác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Na mé narozeniny přijede babička  </a:t>
            </a:r>
            <a:r>
              <a:rPr lang="cs-CZ" sz="2800" dirty="0" smtClean="0">
                <a:solidFill>
                  <a:srgbClr val="0070C0"/>
                </a:solidFill>
              </a:rPr>
              <a:t>k/K</a:t>
            </a:r>
            <a:r>
              <a:rPr lang="cs-CZ" sz="2800" dirty="0" smtClean="0"/>
              <a:t> </a:t>
            </a:r>
            <a:r>
              <a:rPr lang="cs-CZ" sz="2800" dirty="0" err="1" smtClean="0"/>
              <a:t>lára</a:t>
            </a:r>
            <a:r>
              <a:rPr lang="cs-CZ" sz="2800" dirty="0" smtClean="0"/>
              <a:t>, teta 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l/L </a:t>
            </a:r>
            <a:r>
              <a:rPr lang="cs-CZ" sz="2800" dirty="0" err="1" smtClean="0"/>
              <a:t>enka</a:t>
            </a:r>
            <a:r>
              <a:rPr lang="cs-CZ" sz="2800" dirty="0" smtClean="0"/>
              <a:t> a bratranec  </a:t>
            </a:r>
            <a:r>
              <a:rPr lang="cs-CZ" sz="2800" dirty="0" smtClean="0">
                <a:solidFill>
                  <a:srgbClr val="0070C0"/>
                </a:solidFill>
              </a:rPr>
              <a:t>f/F</a:t>
            </a:r>
            <a:r>
              <a:rPr lang="cs-CZ" sz="2800" dirty="0" smtClean="0"/>
              <a:t> </a:t>
            </a:r>
            <a:r>
              <a:rPr lang="cs-CZ" sz="2800" dirty="0" err="1" smtClean="0"/>
              <a:t>ilip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Do </a:t>
            </a:r>
            <a:r>
              <a:rPr lang="cs-CZ" sz="2800" dirty="0" smtClean="0">
                <a:solidFill>
                  <a:srgbClr val="0070C0"/>
                </a:solidFill>
              </a:rPr>
              <a:t>r/R </a:t>
            </a:r>
            <a:r>
              <a:rPr lang="cs-CZ" sz="2800" dirty="0" err="1" smtClean="0"/>
              <a:t>akovníka</a:t>
            </a:r>
            <a:r>
              <a:rPr lang="cs-CZ" sz="2800" dirty="0" smtClean="0"/>
              <a:t> nejezděte, je tam hodně sněhu.</a:t>
            </a:r>
          </a:p>
          <a:p>
            <a:r>
              <a:rPr lang="cs-CZ" sz="2800" dirty="0" smtClean="0"/>
              <a:t>Pojedeme lanovkou na </a:t>
            </a:r>
            <a:r>
              <a:rPr lang="cs-CZ" sz="2800" dirty="0" smtClean="0">
                <a:solidFill>
                  <a:srgbClr val="0070C0"/>
                </a:solidFill>
              </a:rPr>
              <a:t>j/J</a:t>
            </a:r>
            <a:r>
              <a:rPr lang="cs-CZ" sz="2800" dirty="0" smtClean="0"/>
              <a:t> </a:t>
            </a:r>
            <a:r>
              <a:rPr lang="cs-CZ" sz="2800" dirty="0" err="1" smtClean="0"/>
              <a:t>eštěd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Mám nejraději  </a:t>
            </a:r>
            <a:r>
              <a:rPr lang="cs-CZ" sz="2800" dirty="0" smtClean="0">
                <a:solidFill>
                  <a:srgbClr val="0070C0"/>
                </a:solidFill>
              </a:rPr>
              <a:t>b/B</a:t>
            </a:r>
            <a:r>
              <a:rPr lang="cs-CZ" sz="2800" dirty="0" smtClean="0"/>
              <a:t>  </a:t>
            </a:r>
            <a:r>
              <a:rPr lang="cs-CZ" sz="2800" dirty="0" err="1" smtClean="0"/>
              <a:t>erounku</a:t>
            </a:r>
            <a:r>
              <a:rPr lang="cs-CZ" sz="2800" dirty="0" smtClean="0"/>
              <a:t>.</a:t>
            </a:r>
          </a:p>
          <a:p>
            <a:r>
              <a:rPr lang="cs-CZ" sz="2800" dirty="0" smtClean="0">
                <a:solidFill>
                  <a:srgbClr val="0070C0"/>
                </a:solidFill>
              </a:rPr>
              <a:t>h/H</a:t>
            </a:r>
            <a:r>
              <a:rPr lang="cs-CZ" sz="2800" dirty="0" smtClean="0"/>
              <a:t> </a:t>
            </a:r>
            <a:r>
              <a:rPr lang="cs-CZ" sz="2800" dirty="0" err="1" smtClean="0"/>
              <a:t>ora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ř/Ř</a:t>
            </a:r>
            <a:r>
              <a:rPr lang="cs-CZ" sz="2800" dirty="0" smtClean="0"/>
              <a:t> </a:t>
            </a:r>
            <a:r>
              <a:rPr lang="cs-CZ" sz="2800" dirty="0" err="1" smtClean="0"/>
              <a:t>íp</a:t>
            </a:r>
            <a:r>
              <a:rPr lang="cs-CZ" sz="2800" dirty="0" smtClean="0"/>
              <a:t> je velmi známá.</a:t>
            </a:r>
          </a:p>
          <a:p>
            <a:r>
              <a:rPr lang="cs-CZ" sz="2800" dirty="0" smtClean="0"/>
              <a:t>Nikdy nezapomenu na </a:t>
            </a:r>
            <a:r>
              <a:rPr lang="cs-CZ" sz="2800" dirty="0" smtClean="0">
                <a:solidFill>
                  <a:srgbClr val="0070C0"/>
                </a:solidFill>
              </a:rPr>
              <a:t>m/M</a:t>
            </a:r>
            <a:r>
              <a:rPr lang="cs-CZ" sz="2800" dirty="0" smtClean="0"/>
              <a:t> </a:t>
            </a:r>
            <a:r>
              <a:rPr lang="cs-CZ" sz="2800" dirty="0" err="1" smtClean="0"/>
              <a:t>ěsto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0070C0"/>
                </a:solidFill>
              </a:rPr>
              <a:t>s/S</a:t>
            </a:r>
            <a:r>
              <a:rPr lang="cs-CZ" sz="2800" dirty="0" smtClean="0"/>
              <a:t>laný.</a:t>
            </a:r>
          </a:p>
          <a:p>
            <a:endParaRPr lang="cs-CZ" sz="2800" dirty="0" smtClean="0"/>
          </a:p>
          <a:p>
            <a:r>
              <a:rPr lang="cs-CZ" sz="2800" dirty="0" smtClean="0"/>
              <a:t>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4230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70811" y="1052736"/>
            <a:ext cx="87494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V sobotu pojedeme do </a:t>
            </a:r>
            <a:r>
              <a:rPr lang="cs-CZ" sz="2800" dirty="0" smtClean="0">
                <a:solidFill>
                  <a:prstClr val="black"/>
                </a:solidFill>
              </a:rPr>
              <a:t>města </a:t>
            </a:r>
            <a:r>
              <a:rPr lang="cs-CZ" sz="2800" dirty="0" smtClean="0"/>
              <a:t>H</a:t>
            </a:r>
            <a:r>
              <a:rPr lang="cs-CZ" sz="2800" dirty="0" smtClean="0">
                <a:solidFill>
                  <a:prstClr val="black"/>
                </a:solidFill>
              </a:rPr>
              <a:t>radec  </a:t>
            </a:r>
            <a:r>
              <a:rPr lang="cs-CZ" sz="2800" dirty="0" smtClean="0"/>
              <a:t>K</a:t>
            </a:r>
            <a:r>
              <a:rPr lang="cs-CZ" sz="2800" dirty="0" smtClean="0">
                <a:solidFill>
                  <a:prstClr val="black"/>
                </a:solidFill>
              </a:rPr>
              <a:t>rálové</a:t>
            </a:r>
            <a:r>
              <a:rPr lang="cs-CZ" sz="28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Moje maminka se jmenuje  </a:t>
            </a:r>
            <a:r>
              <a:rPr lang="cs-CZ" sz="2800" dirty="0" smtClean="0"/>
              <a:t>P</a:t>
            </a:r>
            <a:r>
              <a:rPr lang="cs-CZ" sz="2800" dirty="0" smtClean="0">
                <a:solidFill>
                  <a:prstClr val="black"/>
                </a:solidFill>
              </a:rPr>
              <a:t>etra  </a:t>
            </a:r>
            <a:r>
              <a:rPr lang="cs-CZ" sz="2800" dirty="0" smtClean="0"/>
              <a:t>S</a:t>
            </a:r>
            <a:r>
              <a:rPr lang="cs-CZ" sz="2800" dirty="0" smtClean="0">
                <a:solidFill>
                  <a:prstClr val="black"/>
                </a:solidFill>
              </a:rPr>
              <a:t>laná</a:t>
            </a:r>
            <a:r>
              <a:rPr lang="cs-CZ" sz="28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Z boudy na mne často štěká pes </a:t>
            </a:r>
            <a:r>
              <a:rPr lang="cs-CZ" sz="2800" dirty="0" smtClean="0">
                <a:solidFill>
                  <a:srgbClr val="0070C0"/>
                </a:solidFill>
              </a:rPr>
              <a:t> </a:t>
            </a:r>
            <a:r>
              <a:rPr lang="cs-CZ" sz="2800" dirty="0" smtClean="0"/>
              <a:t>B</a:t>
            </a:r>
            <a:r>
              <a:rPr lang="cs-CZ" sz="2800" dirty="0" smtClean="0">
                <a:solidFill>
                  <a:prstClr val="black"/>
                </a:solidFill>
              </a:rPr>
              <a:t>onifác</a:t>
            </a:r>
            <a:r>
              <a:rPr lang="cs-CZ" sz="28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Na mé narozeniny přijede babička </a:t>
            </a:r>
            <a:r>
              <a:rPr lang="cs-CZ" sz="2800" dirty="0" smtClean="0">
                <a:solidFill>
                  <a:prstClr val="black"/>
                </a:solidFill>
              </a:rPr>
              <a:t>Klára</a:t>
            </a:r>
            <a:r>
              <a:rPr lang="cs-CZ" sz="2800" dirty="0">
                <a:solidFill>
                  <a:prstClr val="black"/>
                </a:solidFill>
              </a:rPr>
              <a:t>, teta </a:t>
            </a:r>
          </a:p>
          <a:p>
            <a:pPr lvl="0"/>
            <a:r>
              <a:rPr lang="cs-CZ" sz="2800" dirty="0" smtClean="0"/>
              <a:t>L</a:t>
            </a:r>
            <a:r>
              <a:rPr lang="cs-CZ" sz="2800" dirty="0" smtClean="0">
                <a:solidFill>
                  <a:prstClr val="black"/>
                </a:solidFill>
              </a:rPr>
              <a:t>enka </a:t>
            </a:r>
            <a:r>
              <a:rPr lang="cs-CZ" sz="2800" dirty="0">
                <a:solidFill>
                  <a:prstClr val="black"/>
                </a:solidFill>
              </a:rPr>
              <a:t>a bratranec  </a:t>
            </a:r>
            <a:r>
              <a:rPr lang="cs-CZ" sz="2800" dirty="0" smtClean="0"/>
              <a:t>F</a:t>
            </a:r>
            <a:r>
              <a:rPr lang="cs-CZ" sz="2800" dirty="0" smtClean="0">
                <a:solidFill>
                  <a:prstClr val="black"/>
                </a:solidFill>
              </a:rPr>
              <a:t>ilip</a:t>
            </a:r>
            <a:r>
              <a:rPr lang="cs-CZ" sz="28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Do </a:t>
            </a:r>
            <a:r>
              <a:rPr lang="cs-CZ" sz="2800" dirty="0" smtClean="0"/>
              <a:t>R</a:t>
            </a:r>
            <a:r>
              <a:rPr lang="cs-CZ" sz="2800" dirty="0" smtClean="0">
                <a:solidFill>
                  <a:prstClr val="black"/>
                </a:solidFill>
              </a:rPr>
              <a:t>akovníka </a:t>
            </a:r>
            <a:r>
              <a:rPr lang="cs-CZ" sz="2800" dirty="0">
                <a:solidFill>
                  <a:prstClr val="black"/>
                </a:solidFill>
              </a:rPr>
              <a:t>nejezděte, je tam hodně sněhu.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Pojedeme lanovkou na </a:t>
            </a:r>
            <a:r>
              <a:rPr lang="cs-CZ" sz="2800" dirty="0" smtClean="0"/>
              <a:t>J</a:t>
            </a:r>
            <a:r>
              <a:rPr lang="cs-CZ" sz="2800" dirty="0" smtClean="0">
                <a:solidFill>
                  <a:prstClr val="black"/>
                </a:solidFill>
              </a:rPr>
              <a:t>eštěd</a:t>
            </a:r>
            <a:r>
              <a:rPr lang="cs-CZ" sz="28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Mám nejraději  </a:t>
            </a:r>
            <a:r>
              <a:rPr lang="cs-CZ" sz="2800" dirty="0"/>
              <a:t>B</a:t>
            </a:r>
            <a:r>
              <a:rPr lang="cs-CZ" sz="2800" dirty="0" smtClean="0">
                <a:solidFill>
                  <a:prstClr val="black"/>
                </a:solidFill>
              </a:rPr>
              <a:t>erounku</a:t>
            </a:r>
            <a:r>
              <a:rPr lang="cs-CZ" sz="2800" dirty="0">
                <a:solidFill>
                  <a:prstClr val="black"/>
                </a:solidFill>
              </a:rPr>
              <a:t>.</a:t>
            </a:r>
          </a:p>
          <a:p>
            <a:pPr lvl="0"/>
            <a:r>
              <a:rPr lang="cs-CZ" sz="2800" dirty="0" smtClean="0"/>
              <a:t>H</a:t>
            </a:r>
            <a:r>
              <a:rPr lang="cs-CZ" sz="2800" dirty="0" smtClean="0">
                <a:solidFill>
                  <a:prstClr val="black"/>
                </a:solidFill>
              </a:rPr>
              <a:t>ora Říp </a:t>
            </a:r>
            <a:r>
              <a:rPr lang="cs-CZ" sz="2800" dirty="0">
                <a:solidFill>
                  <a:prstClr val="black"/>
                </a:solidFill>
              </a:rPr>
              <a:t>je velmi známá.</a:t>
            </a: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Nikdy nezapomenu na </a:t>
            </a:r>
            <a:r>
              <a:rPr lang="cs-CZ" sz="2800" dirty="0"/>
              <a:t>m</a:t>
            </a:r>
            <a:r>
              <a:rPr lang="cs-CZ" sz="2800" dirty="0" smtClean="0">
                <a:solidFill>
                  <a:prstClr val="black"/>
                </a:solidFill>
              </a:rPr>
              <a:t>ěsto </a:t>
            </a:r>
            <a:r>
              <a:rPr lang="cs-CZ" sz="2800" dirty="0" smtClean="0"/>
              <a:t>S</a:t>
            </a:r>
            <a:r>
              <a:rPr lang="cs-CZ" sz="2800" dirty="0" smtClean="0">
                <a:solidFill>
                  <a:prstClr val="black"/>
                </a:solidFill>
              </a:rPr>
              <a:t>laný</a:t>
            </a:r>
            <a:r>
              <a:rPr lang="cs-CZ" sz="2800" dirty="0">
                <a:solidFill>
                  <a:prstClr val="black"/>
                </a:solidFill>
              </a:rPr>
              <a:t>.</a:t>
            </a:r>
          </a:p>
          <a:p>
            <a:pPr lvl="0"/>
            <a:endParaRPr lang="cs-CZ" sz="2800" dirty="0">
              <a:solidFill>
                <a:prstClr val="black"/>
              </a:solidFill>
            </a:endParaRPr>
          </a:p>
          <a:p>
            <a:pPr lvl="0"/>
            <a:r>
              <a:rPr lang="cs-CZ" sz="2800" dirty="0">
                <a:solidFill>
                  <a:prstClr val="black"/>
                </a:solidFill>
              </a:rPr>
              <a:t> 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23528" y="317847"/>
            <a:ext cx="15536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Kontrola :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5530" y="3933056"/>
            <a:ext cx="1962472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06401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548680"/>
            <a:ext cx="6102424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Použité zdroje 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Program Microsoft Office </a:t>
            </a:r>
            <a:r>
              <a:rPr kumimoji="0" lang="cs-CZ" sz="24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2010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400" kern="0" smtClean="0">
                <a:solidFill>
                  <a:prstClr val="black"/>
                </a:solidFill>
              </a:rPr>
              <a:t>www.office.micfosoft.com</a:t>
            </a:r>
            <a:endParaRPr kumimoji="0" lang="cs-CZ" sz="2400" b="0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6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itchFamily="34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4196910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141</TotalTime>
  <Words>706</Words>
  <Application>Microsoft Office PowerPoint</Application>
  <PresentationFormat>Předvádění na obrazovce (4:3)</PresentationFormat>
  <Paragraphs>137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Prezentace aplikace PowerPoint</vt:lpstr>
      <vt:lpstr>Prezentace aplikace PowerPoint</vt:lpstr>
      <vt:lpstr>Prezentace aplikace PowerPoint</vt:lpstr>
      <vt:lpstr>Jména měst, vesnic, hor, pohoří a řek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Jména měst, vesnic, hor, pohoří a řek</dc:title>
  <dc:creator>Simča</dc:creator>
  <cp:lastModifiedBy>jitka</cp:lastModifiedBy>
  <cp:revision>19</cp:revision>
  <dcterms:created xsi:type="dcterms:W3CDTF">2012-01-25T15:09:56Z</dcterms:created>
  <dcterms:modified xsi:type="dcterms:W3CDTF">2013-12-20T08:21:28Z</dcterms:modified>
</cp:coreProperties>
</file>