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mid" ContentType="audio/unknown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73" r:id="rId2"/>
    <p:sldId id="274" r:id="rId3"/>
    <p:sldId id="272" r:id="rId4"/>
    <p:sldId id="256" r:id="rId5"/>
    <p:sldId id="271" r:id="rId6"/>
    <p:sldId id="258" r:id="rId7"/>
    <p:sldId id="257" r:id="rId8"/>
    <p:sldId id="259" r:id="rId9"/>
    <p:sldId id="260" r:id="rId10"/>
    <p:sldId id="261" r:id="rId11"/>
    <p:sldId id="262" r:id="rId12"/>
    <p:sldId id="264" r:id="rId13"/>
    <p:sldId id="263" r:id="rId14"/>
    <p:sldId id="265" r:id="rId15"/>
    <p:sldId id="266" r:id="rId16"/>
    <p:sldId id="267" r:id="rId17"/>
    <p:sldId id="268" r:id="rId18"/>
    <p:sldId id="269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B49DDA-B17F-4D83-9CC0-C7459B80721E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DBFF0F9-1178-41C0-A04A-42350A271BD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10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wav"/><Relationship Id="rId13" Type="http://schemas.openxmlformats.org/officeDocument/2006/relationships/slideLayout" Target="../slideLayouts/slideLayout7.xml"/><Relationship Id="rId18" Type="http://schemas.openxmlformats.org/officeDocument/2006/relationships/image" Target="../media/image21.jpeg"/><Relationship Id="rId3" Type="http://schemas.microsoft.com/office/2007/relationships/media" Target="../media/media2.wav"/><Relationship Id="rId21" Type="http://schemas.openxmlformats.org/officeDocument/2006/relationships/image" Target="../media/image24.emf"/><Relationship Id="rId7" Type="http://schemas.microsoft.com/office/2007/relationships/media" Target="../media/media4.wav"/><Relationship Id="rId12" Type="http://schemas.openxmlformats.org/officeDocument/2006/relationships/audio" Target="../media/media6.wav"/><Relationship Id="rId17" Type="http://schemas.openxmlformats.org/officeDocument/2006/relationships/image" Target="../media/image20.jpeg"/><Relationship Id="rId2" Type="http://schemas.openxmlformats.org/officeDocument/2006/relationships/audio" Target="../media/media1.mid"/><Relationship Id="rId16" Type="http://schemas.openxmlformats.org/officeDocument/2006/relationships/image" Target="../media/image19.jpeg"/><Relationship Id="rId20" Type="http://schemas.openxmlformats.org/officeDocument/2006/relationships/image" Target="../media/image23.jpeg"/><Relationship Id="rId1" Type="http://schemas.microsoft.com/office/2007/relationships/media" Target="../media/media1.mid"/><Relationship Id="rId6" Type="http://schemas.openxmlformats.org/officeDocument/2006/relationships/audio" Target="../media/media3.wav"/><Relationship Id="rId11" Type="http://schemas.microsoft.com/office/2007/relationships/media" Target="../media/media6.wav"/><Relationship Id="rId5" Type="http://schemas.microsoft.com/office/2007/relationships/media" Target="../media/media3.wav"/><Relationship Id="rId15" Type="http://schemas.openxmlformats.org/officeDocument/2006/relationships/image" Target="../media/image18.png"/><Relationship Id="rId10" Type="http://schemas.openxmlformats.org/officeDocument/2006/relationships/audio" Target="../media/media5.wav"/><Relationship Id="rId19" Type="http://schemas.openxmlformats.org/officeDocument/2006/relationships/image" Target="../media/image22.png"/><Relationship Id="rId4" Type="http://schemas.openxmlformats.org/officeDocument/2006/relationships/audio" Target="../media/media2.wav"/><Relationship Id="rId9" Type="http://schemas.microsoft.com/office/2007/relationships/media" Target="../media/media5.wav"/><Relationship Id="rId1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media" Target="../media/media4.wav"/><Relationship Id="rId7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audio" Target="../media/media3.wav"/><Relationship Id="rId11" Type="http://schemas.openxmlformats.org/officeDocument/2006/relationships/image" Target="../media/image27.png"/><Relationship Id="rId5" Type="http://schemas.microsoft.com/office/2007/relationships/media" Target="../media/media3.wav"/><Relationship Id="rId10" Type="http://schemas.openxmlformats.org/officeDocument/2006/relationships/image" Target="../media/image26.png"/><Relationship Id="rId4" Type="http://schemas.openxmlformats.org/officeDocument/2006/relationships/audio" Target="../media/media4.wav"/><Relationship Id="rId9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media" Target="../media/media6.wav"/><Relationship Id="rId7" Type="http://schemas.openxmlformats.org/officeDocument/2006/relationships/image" Target="../media/image17.png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6" Type="http://schemas.openxmlformats.org/officeDocument/2006/relationships/image" Target="../media/image28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6.wav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46" y="397856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8135896"/>
              </p:ext>
            </p:extLst>
          </p:nvPr>
        </p:nvGraphicFramePr>
        <p:xfrm>
          <a:off x="536846" y="2420888"/>
          <a:ext cx="8092280" cy="3124698"/>
        </p:xfrm>
        <a:graphic>
          <a:graphicData uri="http://schemas.openxmlformats.org/drawingml/2006/table">
            <a:tbl>
              <a:tblPr firstRow="1" firstCol="1" bandRow="1"/>
              <a:tblGrid>
                <a:gridCol w="1998916"/>
                <a:gridCol w="6093364"/>
              </a:tblGrid>
              <a:tr h="54066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6346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49254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VY_32_INOVACE_319_SLOVESA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90996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Opakování sloves, poznávání sloves z obrázků, hledání slov do dvojic, poznávání zvuků a tvoření vět, hledání sloves v textu a vyjmenovaných slovech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6109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6953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060983"/>
              </p:ext>
            </p:extLst>
          </p:nvPr>
        </p:nvGraphicFramePr>
        <p:xfrm>
          <a:off x="467544" y="548680"/>
          <a:ext cx="7956874" cy="5400600"/>
        </p:xfrm>
        <a:graphic>
          <a:graphicData uri="http://schemas.openxmlformats.org/drawingml/2006/table">
            <a:tbl>
              <a:tblPr firstRow="1" firstCol="1" bandRow="1"/>
              <a:tblGrid>
                <a:gridCol w="1965469"/>
                <a:gridCol w="5991405"/>
              </a:tblGrid>
              <a:tr h="54006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 zaměřena na opakování a procvičování sloves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předmětu Český jazyk a literatura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 si opakují definici sloves.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 podle obrázku říkají, co lidé dělají.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8, 9 si kontrolují odpovědi a správné použití slovesa.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10 tvoří správné dvojice slov z podstatného jména a slovesa.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11 si zkontrolují správné odpovědi.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13 podle obrázku a záznamu zvuku tvoří otázku a odpověď. Správné odpovědi si kontrolují v listě 14 a 15.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16 vyhledávají slovesa ve větách. V listě následujícím si kontrolují.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vyjmenovávají slovesa z vyjmenovaných slov po B, L, M, P. ( list 18 )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8956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92696"/>
            <a:ext cx="8064896" cy="10064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10.02.2012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vyjmenovaná slova, slovesa, podstatná jména</a:t>
            </a:r>
          </a:p>
        </p:txBody>
      </p:sp>
    </p:spTree>
    <p:extLst>
      <p:ext uri="{BB962C8B-B14F-4D97-AF65-F5344CB8AC3E}">
        <p14:creationId xmlns:p14="http://schemas.microsoft.com/office/powerpoint/2010/main" val="3202769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99695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Slovesa</a:t>
            </a:r>
            <a:endParaRPr lang="cs-CZ" sz="96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620688"/>
            <a:ext cx="1368152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93096"/>
            <a:ext cx="1296144" cy="1497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053" y="1427627"/>
            <a:ext cx="140017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512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208912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FF0000"/>
                </a:solidFill>
              </a:rPr>
              <a:t>Charakteristika sloves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FF0000"/>
                </a:solidFill>
              </a:rPr>
              <a:t>Slovesa podle obrázků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FF0000"/>
                </a:solidFill>
              </a:rPr>
              <a:t>Hledání slov do dvojic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FF0000"/>
                </a:solidFill>
              </a:rPr>
              <a:t>Poznávání zvuků a tvoření vět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FF000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FF0000"/>
                </a:solidFill>
              </a:rPr>
              <a:t>Hledání sloves v textu a vyjmenovaných slovech 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/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sz="3200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92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86409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Slovesa jsou slova, která </a:t>
            </a:r>
            <a:r>
              <a:rPr lang="cs-CZ" sz="6000" dirty="0" smtClean="0">
                <a:solidFill>
                  <a:srgbClr val="FF0000"/>
                </a:solidFill>
              </a:rPr>
              <a:t>vyjadřují děj.</a:t>
            </a:r>
          </a:p>
          <a:p>
            <a:r>
              <a:rPr lang="cs-CZ" sz="6000" dirty="0" smtClean="0"/>
              <a:t>Říkají, co osoby, zvířata a věci </a:t>
            </a:r>
            <a:r>
              <a:rPr lang="cs-CZ" sz="6000" dirty="0" smtClean="0">
                <a:solidFill>
                  <a:srgbClr val="FF0000"/>
                </a:solidFill>
              </a:rPr>
              <a:t>dělají nebo co se s nimi děje.</a:t>
            </a:r>
            <a:endParaRPr lang="cs-CZ" sz="6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739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68761"/>
            <a:ext cx="180020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338302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Říkej, co lidé na obrázku dělají :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8" y="1844824"/>
            <a:ext cx="1728192" cy="2320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077" y="367974"/>
            <a:ext cx="2118261" cy="2176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38222"/>
            <a:ext cx="2520280" cy="1702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21" y="3789040"/>
            <a:ext cx="2325611" cy="2708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66849"/>
            <a:ext cx="2664296" cy="1631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6487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3887"/>
            <a:ext cx="1798637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1120186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Chlapec </a:t>
            </a:r>
            <a:r>
              <a:rPr lang="cs-CZ" sz="2400" dirty="0" smtClean="0">
                <a:solidFill>
                  <a:srgbClr val="FF0000"/>
                </a:solidFill>
              </a:rPr>
              <a:t>hraje </a:t>
            </a:r>
            <a:r>
              <a:rPr lang="cs-CZ" sz="2400" dirty="0" smtClean="0"/>
              <a:t>na klavír.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844824"/>
            <a:ext cx="1731963" cy="231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076056" y="314096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Muž</a:t>
            </a:r>
            <a:r>
              <a:rPr lang="cs-CZ" sz="2400" dirty="0" smtClean="0">
                <a:solidFill>
                  <a:srgbClr val="FF0000"/>
                </a:solidFill>
              </a:rPr>
              <a:t> zpívá.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563" y="3933056"/>
            <a:ext cx="2120900" cy="2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21622" y="5021287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</a:t>
            </a:r>
            <a:r>
              <a:rPr lang="cs-CZ" sz="2400" dirty="0" smtClean="0">
                <a:solidFill>
                  <a:srgbClr val="FF0000"/>
                </a:solidFill>
              </a:rPr>
              <a:t> olizuje.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6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2328863" cy="2706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1902023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Helena </a:t>
            </a:r>
            <a:r>
              <a:rPr lang="cs-CZ" sz="2400" dirty="0" smtClean="0">
                <a:solidFill>
                  <a:srgbClr val="FF0000"/>
                </a:solidFill>
              </a:rPr>
              <a:t>jí </a:t>
            </a:r>
            <a:r>
              <a:rPr lang="cs-CZ" sz="2400" dirty="0" smtClean="0"/>
              <a:t> jablko.</a:t>
            </a:r>
            <a:endParaRPr lang="cs-CZ" sz="24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53521"/>
            <a:ext cx="2663825" cy="163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8" y="2492896"/>
            <a:ext cx="3314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Pavlínka</a:t>
            </a:r>
            <a:r>
              <a:rPr lang="cs-CZ" sz="2400" dirty="0" smtClean="0">
                <a:solidFill>
                  <a:srgbClr val="FF0000"/>
                </a:solidFill>
              </a:rPr>
              <a:t> čte </a:t>
            </a:r>
            <a:r>
              <a:rPr lang="cs-CZ" sz="2400" dirty="0" smtClean="0"/>
              <a:t>knihu.</a:t>
            </a:r>
            <a:endParaRPr lang="cs-CZ" sz="24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05064"/>
            <a:ext cx="2524125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485517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 </a:t>
            </a:r>
            <a:r>
              <a:rPr lang="cs-CZ" sz="2400" dirty="0" smtClean="0">
                <a:solidFill>
                  <a:srgbClr val="FF0000"/>
                </a:solidFill>
              </a:rPr>
              <a:t>spí. 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198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Přiřazuj správné dvojice.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Ptej se otázkou : </a:t>
            </a:r>
            <a:r>
              <a:rPr lang="cs-CZ" sz="2400" b="1" dirty="0" smtClean="0"/>
              <a:t>Co dělá 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772816"/>
            <a:ext cx="30243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uto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es</a:t>
            </a:r>
          </a:p>
          <a:p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lak</a:t>
            </a:r>
          </a:p>
          <a:p>
            <a:r>
              <a:rPr lang="cs-CZ" sz="2400" dirty="0">
                <a:solidFill>
                  <a:srgbClr val="FF0000"/>
                </a:solidFill>
              </a:rPr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abička</a:t>
            </a:r>
          </a:p>
          <a:p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aminka</a:t>
            </a:r>
          </a:p>
          <a:p>
            <a:r>
              <a:rPr lang="cs-CZ" sz="2400" dirty="0">
                <a:solidFill>
                  <a:srgbClr val="FF0000"/>
                </a:solidFill>
              </a:rPr>
              <a:t>t</a:t>
            </a:r>
            <a:r>
              <a:rPr lang="cs-CZ" sz="2400" dirty="0" smtClean="0">
                <a:solidFill>
                  <a:srgbClr val="FF0000"/>
                </a:solidFill>
              </a:rPr>
              <a:t>atínek</a:t>
            </a:r>
          </a:p>
          <a:p>
            <a:r>
              <a:rPr lang="cs-CZ" sz="2400" dirty="0">
                <a:solidFill>
                  <a:srgbClr val="FF0000"/>
                </a:solidFill>
              </a:rPr>
              <a:t>z</a:t>
            </a:r>
            <a:r>
              <a:rPr lang="cs-CZ" sz="2400" dirty="0" smtClean="0">
                <a:solidFill>
                  <a:srgbClr val="FF0000"/>
                </a:solidFill>
              </a:rPr>
              <a:t>vonek</a:t>
            </a:r>
          </a:p>
          <a:p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alíř</a:t>
            </a:r>
          </a:p>
          <a:p>
            <a:r>
              <a:rPr lang="cs-CZ" sz="2400" dirty="0">
                <a:solidFill>
                  <a:srgbClr val="FF0000"/>
                </a:solidFill>
              </a:rPr>
              <a:t>z</a:t>
            </a:r>
            <a:r>
              <a:rPr lang="cs-CZ" sz="2400" dirty="0" smtClean="0">
                <a:solidFill>
                  <a:srgbClr val="FF0000"/>
                </a:solidFill>
              </a:rPr>
              <a:t>ahradník</a:t>
            </a:r>
          </a:p>
          <a:p>
            <a:r>
              <a:rPr lang="cs-CZ" sz="2400" dirty="0">
                <a:solidFill>
                  <a:srgbClr val="FF0000"/>
                </a:solidFill>
              </a:rPr>
              <a:t>t</a:t>
            </a:r>
            <a:r>
              <a:rPr lang="cs-CZ" sz="2400" dirty="0" smtClean="0">
                <a:solidFill>
                  <a:srgbClr val="FF0000"/>
                </a:solidFill>
              </a:rPr>
              <a:t>opič</a:t>
            </a:r>
          </a:p>
          <a:p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pravář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3646" y="1792609"/>
            <a:ext cx="3526745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pravuje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ouká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aluje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lete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omáhá mamince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tříhá stromy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opí</a:t>
            </a:r>
          </a:p>
          <a:p>
            <a:r>
              <a:rPr lang="cs-CZ" sz="2400" dirty="0"/>
              <a:t>š</a:t>
            </a:r>
            <a:r>
              <a:rPr lang="cs-CZ" sz="2400" dirty="0" smtClean="0"/>
              <a:t>těká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aří</a:t>
            </a:r>
          </a:p>
          <a:p>
            <a:r>
              <a:rPr lang="cs-CZ" sz="2400" dirty="0"/>
              <a:t>j</a:t>
            </a:r>
            <a:r>
              <a:rPr lang="cs-CZ" sz="2400" dirty="0" smtClean="0"/>
              <a:t>ede</a:t>
            </a:r>
          </a:p>
          <a:p>
            <a:r>
              <a:rPr lang="cs-CZ" sz="2400" dirty="0" smtClean="0"/>
              <a:t>zvoní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733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51508"/>
            <a:ext cx="4572000" cy="415498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400" dirty="0">
                <a:solidFill>
                  <a:srgbClr val="FF0000"/>
                </a:solidFill>
              </a:rPr>
              <a:t>auto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pes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vlak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babička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maminka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tatínek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zvonek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malíř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zahradník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topič</a:t>
            </a: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opravář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07201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1351508"/>
            <a:ext cx="35283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ede</a:t>
            </a:r>
          </a:p>
          <a:p>
            <a:r>
              <a:rPr lang="cs-CZ" sz="2400" dirty="0"/>
              <a:t>š</a:t>
            </a:r>
            <a:r>
              <a:rPr lang="cs-CZ" sz="2400" dirty="0" smtClean="0"/>
              <a:t>těká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ouká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lete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aří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omáhá mamince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voní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aluje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tříhá stromy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opí</a:t>
            </a:r>
          </a:p>
          <a:p>
            <a:r>
              <a:rPr lang="cs-CZ" sz="2400" dirty="0" smtClean="0"/>
              <a:t>opravuje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8243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Říkej, jaké zvuky slyšíš u každého obrázku.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Ptej se otázkou :Co dělá ?</a:t>
            </a:r>
          </a:p>
          <a:p>
            <a:r>
              <a:rPr lang="cs-CZ" sz="5400" dirty="0" smtClean="0">
                <a:solidFill>
                  <a:srgbClr val="FF0000"/>
                </a:solidFill>
              </a:rPr>
              <a:t>Tvoř otázky a odpovědi .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12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 hidden="1"/>
          <p:cNvSpPr txBox="1"/>
          <p:nvPr/>
        </p:nvSpPr>
        <p:spPr>
          <a:xfrm>
            <a:off x="683568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MS900082208[1].mid" hidden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5" name="MS900082208[1].mid" hidden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MS900069660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70856" y="2514600"/>
            <a:ext cx="609600" cy="609600"/>
          </a:xfrm>
          <a:prstGeom prst="rect">
            <a:avLst/>
          </a:prstGeom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11150"/>
            <a:ext cx="2081213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6895492" y="2822575"/>
            <a:ext cx="609600" cy="609600"/>
          </a:xfrm>
          <a:prstGeom prst="rect">
            <a:avLst/>
          </a:prstGeom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606972"/>
            <a:ext cx="2520280" cy="2183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62" y="764704"/>
            <a:ext cx="1895273" cy="1567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MS900075061[1].wav">
            <a:hlinkClick r:id="" action="ppaction://media"/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940696" y="3636111"/>
            <a:ext cx="609600" cy="609600"/>
          </a:xfrm>
          <a:prstGeom prst="rect">
            <a:avLst/>
          </a:prstGeom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52" y="4349094"/>
            <a:ext cx="2467380" cy="2162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ELPHRG01.wav">
            <a:hlinkClick r:id="" action="ppaction://media"/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3490838" y="5032020"/>
            <a:ext cx="609600" cy="609600"/>
          </a:xfrm>
          <a:prstGeom prst="rect">
            <a:avLst/>
          </a:prstGeom>
        </p:spPr>
      </p:pic>
      <p:pic>
        <p:nvPicPr>
          <p:cNvPr id="6156" name="Picture 10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045" y="3606375"/>
            <a:ext cx="2691023" cy="179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MS900075036[1].wav">
            <a:hlinkClick r:id="" action="ppaction://media"/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181756" y="5641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73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397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99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7257" fill="hold"/>
                                        <p:tgtEl>
                                          <p:spTgt spid="615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57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15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92696"/>
            <a:ext cx="1895475" cy="15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1063803"/>
            <a:ext cx="248818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dělá kachna ?</a:t>
            </a:r>
          </a:p>
          <a:p>
            <a:r>
              <a:rPr lang="cs-CZ" sz="2400" dirty="0" smtClean="0"/>
              <a:t>Kachna </a:t>
            </a:r>
            <a:r>
              <a:rPr lang="cs-CZ" sz="2400" dirty="0" smtClean="0">
                <a:solidFill>
                  <a:srgbClr val="FF0000"/>
                </a:solidFill>
              </a:rPr>
              <a:t>kváká.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" name="MS900069660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27115" y="2060848"/>
            <a:ext cx="609600" cy="609600"/>
          </a:xfrm>
          <a:prstGeom prst="rect">
            <a:avLst/>
          </a:prstGeom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0777"/>
            <a:ext cx="2079625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84168" y="3645023"/>
            <a:ext cx="20405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Co dělá </a:t>
            </a:r>
            <a:r>
              <a:rPr lang="cs-CZ" sz="2400" dirty="0" smtClean="0"/>
              <a:t>vlk?</a:t>
            </a:r>
          </a:p>
          <a:p>
            <a:r>
              <a:rPr lang="cs-CZ" sz="2400" dirty="0" smtClean="0"/>
              <a:t>Vlk </a:t>
            </a:r>
            <a:r>
              <a:rPr lang="cs-CZ" sz="2400" dirty="0" smtClean="0">
                <a:solidFill>
                  <a:srgbClr val="FF0000"/>
                </a:solidFill>
              </a:rPr>
              <a:t>vyje.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" name="MS900075061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019777" y="3867570"/>
            <a:ext cx="609600" cy="609600"/>
          </a:xfrm>
          <a:prstGeom prst="rect">
            <a:avLst/>
          </a:prstGeom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99" y="2969114"/>
            <a:ext cx="2524125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03848" y="3867570"/>
            <a:ext cx="22397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dělají lidé ?</a:t>
            </a:r>
          </a:p>
          <a:p>
            <a:r>
              <a:rPr lang="cs-CZ" sz="2400" dirty="0" smtClean="0"/>
              <a:t>Lidé </a:t>
            </a:r>
            <a:r>
              <a:rPr lang="cs-CZ" sz="2400" dirty="0" smtClean="0">
                <a:solidFill>
                  <a:srgbClr val="FF0000"/>
                </a:solidFill>
              </a:rPr>
              <a:t>tleskají.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26505" y="55172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89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53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2664296" cy="216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3000825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dělá telefon?</a:t>
            </a:r>
          </a:p>
          <a:p>
            <a:r>
              <a:rPr lang="cs-CZ" sz="2400" dirty="0" smtClean="0"/>
              <a:t>Telefon </a:t>
            </a:r>
            <a:r>
              <a:rPr lang="cs-CZ" sz="2400" dirty="0" smtClean="0">
                <a:solidFill>
                  <a:srgbClr val="FF0000"/>
                </a:solidFill>
              </a:rPr>
              <a:t>zvoní.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" name="ELPHRG01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8518" y="3000825"/>
            <a:ext cx="609600" cy="609600"/>
          </a:xfrm>
          <a:prstGeom prst="rect">
            <a:avLst/>
          </a:prstGeom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06425"/>
            <a:ext cx="2693987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9992" y="2963028"/>
            <a:ext cx="41098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slyšíš před přejezdem ?</a:t>
            </a:r>
          </a:p>
          <a:p>
            <a:r>
              <a:rPr lang="cs-CZ" sz="2400" dirty="0" smtClean="0"/>
              <a:t>Zvonit zvukovou výstrahu.</a:t>
            </a:r>
            <a:endParaRPr lang="cs-CZ" sz="2400" dirty="0"/>
          </a:p>
        </p:txBody>
      </p:sp>
      <p:pic>
        <p:nvPicPr>
          <p:cNvPr id="5" name="MS900075036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999935" y="382830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30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2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89855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Hledej slovesa ve větách.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Ptej se otázkou: </a:t>
            </a:r>
            <a:r>
              <a:rPr lang="cs-CZ" sz="2400" dirty="0" smtClean="0"/>
              <a:t>Co dělá 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7859844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Maminka často uklízí a pomáhá mi s úklidem pokojíčku.</a:t>
            </a:r>
          </a:p>
          <a:p>
            <a:endParaRPr lang="cs-CZ" sz="2400" dirty="0"/>
          </a:p>
          <a:p>
            <a:r>
              <a:rPr lang="cs-CZ" sz="2400" dirty="0" smtClean="0"/>
              <a:t>Přinesl mi velkou knihu pohádek.</a:t>
            </a:r>
          </a:p>
          <a:p>
            <a:endParaRPr lang="cs-CZ" sz="2400" dirty="0"/>
          </a:p>
          <a:p>
            <a:r>
              <a:rPr lang="cs-CZ" sz="2400" dirty="0" smtClean="0"/>
              <a:t>Nesl jsem domů nákup, ale zakopl jsem.</a:t>
            </a:r>
          </a:p>
          <a:p>
            <a:endParaRPr lang="cs-CZ" sz="2400" dirty="0"/>
          </a:p>
          <a:p>
            <a:r>
              <a:rPr lang="cs-CZ" sz="2400" dirty="0" smtClean="0"/>
              <a:t>Babička mi přivezla samé dobroty.</a:t>
            </a:r>
          </a:p>
          <a:p>
            <a:endParaRPr lang="cs-CZ" sz="2400" dirty="0"/>
          </a:p>
          <a:p>
            <a:r>
              <a:rPr lang="cs-CZ" sz="2400" dirty="0" smtClean="0"/>
              <a:t>Nalil jsem si trochu teplé polévky.</a:t>
            </a:r>
          </a:p>
          <a:p>
            <a:endParaRPr lang="cs-CZ" sz="2400" dirty="0"/>
          </a:p>
          <a:p>
            <a:r>
              <a:rPr lang="cs-CZ" sz="2400" dirty="0" smtClean="0"/>
              <a:t>Našel v lese plný košík hub.</a:t>
            </a:r>
          </a:p>
          <a:p>
            <a:endParaRPr lang="cs-CZ" sz="2400" dirty="0"/>
          </a:p>
          <a:p>
            <a:r>
              <a:rPr lang="cs-CZ" sz="2400" dirty="0" smtClean="0"/>
              <a:t>Běhal venku s dětmi a ztratil klíče.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6777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36712"/>
            <a:ext cx="813690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Maminka často </a:t>
            </a:r>
            <a:r>
              <a:rPr lang="cs-CZ" sz="2400" dirty="0">
                <a:solidFill>
                  <a:srgbClr val="FF0000"/>
                </a:solidFill>
              </a:rPr>
              <a:t>uklízí </a:t>
            </a:r>
            <a:r>
              <a:rPr lang="cs-CZ" sz="2400" dirty="0">
                <a:solidFill>
                  <a:prstClr val="black"/>
                </a:solidFill>
              </a:rPr>
              <a:t>a </a:t>
            </a:r>
            <a:r>
              <a:rPr lang="cs-CZ" sz="2400" dirty="0">
                <a:solidFill>
                  <a:srgbClr val="FF0000"/>
                </a:solidFill>
              </a:rPr>
              <a:t>pomáhá</a:t>
            </a:r>
            <a:r>
              <a:rPr lang="cs-CZ" sz="2400" dirty="0">
                <a:solidFill>
                  <a:prstClr val="black"/>
                </a:solidFill>
              </a:rPr>
              <a:t> mi s úklidem pokojíčku.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Přinesl </a:t>
            </a:r>
            <a:r>
              <a:rPr lang="cs-CZ" sz="2400" dirty="0">
                <a:solidFill>
                  <a:prstClr val="black"/>
                </a:solidFill>
              </a:rPr>
              <a:t>mi velkou knihu pohádek.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Nesl</a:t>
            </a:r>
            <a:r>
              <a:rPr lang="cs-CZ" sz="2400" dirty="0">
                <a:solidFill>
                  <a:prstClr val="black"/>
                </a:solidFill>
              </a:rPr>
              <a:t> jsem domů nákup, ale </a:t>
            </a:r>
            <a:r>
              <a:rPr lang="cs-CZ" sz="2400" dirty="0">
                <a:solidFill>
                  <a:srgbClr val="FF0000"/>
                </a:solidFill>
              </a:rPr>
              <a:t>zakopl</a:t>
            </a:r>
            <a:r>
              <a:rPr lang="cs-CZ" sz="2400" dirty="0">
                <a:solidFill>
                  <a:prstClr val="black"/>
                </a:solidFill>
              </a:rPr>
              <a:t> jsem.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Babička mi </a:t>
            </a:r>
            <a:r>
              <a:rPr lang="cs-CZ" sz="2400" dirty="0">
                <a:solidFill>
                  <a:srgbClr val="FF0000"/>
                </a:solidFill>
              </a:rPr>
              <a:t>přivezla</a:t>
            </a:r>
            <a:r>
              <a:rPr lang="cs-CZ" sz="2400" dirty="0">
                <a:solidFill>
                  <a:prstClr val="black"/>
                </a:solidFill>
              </a:rPr>
              <a:t> samé dobroty.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Nalil</a:t>
            </a:r>
            <a:r>
              <a:rPr lang="cs-CZ" sz="2400" dirty="0">
                <a:solidFill>
                  <a:prstClr val="black"/>
                </a:solidFill>
              </a:rPr>
              <a:t> jsem si trochu teplé polévky.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Našel</a:t>
            </a:r>
            <a:r>
              <a:rPr lang="cs-CZ" sz="2400" dirty="0">
                <a:solidFill>
                  <a:prstClr val="black"/>
                </a:solidFill>
              </a:rPr>
              <a:t> v lese plný košík hub.</a:t>
            </a:r>
          </a:p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srgbClr val="FF0000"/>
                </a:solidFill>
              </a:rPr>
              <a:t>Běhal</a:t>
            </a:r>
            <a:r>
              <a:rPr lang="cs-CZ" sz="2400" dirty="0">
                <a:solidFill>
                  <a:prstClr val="black"/>
                </a:solidFill>
              </a:rPr>
              <a:t> venku s dětmi a </a:t>
            </a:r>
            <a:r>
              <a:rPr lang="cs-CZ" sz="2400" dirty="0">
                <a:solidFill>
                  <a:srgbClr val="FF0000"/>
                </a:solidFill>
              </a:rPr>
              <a:t>ztratil</a:t>
            </a:r>
            <a:r>
              <a:rPr lang="cs-CZ" sz="2400" dirty="0">
                <a:solidFill>
                  <a:prstClr val="black"/>
                </a:solidFill>
              </a:rPr>
              <a:t> klíče.</a:t>
            </a:r>
          </a:p>
        </p:txBody>
      </p:sp>
    </p:spTree>
    <p:extLst>
      <p:ext uri="{BB962C8B-B14F-4D97-AF65-F5344CB8AC3E}">
        <p14:creationId xmlns:p14="http://schemas.microsoft.com/office/powerpoint/2010/main" val="308593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Zapřemýšlej a vyber z vyjmenovaných slov po B, L, M, P slovesa.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11151"/>
            <a:ext cx="3853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Vyjmenovaná slova po B :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9773" y="1884642"/>
            <a:ext cx="3829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Vyjmenovaná slova po </a:t>
            </a:r>
            <a:r>
              <a:rPr lang="cs-CZ" sz="2400" b="1" dirty="0" smtClean="0">
                <a:solidFill>
                  <a:prstClr val="black"/>
                </a:solidFill>
              </a:rPr>
              <a:t>L </a:t>
            </a:r>
            <a:r>
              <a:rPr lang="cs-CZ" sz="2400" b="1" dirty="0">
                <a:solidFill>
                  <a:prstClr val="black"/>
                </a:solidFill>
              </a:rPr>
              <a:t>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49283" y="1311150"/>
            <a:ext cx="27709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b</a:t>
            </a:r>
            <a:r>
              <a:rPr lang="cs-CZ" sz="2400" dirty="0" smtClean="0">
                <a:solidFill>
                  <a:srgbClr val="FF0000"/>
                </a:solidFill>
              </a:rPr>
              <a:t>ýt, bydlit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55976" y="1857417"/>
            <a:ext cx="388119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lyšet, blýskat se, polykat,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lynout, plýtvat, vzlykat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9773" y="2795397"/>
            <a:ext cx="390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</a:rPr>
              <a:t>Vyjmenovaná slova po </a:t>
            </a:r>
            <a:r>
              <a:rPr lang="cs-CZ" sz="2400" b="1" dirty="0" smtClean="0">
                <a:solidFill>
                  <a:prstClr val="black"/>
                </a:solidFill>
              </a:rPr>
              <a:t>M </a:t>
            </a:r>
            <a:r>
              <a:rPr lang="cs-CZ" sz="2400" b="1" dirty="0">
                <a:solidFill>
                  <a:prstClr val="black"/>
                </a:solidFill>
              </a:rPr>
              <a:t>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2795397"/>
            <a:ext cx="41152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m</a:t>
            </a:r>
            <a:r>
              <a:rPr lang="cs-CZ" sz="2400" dirty="0" smtClean="0">
                <a:solidFill>
                  <a:srgbClr val="FF0000"/>
                </a:solidFill>
              </a:rPr>
              <a:t>ýt, myslit, mýlit se, mýtit,</a:t>
            </a:r>
          </a:p>
          <a:p>
            <a:r>
              <a:rPr lang="cs-CZ" sz="2400" dirty="0">
                <a:solidFill>
                  <a:srgbClr val="FF0000"/>
                </a:solidFill>
              </a:rPr>
              <a:t>z</a:t>
            </a:r>
            <a:r>
              <a:rPr lang="cs-CZ" sz="2400" dirty="0" smtClean="0">
                <a:solidFill>
                  <a:srgbClr val="FF0000"/>
                </a:solidFill>
              </a:rPr>
              <a:t>amykat, smýkat, dmýchat,</a:t>
            </a:r>
          </a:p>
          <a:p>
            <a:r>
              <a:rPr lang="cs-CZ" sz="2400" dirty="0">
                <a:solidFill>
                  <a:srgbClr val="FF0000"/>
                </a:solidFill>
              </a:rPr>
              <a:t>n</a:t>
            </a:r>
            <a:r>
              <a:rPr lang="cs-CZ" sz="2400" dirty="0" smtClean="0">
                <a:solidFill>
                  <a:srgbClr val="FF0000"/>
                </a:solidFill>
              </a:rPr>
              <a:t>achomýtnout 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2862" y="4422303"/>
            <a:ext cx="38521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Vyjmenovaná slova po </a:t>
            </a:r>
            <a:r>
              <a:rPr lang="cs-CZ" sz="2400" b="1" dirty="0" smtClean="0">
                <a:solidFill>
                  <a:prstClr val="black"/>
                </a:solidFill>
              </a:rPr>
              <a:t>P: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15007" y="4468469"/>
            <a:ext cx="43284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</a:t>
            </a:r>
            <a:r>
              <a:rPr lang="cs-CZ" sz="2400" dirty="0" smtClean="0">
                <a:solidFill>
                  <a:srgbClr val="FF0000"/>
                </a:solidFill>
              </a:rPr>
              <a:t>lopýtat, třpytit se, zpytovat,</a:t>
            </a:r>
          </a:p>
          <a:p>
            <a:r>
              <a:rPr lang="cs-CZ" sz="2400" dirty="0">
                <a:solidFill>
                  <a:srgbClr val="FF0000"/>
                </a:solidFill>
              </a:rPr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ykat, pýřit se, čepýřit se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580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76672"/>
            <a:ext cx="7632848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Použité zdroje :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Program Microsoft Office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2010 – 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www.office.microsoft.com</a:t>
            </a: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1" i="0" u="none" strike="noStrike" kern="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itchFamily="34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8004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197</TotalTime>
  <Words>589</Words>
  <Application>Microsoft Office PowerPoint</Application>
  <PresentationFormat>Předvádění na obrazovce (4:3)</PresentationFormat>
  <Paragraphs>158</Paragraphs>
  <Slides>19</Slides>
  <Notes>0</Notes>
  <HiddenSlides>0</HiddenSlides>
  <MMClips>12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Prezentace aplikace PowerPoint</vt:lpstr>
      <vt:lpstr>Prezentace aplikace PowerPoint</vt:lpstr>
      <vt:lpstr>Prezentace aplikace PowerPoint</vt:lpstr>
      <vt:lpstr>Slovesa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Simča</dc:creator>
  <cp:lastModifiedBy>jitka</cp:lastModifiedBy>
  <cp:revision>21</cp:revision>
  <dcterms:created xsi:type="dcterms:W3CDTF">2012-02-10T10:13:14Z</dcterms:created>
  <dcterms:modified xsi:type="dcterms:W3CDTF">2013-12-20T12:02:32Z</dcterms:modified>
</cp:coreProperties>
</file>