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9" r:id="rId2"/>
    <p:sldId id="270" r:id="rId3"/>
    <p:sldId id="268" r:id="rId4"/>
    <p:sldId id="256" r:id="rId5"/>
    <p:sldId id="271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7" autoAdjust="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6D4B-2429-4EA2-9DC4-1BE903B41F9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3DB1-047E-4851-BCB7-CF5C022DBDF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6D4B-2429-4EA2-9DC4-1BE903B41F9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3DB1-047E-4851-BCB7-CF5C022DBDF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6D4B-2429-4EA2-9DC4-1BE903B41F9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3DB1-047E-4851-BCB7-CF5C022DBD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6D4B-2429-4EA2-9DC4-1BE903B41F9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3DB1-047E-4851-BCB7-CF5C022DBDF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6D4B-2429-4EA2-9DC4-1BE903B41F9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3DB1-047E-4851-BCB7-CF5C022DBDF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6D4B-2429-4EA2-9DC4-1BE903B41F9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3DB1-047E-4851-BCB7-CF5C022DBD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6D4B-2429-4EA2-9DC4-1BE903B41F9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3DB1-047E-4851-BCB7-CF5C022DBD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6D4B-2429-4EA2-9DC4-1BE903B41F9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3DB1-047E-4851-BCB7-CF5C022DBD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6D4B-2429-4EA2-9DC4-1BE903B41F9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3DB1-047E-4851-BCB7-CF5C022DBDF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6D4B-2429-4EA2-9DC4-1BE903B41F9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3DB1-047E-4851-BCB7-CF5C022DBD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6D4B-2429-4EA2-9DC4-1BE903B41F9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3DB1-047E-4851-BCB7-CF5C022DBD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DF66D4B-2429-4EA2-9DC4-1BE903B41F9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4953DB1-047E-4851-BCB7-CF5C022DBDF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11" y="38754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4755330"/>
              </p:ext>
            </p:extLst>
          </p:nvPr>
        </p:nvGraphicFramePr>
        <p:xfrm>
          <a:off x="395536" y="2492896"/>
          <a:ext cx="8136904" cy="2865927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392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7218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0016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VY_32_INOVACE_320_OSOBA_ČÍSLO_A_ČAS_SLOVES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629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osoby, čísla, času sloves, časování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204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5043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7245544"/>
              </p:ext>
            </p:extLst>
          </p:nvPr>
        </p:nvGraphicFramePr>
        <p:xfrm>
          <a:off x="899592" y="260648"/>
          <a:ext cx="7956874" cy="6336704"/>
        </p:xfrm>
        <a:graphic>
          <a:graphicData uri="http://schemas.openxmlformats.org/drawingml/2006/table">
            <a:tbl>
              <a:tblPr firstRow="1" firstCol="1" bandRow="1"/>
              <a:tblGrid>
                <a:gridCol w="1224136"/>
                <a:gridCol w="6732738"/>
              </a:tblGrid>
              <a:tr h="633670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je zaměřena na výklad osoby, čísla a času sloves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předmětu Český jazyk a literatura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6 se žáci seznamují s osobou sloves v čísle jednotném a množném.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7časují  sloveso 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8 časují sloveso. Tentokrát je jednotlivé časování osob zakryté . Ukáže se po odpovědi dětí a kliknutím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9 přiřazují slovesa v různých tvarech k osobám v čísle jednotném. Slovesa se odkryjí po kliknutí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To samé, pouze v čísle množném žáci provádějí v listě 10.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List 11 vysvětluje druhy času sloves.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12 třídí slovesa podle času do tabulky. Nejprve odůvodňuje ústně poté po kliknutí myši se slovo objeví  v tabulce.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v listech 13, 14 a 15 časují různá slovesa v čísle jednotném i množném v čase přítomném, minulém i budoucím.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Opět se správné odpovědi ukáží po kliknutí myši.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1306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5462" y="692696"/>
            <a:ext cx="7400913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10.02.2012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slovesa, osoba, číslo, čas, časování sloves</a:t>
            </a:r>
          </a:p>
        </p:txBody>
      </p:sp>
    </p:spTree>
    <p:extLst>
      <p:ext uri="{BB962C8B-B14F-4D97-AF65-F5344CB8AC3E}">
        <p14:creationId xmlns:p14="http://schemas.microsoft.com/office/powerpoint/2010/main" val="159806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2060848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Osoba, číslo, čas sloves</a:t>
            </a:r>
            <a:endParaRPr lang="cs-CZ" sz="9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712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980728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980728"/>
            <a:ext cx="597666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FF0000"/>
                </a:solidFill>
              </a:rPr>
              <a:t>Osoby sloves</a:t>
            </a:r>
          </a:p>
          <a:p>
            <a:pPr marL="342900" indent="-342900">
              <a:buFont typeface="Wingdings" pitchFamily="2" charset="2"/>
              <a:buChar char="ü"/>
            </a:pPr>
            <a:endParaRPr lang="cs-CZ" sz="4000" dirty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FF0000"/>
                </a:solidFill>
              </a:rPr>
              <a:t>Číslo sloves</a:t>
            </a:r>
          </a:p>
          <a:p>
            <a:pPr marL="342900" indent="-342900">
              <a:buFont typeface="Wingdings" pitchFamily="2" charset="2"/>
              <a:buChar char="ü"/>
            </a:pPr>
            <a:endParaRPr lang="cs-CZ" sz="4000" dirty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FF0000"/>
                </a:solidFill>
              </a:rPr>
              <a:t>Čas sloves</a:t>
            </a:r>
          </a:p>
          <a:p>
            <a:pPr marL="342900" indent="-342900">
              <a:buFont typeface="Wingdings" pitchFamily="2" charset="2"/>
              <a:buChar char="ü"/>
            </a:pPr>
            <a:endParaRPr lang="cs-CZ" sz="4000" dirty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FF0000"/>
                </a:solidFill>
              </a:rPr>
              <a:t>Časování sloves</a:t>
            </a:r>
          </a:p>
          <a:p>
            <a:pPr marL="342900" indent="-342900">
              <a:buFont typeface="Wingdings" pitchFamily="2" charset="2"/>
              <a:buChar char="ü"/>
            </a:pPr>
            <a:endParaRPr lang="cs-CZ" dirty="0"/>
          </a:p>
          <a:p>
            <a:pPr marL="342900" indent="-34290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3467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78603" y="548680"/>
            <a:ext cx="72728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Číslo u sloves rozlišujeme </a:t>
            </a:r>
            <a:r>
              <a:rPr lang="cs-CZ" sz="2800" b="1" dirty="0" smtClean="0">
                <a:solidFill>
                  <a:srgbClr val="0070C0"/>
                </a:solidFill>
              </a:rPr>
              <a:t>jednotné a množné.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Slovesa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smtClean="0"/>
              <a:t>mohou vyjadřovat </a:t>
            </a:r>
            <a:r>
              <a:rPr lang="cs-CZ" sz="2800" b="1" dirty="0" smtClean="0">
                <a:solidFill>
                  <a:srgbClr val="0070C0"/>
                </a:solidFill>
              </a:rPr>
              <a:t>tři osoby </a:t>
            </a:r>
            <a:r>
              <a:rPr lang="cs-CZ" sz="2800" b="1" dirty="0" smtClean="0"/>
              <a:t>v čísle</a:t>
            </a:r>
          </a:p>
          <a:p>
            <a:r>
              <a:rPr lang="cs-CZ" sz="2800" b="1" dirty="0">
                <a:solidFill>
                  <a:srgbClr val="0070C0"/>
                </a:solidFill>
              </a:rPr>
              <a:t>j</a:t>
            </a:r>
            <a:r>
              <a:rPr lang="cs-CZ" sz="2800" b="1" dirty="0" smtClean="0">
                <a:solidFill>
                  <a:srgbClr val="0070C0"/>
                </a:solidFill>
              </a:rPr>
              <a:t>ednotném 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2376462"/>
            <a:ext cx="413927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1. osoba  ( já)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2. osoba  ( ty )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3. </a:t>
            </a:r>
            <a:r>
              <a:rPr lang="cs-CZ" sz="2800" dirty="0">
                <a:solidFill>
                  <a:srgbClr val="FF0000"/>
                </a:solidFill>
              </a:rPr>
              <a:t>o</a:t>
            </a:r>
            <a:r>
              <a:rPr lang="cs-CZ" sz="2800" dirty="0" smtClean="0">
                <a:solidFill>
                  <a:srgbClr val="FF0000"/>
                </a:solidFill>
              </a:rPr>
              <a:t>soba  (on, ona, ono )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5039" y="3761457"/>
            <a:ext cx="72263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rgbClr val="0070C0"/>
                </a:solidFill>
              </a:rPr>
              <a:t>tři </a:t>
            </a:r>
            <a:r>
              <a:rPr lang="cs-CZ" sz="2800" b="1" dirty="0">
                <a:solidFill>
                  <a:srgbClr val="0070C0"/>
                </a:solidFill>
              </a:rPr>
              <a:t>osoby </a:t>
            </a:r>
            <a:r>
              <a:rPr lang="cs-CZ" sz="2800" b="1" dirty="0">
                <a:solidFill>
                  <a:prstClr val="black"/>
                </a:solidFill>
              </a:rPr>
              <a:t>v </a:t>
            </a:r>
            <a:r>
              <a:rPr lang="cs-CZ" sz="2800" b="1" dirty="0" smtClean="0">
                <a:solidFill>
                  <a:prstClr val="black"/>
                </a:solidFill>
              </a:rPr>
              <a:t>čísle </a:t>
            </a:r>
            <a:r>
              <a:rPr lang="cs-CZ" sz="2800" b="1" dirty="0" smtClean="0">
                <a:solidFill>
                  <a:srgbClr val="0070C0"/>
                </a:solidFill>
              </a:rPr>
              <a:t>množném 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63578" y="4437111"/>
            <a:ext cx="418197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1. osoba ( my )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2. </a:t>
            </a:r>
            <a:r>
              <a:rPr lang="cs-CZ" sz="2800" dirty="0">
                <a:solidFill>
                  <a:srgbClr val="FF0000"/>
                </a:solidFill>
              </a:rPr>
              <a:t>o</a:t>
            </a:r>
            <a:r>
              <a:rPr lang="cs-CZ" sz="2800" dirty="0" smtClean="0">
                <a:solidFill>
                  <a:srgbClr val="FF0000"/>
                </a:solidFill>
              </a:rPr>
              <a:t>soba (vy )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3. osoba ( oni, ony, ona )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039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0944" y="749135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Jestliže měníme slovesné tvary podle osoby a čísla, </a:t>
            </a:r>
          </a:p>
          <a:p>
            <a:r>
              <a:rPr lang="cs-CZ" sz="2400" dirty="0" smtClean="0"/>
              <a:t>říkáme, že </a:t>
            </a:r>
            <a:r>
              <a:rPr lang="cs-CZ" sz="2400" dirty="0" smtClean="0">
                <a:solidFill>
                  <a:srgbClr val="FF0000"/>
                </a:solidFill>
              </a:rPr>
              <a:t>časujeme.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2952" y="2132856"/>
            <a:ext cx="669674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srgbClr val="FF0000"/>
                </a:solidFill>
              </a:rPr>
              <a:t>1. osoba  ( já</a:t>
            </a:r>
            <a:r>
              <a:rPr lang="cs-CZ" sz="2800" dirty="0" smtClean="0">
                <a:solidFill>
                  <a:srgbClr val="FF0000"/>
                </a:solidFill>
              </a:rPr>
              <a:t>)                 </a:t>
            </a:r>
            <a:r>
              <a:rPr lang="cs-CZ" sz="2800" dirty="0" smtClean="0"/>
              <a:t>dělám</a:t>
            </a:r>
            <a:endParaRPr lang="cs-CZ" sz="2800" dirty="0">
              <a:solidFill>
                <a:srgbClr val="FF0000"/>
              </a:solidFill>
            </a:endParaRPr>
          </a:p>
          <a:p>
            <a:pPr lvl="0"/>
            <a:r>
              <a:rPr lang="cs-CZ" sz="2800" dirty="0">
                <a:solidFill>
                  <a:srgbClr val="FF0000"/>
                </a:solidFill>
              </a:rPr>
              <a:t>2. osoba  ( ty </a:t>
            </a:r>
            <a:r>
              <a:rPr lang="cs-CZ" sz="2800" dirty="0" smtClean="0">
                <a:solidFill>
                  <a:srgbClr val="FF0000"/>
                </a:solidFill>
              </a:rPr>
              <a:t>)                </a:t>
            </a:r>
            <a:r>
              <a:rPr lang="cs-CZ" sz="2800" dirty="0" smtClean="0"/>
              <a:t>děláš</a:t>
            </a:r>
            <a:endParaRPr lang="cs-CZ" sz="2800" dirty="0"/>
          </a:p>
          <a:p>
            <a:pPr lvl="0"/>
            <a:r>
              <a:rPr lang="cs-CZ" sz="2800" dirty="0">
                <a:solidFill>
                  <a:srgbClr val="FF0000"/>
                </a:solidFill>
              </a:rPr>
              <a:t>3. osoba  (on, ona, ono 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dělá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539552" y="4050884"/>
            <a:ext cx="6768751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srgbClr val="FF0000"/>
                </a:solidFill>
              </a:rPr>
              <a:t>1. osoba ( my 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/>
              <a:t>                  děláme</a:t>
            </a:r>
            <a:endParaRPr lang="cs-CZ" sz="2800" dirty="0">
              <a:solidFill>
                <a:srgbClr val="FF0000"/>
              </a:solidFill>
            </a:endParaRPr>
          </a:p>
          <a:p>
            <a:pPr lvl="0"/>
            <a:r>
              <a:rPr lang="cs-CZ" sz="2800" dirty="0">
                <a:solidFill>
                  <a:srgbClr val="FF0000"/>
                </a:solidFill>
              </a:rPr>
              <a:t>2. osoba (vy </a:t>
            </a:r>
            <a:r>
              <a:rPr lang="cs-CZ" sz="2800" dirty="0" smtClean="0">
                <a:solidFill>
                  <a:srgbClr val="FF0000"/>
                </a:solidFill>
              </a:rPr>
              <a:t>)                    </a:t>
            </a:r>
            <a:r>
              <a:rPr lang="cs-CZ" sz="2800" dirty="0" smtClean="0"/>
              <a:t>děláte</a:t>
            </a:r>
            <a:endParaRPr lang="cs-CZ" sz="2800" dirty="0"/>
          </a:p>
          <a:p>
            <a:pPr lvl="0"/>
            <a:r>
              <a:rPr lang="cs-CZ" sz="2800" dirty="0">
                <a:solidFill>
                  <a:srgbClr val="FF0000"/>
                </a:solidFill>
              </a:rPr>
              <a:t>3. osoba ( </a:t>
            </a:r>
            <a:r>
              <a:rPr lang="cs-CZ" sz="2800" dirty="0" smtClean="0">
                <a:solidFill>
                  <a:srgbClr val="FF0000"/>
                </a:solidFill>
              </a:rPr>
              <a:t>oni, </a:t>
            </a:r>
            <a:r>
              <a:rPr lang="cs-CZ" sz="2800" dirty="0">
                <a:solidFill>
                  <a:srgbClr val="FF0000"/>
                </a:solidFill>
              </a:rPr>
              <a:t>ony, ona </a:t>
            </a:r>
            <a:r>
              <a:rPr lang="cs-CZ" sz="2800" dirty="0" smtClean="0">
                <a:solidFill>
                  <a:srgbClr val="FF0000"/>
                </a:solidFill>
              </a:rPr>
              <a:t>)  </a:t>
            </a:r>
            <a:r>
              <a:rPr lang="cs-CZ" sz="2800" dirty="0" smtClean="0"/>
              <a:t>dělají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28680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344" y="359488"/>
            <a:ext cx="7680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Vyčasuj v čísle jednotném i množném sloveso : </a:t>
            </a:r>
            <a:r>
              <a:rPr lang="cs-CZ" sz="2400" dirty="0" smtClean="0"/>
              <a:t>ležíme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611560" y="1412776"/>
            <a:ext cx="410445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srgbClr val="FF0000"/>
                </a:solidFill>
              </a:rPr>
              <a:t>1. osoba  ( já)                 </a:t>
            </a:r>
          </a:p>
          <a:p>
            <a:pPr lvl="0"/>
            <a:r>
              <a:rPr lang="cs-CZ" sz="2800" dirty="0">
                <a:solidFill>
                  <a:srgbClr val="FF0000"/>
                </a:solidFill>
              </a:rPr>
              <a:t>2. osoba  ( ty )                </a:t>
            </a:r>
            <a:endParaRPr lang="cs-CZ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srgbClr val="FF0000"/>
                </a:solidFill>
              </a:rPr>
              <a:t>3. osoba  (on, ona, ono )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685" y="3140968"/>
            <a:ext cx="4248347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srgbClr val="FF0000"/>
                </a:solidFill>
              </a:rPr>
              <a:t>1. osoba ( my )</a:t>
            </a:r>
            <a:r>
              <a:rPr lang="cs-CZ" sz="2800" dirty="0">
                <a:solidFill>
                  <a:prstClr val="black"/>
                </a:solidFill>
              </a:rPr>
              <a:t>                  </a:t>
            </a:r>
            <a:endParaRPr lang="cs-CZ" sz="2800" dirty="0">
              <a:solidFill>
                <a:srgbClr val="FF0000"/>
              </a:solidFill>
            </a:endParaRPr>
          </a:p>
          <a:p>
            <a:pPr lvl="0"/>
            <a:r>
              <a:rPr lang="cs-CZ" sz="2800" dirty="0">
                <a:solidFill>
                  <a:srgbClr val="FF0000"/>
                </a:solidFill>
              </a:rPr>
              <a:t>2. osoba (vy )                    </a:t>
            </a:r>
            <a:endParaRPr lang="cs-CZ" sz="2800" dirty="0">
              <a:solidFill>
                <a:prstClr val="black"/>
              </a:solidFill>
            </a:endParaRPr>
          </a:p>
          <a:p>
            <a:pPr lvl="0"/>
            <a:r>
              <a:rPr lang="cs-CZ" sz="2800" dirty="0">
                <a:solidFill>
                  <a:srgbClr val="FF0000"/>
                </a:solidFill>
              </a:rPr>
              <a:t>3. osoba ( </a:t>
            </a:r>
            <a:r>
              <a:rPr lang="cs-CZ" sz="2800" dirty="0" smtClean="0">
                <a:solidFill>
                  <a:srgbClr val="FF0000"/>
                </a:solidFill>
              </a:rPr>
              <a:t>oni, </a:t>
            </a:r>
            <a:r>
              <a:rPr lang="cs-CZ" sz="2800" dirty="0">
                <a:solidFill>
                  <a:srgbClr val="FF0000"/>
                </a:solidFill>
              </a:rPr>
              <a:t>ony, ona )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72180" y="1412776"/>
            <a:ext cx="1297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ležím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72181" y="1874440"/>
            <a:ext cx="1297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ležíš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72180" y="2336105"/>
            <a:ext cx="16604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leží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52423" y="3198971"/>
            <a:ext cx="1317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ležíme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180" y="3660636"/>
            <a:ext cx="1520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ležíte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52423" y="4112583"/>
            <a:ext cx="17545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leží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6180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50738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Přiřaď slovesa k číslu jednotnému 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Píšu, posílá, vaříš, spím, utíkám, maluje, běžíš, plavu, krájí, lepíš.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39552" y="2348880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>
                <a:solidFill>
                  <a:srgbClr val="FF0000"/>
                </a:solidFill>
              </a:rPr>
              <a:t>1. osoba  ( já)                 </a:t>
            </a:r>
          </a:p>
          <a:p>
            <a:pPr lvl="0"/>
            <a:r>
              <a:rPr lang="cs-CZ" sz="2800" dirty="0">
                <a:solidFill>
                  <a:srgbClr val="FF0000"/>
                </a:solidFill>
              </a:rPr>
              <a:t>2. osoba  ( ty )                </a:t>
            </a:r>
            <a:endParaRPr lang="cs-CZ" sz="2800" dirty="0">
              <a:solidFill>
                <a:prstClr val="black"/>
              </a:solidFill>
            </a:endParaRPr>
          </a:p>
          <a:p>
            <a:pPr lvl="0"/>
            <a:r>
              <a:rPr lang="cs-CZ" sz="2800" dirty="0">
                <a:solidFill>
                  <a:srgbClr val="FF0000"/>
                </a:solidFill>
              </a:rPr>
              <a:t>3. osoba  (on, ona, ono )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2348880"/>
            <a:ext cx="737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píšu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41207" y="234888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spím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234888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utíkám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234887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plavu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38371" y="2810543"/>
            <a:ext cx="15033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vaříš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97901" y="2810545"/>
            <a:ext cx="11373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běžíš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41662" y="2812528"/>
            <a:ext cx="1917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lepíš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06540" y="3270175"/>
            <a:ext cx="1693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posílá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13377" y="3288913"/>
            <a:ext cx="14773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maluje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332794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krájí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238" y="3714190"/>
            <a:ext cx="2699553" cy="2538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370" y="4226053"/>
            <a:ext cx="2541619" cy="203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5799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srgbClr val="FF0000"/>
                </a:solidFill>
              </a:rPr>
              <a:t>Přiřaď slovesa k číslu </a:t>
            </a:r>
            <a:r>
              <a:rPr lang="cs-CZ" sz="2400" dirty="0" smtClean="0">
                <a:solidFill>
                  <a:srgbClr val="FF0000"/>
                </a:solidFill>
              </a:rPr>
              <a:t>množnému 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Spí, znáte, sedíte, lámeme, vaříte, topí, letíme, stříhají, posíláte, jdou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420888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>
                <a:solidFill>
                  <a:srgbClr val="FF0000"/>
                </a:solidFill>
              </a:rPr>
              <a:t>1. osoba ( my )</a:t>
            </a:r>
            <a:r>
              <a:rPr lang="cs-CZ" sz="2800" dirty="0">
                <a:solidFill>
                  <a:prstClr val="black"/>
                </a:solidFill>
              </a:rPr>
              <a:t>                  </a:t>
            </a:r>
            <a:endParaRPr lang="cs-CZ" sz="2800" dirty="0">
              <a:solidFill>
                <a:srgbClr val="FF0000"/>
              </a:solidFill>
            </a:endParaRPr>
          </a:p>
          <a:p>
            <a:pPr lvl="0"/>
            <a:r>
              <a:rPr lang="cs-CZ" sz="2800" dirty="0">
                <a:solidFill>
                  <a:srgbClr val="FF0000"/>
                </a:solidFill>
              </a:rPr>
              <a:t>2. osoba (vy )                    </a:t>
            </a:r>
            <a:endParaRPr lang="cs-CZ" sz="2800" dirty="0">
              <a:solidFill>
                <a:prstClr val="black"/>
              </a:solidFill>
            </a:endParaRPr>
          </a:p>
          <a:p>
            <a:pPr lvl="0"/>
            <a:r>
              <a:rPr lang="cs-CZ" sz="2800" dirty="0">
                <a:solidFill>
                  <a:srgbClr val="FF0000"/>
                </a:solidFill>
              </a:rPr>
              <a:t>3. osoba ( </a:t>
            </a:r>
            <a:r>
              <a:rPr lang="cs-CZ" sz="2800" dirty="0" smtClean="0">
                <a:solidFill>
                  <a:srgbClr val="FF0000"/>
                </a:solidFill>
              </a:rPr>
              <a:t>oni, </a:t>
            </a:r>
            <a:r>
              <a:rPr lang="cs-CZ" sz="2800" dirty="0">
                <a:solidFill>
                  <a:srgbClr val="FF0000"/>
                </a:solidFill>
              </a:rPr>
              <a:t>ony, ona )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0404" y="2457455"/>
            <a:ext cx="1284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lámeme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0774" y="2457455"/>
            <a:ext cx="1077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letíme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14530" y="2919120"/>
            <a:ext cx="1027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sedíte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14729" y="2919119"/>
            <a:ext cx="950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znáte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5630" y="2919120"/>
            <a:ext cx="9957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vaříte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61415" y="2919120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posíláte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52872" y="3344218"/>
            <a:ext cx="973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07438" y="334421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topí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42025" y="3344217"/>
            <a:ext cx="15551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stříhají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00372" y="3355079"/>
            <a:ext cx="1225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jdou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225" y="4365104"/>
            <a:ext cx="2192599" cy="1828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184" y="4063398"/>
            <a:ext cx="3085408" cy="2431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5757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16135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Slovesný čas 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13224" y="616135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1. Čas přítomný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1077800"/>
            <a:ext cx="2040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2. Čas minulý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43808" y="1539465"/>
            <a:ext cx="22028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3. Čas budoucí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0912" y="2492896"/>
            <a:ext cx="81415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srgbClr val="FF0000"/>
                </a:solidFill>
              </a:rPr>
              <a:t>1. Čas </a:t>
            </a:r>
            <a:r>
              <a:rPr lang="cs-CZ" sz="2400" dirty="0" smtClean="0">
                <a:solidFill>
                  <a:srgbClr val="FF0000"/>
                </a:solidFill>
              </a:rPr>
              <a:t>přítomný : </a:t>
            </a:r>
            <a:r>
              <a:rPr lang="cs-CZ" sz="2400" dirty="0" smtClean="0"/>
              <a:t>děj se odehrává nyní ( lepí, píše, utíká 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0913" y="3116107"/>
            <a:ext cx="84295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srgbClr val="FF0000"/>
                </a:solidFill>
              </a:rPr>
              <a:t>2. Čas </a:t>
            </a:r>
            <a:r>
              <a:rPr lang="cs-CZ" sz="2400" dirty="0" smtClean="0">
                <a:solidFill>
                  <a:srgbClr val="FF0000"/>
                </a:solidFill>
              </a:rPr>
              <a:t>minulý : </a:t>
            </a:r>
            <a:r>
              <a:rPr lang="cs-CZ" sz="2400" dirty="0" smtClean="0"/>
              <a:t>děj, který již proběhl ( lepil, psal, utíkal )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90912" y="3659833"/>
            <a:ext cx="79255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srgbClr val="FF0000"/>
                </a:solidFill>
              </a:rPr>
              <a:t>3. Čas </a:t>
            </a:r>
            <a:r>
              <a:rPr lang="cs-CZ" sz="2400" dirty="0" smtClean="0">
                <a:solidFill>
                  <a:srgbClr val="FF0000"/>
                </a:solidFill>
              </a:rPr>
              <a:t>budoucí: </a:t>
            </a:r>
            <a:r>
              <a:rPr lang="cs-CZ" sz="2400" dirty="0" smtClean="0"/>
              <a:t>děj, který se teprve bude odehrávat</a:t>
            </a:r>
          </a:p>
          <a:p>
            <a:pPr lvl="0"/>
            <a:r>
              <a:rPr lang="cs-CZ" sz="2400" dirty="0"/>
              <a:t> </a:t>
            </a:r>
            <a:r>
              <a:rPr lang="cs-CZ" sz="2400" dirty="0" smtClean="0"/>
              <a:t>                       ( bude lepit, bude psát, bude utíkat 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77760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4239103"/>
              </p:ext>
            </p:extLst>
          </p:nvPr>
        </p:nvGraphicFramePr>
        <p:xfrm>
          <a:off x="1115616" y="1124744"/>
          <a:ext cx="6096000" cy="38344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639071">
                <a:tc>
                  <a:txBody>
                    <a:bodyPr/>
                    <a:lstStyle/>
                    <a:p>
                      <a:r>
                        <a:rPr lang="cs-CZ" dirty="0" smtClean="0"/>
                        <a:t>  Čas přítomný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Čas minulý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Čas budoucí</a:t>
                      </a:r>
                      <a:endParaRPr lang="cs-CZ" dirty="0"/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47887" y="5229199"/>
            <a:ext cx="82845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Poslal, napíše, utíká, lepil, lyžuje, postaví, bude skákat, měří, slepil, napsal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76672"/>
            <a:ext cx="40546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Roztřiď slovesa podle času 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04371" y="1960833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poslal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1960833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napíše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1900161"/>
            <a:ext cx="70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utíká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04371" y="2596262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lepil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75328" y="256543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lyžuje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1" y="2596262"/>
            <a:ext cx="922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postaví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28439" y="3244334"/>
            <a:ext cx="1425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ude skákat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96859" y="3135868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měří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57271" y="3172545"/>
            <a:ext cx="73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slepil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92138" y="3820398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napsal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15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Časuj sloveso </a:t>
            </a:r>
            <a:r>
              <a:rPr lang="cs-CZ" sz="2400" b="1" dirty="0" smtClean="0">
                <a:solidFill>
                  <a:prstClr val="black"/>
                </a:solidFill>
              </a:rPr>
              <a:t>běžet</a:t>
            </a:r>
            <a:r>
              <a:rPr lang="cs-CZ" sz="2400" dirty="0" smtClean="0">
                <a:solidFill>
                  <a:srgbClr val="FF0000"/>
                </a:solidFill>
              </a:rPr>
              <a:t> v čísle jednotném i množném, v čase minulém 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03289" y="1529960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/>
              <a:t>1. osoba  ( já)</a:t>
            </a:r>
          </a:p>
          <a:p>
            <a:pPr lvl="0"/>
            <a:r>
              <a:rPr lang="cs-CZ" sz="2800" dirty="0"/>
              <a:t>2. osoba  ( ty )</a:t>
            </a:r>
          </a:p>
          <a:p>
            <a:pPr lvl="0"/>
            <a:r>
              <a:rPr lang="cs-CZ" sz="2800" dirty="0"/>
              <a:t>3. osoba  (on, ona, ono 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23993" y="1556792"/>
            <a:ext cx="1749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j</a:t>
            </a:r>
            <a:r>
              <a:rPr lang="cs-CZ" sz="2400" b="1" dirty="0" smtClean="0"/>
              <a:t>sem běžel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3994" y="1991626"/>
            <a:ext cx="2024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j</a:t>
            </a:r>
            <a:r>
              <a:rPr lang="cs-CZ" sz="2400" b="1" dirty="0" smtClean="0"/>
              <a:t>si běžel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23994" y="2439336"/>
            <a:ext cx="1013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běžel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67536" y="3429000"/>
            <a:ext cx="18405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j</a:t>
            </a:r>
            <a:r>
              <a:rPr lang="cs-CZ" sz="2400" b="1" dirty="0" smtClean="0"/>
              <a:t>sme běželi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75289" y="3890665"/>
            <a:ext cx="1697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j</a:t>
            </a:r>
            <a:r>
              <a:rPr lang="cs-CZ" sz="2400" b="1" dirty="0" smtClean="0"/>
              <a:t>ste běželi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75289" y="4374845"/>
            <a:ext cx="11147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běželi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190" y="4813996"/>
            <a:ext cx="1715233" cy="1351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341129" y="3451515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/>
              <a:t>1. osoba ( my )                  </a:t>
            </a:r>
          </a:p>
          <a:p>
            <a:pPr lvl="0"/>
            <a:r>
              <a:rPr lang="cs-CZ" sz="2800" dirty="0"/>
              <a:t>2. osoba (vy )                    </a:t>
            </a:r>
          </a:p>
          <a:p>
            <a:pPr lvl="0"/>
            <a:r>
              <a:rPr lang="cs-CZ" sz="2800" dirty="0"/>
              <a:t>3. osoba ( oni, ony, ona 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0930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Časuj sloveso </a:t>
            </a:r>
            <a:r>
              <a:rPr lang="cs-CZ" sz="2400" b="1" dirty="0" smtClean="0">
                <a:solidFill>
                  <a:prstClr val="black"/>
                </a:solidFill>
              </a:rPr>
              <a:t>psát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>
                <a:solidFill>
                  <a:srgbClr val="FF0000"/>
                </a:solidFill>
              </a:rPr>
              <a:t>v čísle jednotném i množném, v čase </a:t>
            </a:r>
            <a:r>
              <a:rPr lang="cs-CZ" sz="2400" dirty="0" smtClean="0">
                <a:solidFill>
                  <a:srgbClr val="FF0000"/>
                </a:solidFill>
              </a:rPr>
              <a:t>přítomném </a:t>
            </a:r>
            <a:r>
              <a:rPr lang="cs-CZ" sz="2400" dirty="0">
                <a:solidFill>
                  <a:srgbClr val="FF0000"/>
                </a:solidFill>
              </a:rPr>
              <a:t>: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1556792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1. osoba  ( já)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2. osoba  ( ty )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3. osoba  (on, ona, ono )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3212976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/>
              <a:t>1. osoba ( my )                  </a:t>
            </a:r>
          </a:p>
          <a:p>
            <a:pPr lvl="0"/>
            <a:r>
              <a:rPr lang="cs-CZ" sz="2800" dirty="0"/>
              <a:t>2. osoba (vy )                    </a:t>
            </a:r>
          </a:p>
          <a:p>
            <a:pPr lvl="0"/>
            <a:r>
              <a:rPr lang="cs-CZ" sz="2800" dirty="0"/>
              <a:t>3. osoba ( oni, ony, ona )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42030" y="1556792"/>
            <a:ext cx="18182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píšu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42030" y="1974489"/>
            <a:ext cx="16741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píšeš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31728" y="2405305"/>
            <a:ext cx="1620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píše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31728" y="3235016"/>
            <a:ext cx="1908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píšeme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42030" y="3674640"/>
            <a:ext cx="1412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píšete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42030" y="4119222"/>
            <a:ext cx="1700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píšou</a:t>
            </a: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416" y="3905472"/>
            <a:ext cx="2080024" cy="2547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2209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2089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Časuj sloveso </a:t>
            </a:r>
            <a:r>
              <a:rPr lang="cs-CZ" sz="2400" b="1" dirty="0" smtClean="0">
                <a:solidFill>
                  <a:prstClr val="black"/>
                </a:solidFill>
              </a:rPr>
              <a:t>ležet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>
                <a:solidFill>
                  <a:srgbClr val="FF0000"/>
                </a:solidFill>
              </a:rPr>
              <a:t>v čísle jednotném i množném, v čase </a:t>
            </a:r>
            <a:r>
              <a:rPr lang="cs-CZ" sz="2400" dirty="0" smtClean="0">
                <a:solidFill>
                  <a:srgbClr val="FF0000"/>
                </a:solidFill>
              </a:rPr>
              <a:t>budoucím </a:t>
            </a:r>
            <a:r>
              <a:rPr lang="cs-CZ" sz="2400" dirty="0">
                <a:solidFill>
                  <a:srgbClr val="FF0000"/>
                </a:solidFill>
              </a:rPr>
              <a:t>: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1628800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1. osoba  ( já)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2. osoba  ( ty )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3. osoba  (on, ona, ono )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3573016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1. osoba ( my )                  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2. osoba (vy )                    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3. osoba ( oni, ony, ona )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11552" y="162880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b</a:t>
            </a:r>
            <a:r>
              <a:rPr lang="cs-CZ" sz="2400" b="1" dirty="0" smtClean="0"/>
              <a:t>udu ležet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11552" y="2089157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b</a:t>
            </a:r>
            <a:r>
              <a:rPr lang="cs-CZ" sz="2400" b="1" dirty="0" smtClean="0"/>
              <a:t>udeš ležet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17254" y="2532928"/>
            <a:ext cx="2267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ude ležet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11552" y="3573016"/>
            <a:ext cx="2844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udeme ležet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11552" y="4034681"/>
            <a:ext cx="2209101" cy="457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b</a:t>
            </a:r>
            <a:r>
              <a:rPr lang="cs-CZ" sz="2400" b="1" dirty="0" smtClean="0"/>
              <a:t>udete ležet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17254" y="4492649"/>
            <a:ext cx="2623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b</a:t>
            </a:r>
            <a:r>
              <a:rPr lang="cs-CZ" sz="2400" b="1" dirty="0" smtClean="0"/>
              <a:t>udou ležet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5440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2656"/>
            <a:ext cx="6102424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Použité zdroje 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Program Microsoft Office 2010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600" b="1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1700957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121</TotalTime>
  <Words>845</Words>
  <Application>Microsoft Office PowerPoint</Application>
  <PresentationFormat>Předvádění na obrazovce (4:3)</PresentationFormat>
  <Paragraphs>164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Prezentace aplikace PowerPoint</vt:lpstr>
      <vt:lpstr>Prezentace aplikace PowerPoint</vt:lpstr>
      <vt:lpstr>Prezentace aplikace PowerPoint</vt:lpstr>
      <vt:lpstr>Osoba, číslo, čas sloves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Osoba, číslo, čas sloves</dc:title>
  <dc:creator>Simča</dc:creator>
  <cp:lastModifiedBy>Simča</cp:lastModifiedBy>
  <cp:revision>14</cp:revision>
  <dcterms:created xsi:type="dcterms:W3CDTF">2012-02-10T15:20:33Z</dcterms:created>
  <dcterms:modified xsi:type="dcterms:W3CDTF">2012-02-28T16:22:42Z</dcterms:modified>
</cp:coreProperties>
</file>