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68" r:id="rId2"/>
    <p:sldId id="269" r:id="rId3"/>
    <p:sldId id="267" r:id="rId4"/>
    <p:sldId id="256" r:id="rId5"/>
    <p:sldId id="270" r:id="rId6"/>
    <p:sldId id="257" r:id="rId7"/>
    <p:sldId id="258" r:id="rId8"/>
    <p:sldId id="263" r:id="rId9"/>
    <p:sldId id="259" r:id="rId10"/>
    <p:sldId id="260" r:id="rId11"/>
    <p:sldId id="261" r:id="rId12"/>
    <p:sldId id="262" r:id="rId13"/>
    <p:sldId id="264" r:id="rId14"/>
    <p:sldId id="265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694" autoAdjust="0"/>
    <p:restoredTop sz="94660"/>
  </p:normalViewPr>
  <p:slideViewPr>
    <p:cSldViewPr>
      <p:cViewPr varScale="1">
        <p:scale>
          <a:sx n="103" d="100"/>
          <a:sy n="103" d="100"/>
        </p:scale>
        <p:origin x="-31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FD1B49-8593-411F-98DB-C97FC13DC420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3A7BAB-C2FD-434E-9760-62A405D7A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FD1B49-8593-411F-98DB-C97FC13DC420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3A7BAB-C2FD-434E-9760-62A405D7A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FD1B49-8593-411F-98DB-C97FC13DC420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3A7BAB-C2FD-434E-9760-62A405D7A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FD1B49-8593-411F-98DB-C97FC13DC420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3A7BAB-C2FD-434E-9760-62A405D7A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FD1B49-8593-411F-98DB-C97FC13DC420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3A7BAB-C2FD-434E-9760-62A405D7A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FD1B49-8593-411F-98DB-C97FC13DC420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3A7BAB-C2FD-434E-9760-62A405D7A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FD1B49-8593-411F-98DB-C97FC13DC420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3A7BAB-C2FD-434E-9760-62A405D7A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FD1B49-8593-411F-98DB-C97FC13DC420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3A7BAB-C2FD-434E-9760-62A405D7A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FD1B49-8593-411F-98DB-C97FC13DC420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3A7BAB-C2FD-434E-9760-62A405D7AB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FD1B49-8593-411F-98DB-C97FC13DC420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3A7BAB-C2FD-434E-9760-62A405D7A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FD1B49-8593-411F-98DB-C97FC13DC420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3A7BAB-C2FD-434E-9760-62A405D7A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0FD1B49-8593-411F-98DB-C97FC13DC420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F3A7BAB-C2FD-434E-9760-62A405D7A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548680"/>
            <a:ext cx="5907274" cy="131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21466420"/>
              </p:ext>
            </p:extLst>
          </p:nvPr>
        </p:nvGraphicFramePr>
        <p:xfrm>
          <a:off x="539552" y="2276872"/>
          <a:ext cx="7956574" cy="4040973"/>
        </p:xfrm>
        <a:graphic>
          <a:graphicData uri="http://schemas.openxmlformats.org/drawingml/2006/table">
            <a:tbl>
              <a:tblPr firstRow="1" firstCol="1" bandRow="1"/>
              <a:tblGrid>
                <a:gridCol w="1965395"/>
                <a:gridCol w="5991179"/>
              </a:tblGrid>
              <a:tr h="1006289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505879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582766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VY_32_INOVACE_327_ZAOKROUHLOVÁNÍ_NA_DESÍTKY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1235717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Zaokrouhlování čísel, určování desítek k danému číslu,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řešení slovních úloh, hledání chyb v zaokrouhlených číslech, hledání dvojice zaokrouhlených čísel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710322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55869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03238" y="530225"/>
          <a:ext cx="7920880" cy="5975350"/>
        </p:xfrm>
        <a:graphic>
          <a:graphicData uri="http://schemas.openxmlformats.org/drawingml/2006/table">
            <a:tbl>
              <a:tblPr firstRow="1" firstCol="1" bandRow="1"/>
              <a:tblGrid>
                <a:gridCol w="1956578"/>
                <a:gridCol w="5964302"/>
              </a:tblGrid>
              <a:tr h="4176464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Pracovní list je zaměřen na opakování a procvičování zaokrouhlování čísel na desítky v předmětu matematika pro 3. ročník.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List 6, 7 připomíná žákům pravidla při zaokrouhlování čísel na desítky.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8 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určují,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mezi jakými desítkami leží dané číslo. Odpověď se ukáže po zodpovězení a kliknutím myši 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Slovní úlohu řeší v listě 9, 10, 11. Výsledky nejprve odhadují,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odpověď se ukáže po zodpovězení a kliknutí myší.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12 hledají chyby v zaokrouhlených výsledcích. Odpovědi jsou opět schované.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 zaokrouhlenému číslu hledají všechny možné dvojice v listě 13.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 závěr v listě 14 řeší společně slovní úlohu. Výsledky se zobrazí po kliknutí myši.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98640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692696"/>
            <a:ext cx="7128792" cy="100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Calibri"/>
              </a:rPr>
              <a:t>Datum vytvoření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: 28.01.2012</a:t>
            </a:r>
          </a:p>
          <a:p>
            <a:pPr lvl="0">
              <a:lnSpc>
                <a:spcPct val="115000"/>
              </a:lnSpc>
            </a:pPr>
            <a:endParaRPr lang="cs-CZ" b="1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Klíčová slova: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zaokrouhlování, desítky</a:t>
            </a:r>
            <a:r>
              <a:rPr lang="cs-CZ" b="1" dirty="0">
                <a:solidFill>
                  <a:prstClr val="black"/>
                </a:solidFill>
                <a:latin typeface="Calibri"/>
              </a:rPr>
              <a:t> </a:t>
            </a:r>
            <a:endParaRPr lang="cs-CZ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62377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772816"/>
            <a:ext cx="8183880" cy="1051560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/>
            </a:r>
            <a:br>
              <a:rPr lang="cs-CZ" sz="6000" b="1" dirty="0" smtClean="0">
                <a:solidFill>
                  <a:srgbClr val="00B0F0"/>
                </a:solidFill>
              </a:rPr>
            </a:br>
            <a:r>
              <a:rPr lang="cs-CZ" sz="6000" b="1" dirty="0">
                <a:solidFill>
                  <a:srgbClr val="00B0F0"/>
                </a:solidFill>
              </a:rPr>
              <a:t/>
            </a:r>
            <a:br>
              <a:rPr lang="cs-CZ" sz="6000" b="1" dirty="0">
                <a:solidFill>
                  <a:srgbClr val="00B0F0"/>
                </a:solidFill>
              </a:rPr>
            </a:br>
            <a:r>
              <a:rPr lang="cs-CZ" sz="6000" b="1" dirty="0" smtClean="0">
                <a:solidFill>
                  <a:srgbClr val="00B0F0"/>
                </a:solidFill>
              </a:rPr>
              <a:t/>
            </a:r>
            <a:br>
              <a:rPr lang="cs-CZ" sz="6000" b="1" dirty="0" smtClean="0">
                <a:solidFill>
                  <a:srgbClr val="00B0F0"/>
                </a:solidFill>
              </a:rPr>
            </a:br>
            <a:r>
              <a:rPr lang="cs-CZ" sz="6000" b="1" dirty="0">
                <a:solidFill>
                  <a:srgbClr val="00B0F0"/>
                </a:solidFill>
              </a:rPr>
              <a:t/>
            </a:r>
            <a:br>
              <a:rPr lang="cs-CZ" sz="6000" b="1" dirty="0">
                <a:solidFill>
                  <a:srgbClr val="00B0F0"/>
                </a:solidFill>
              </a:rPr>
            </a:br>
            <a:r>
              <a:rPr lang="cs-CZ" sz="6000" b="1" dirty="0" smtClean="0">
                <a:solidFill>
                  <a:srgbClr val="00B0F0"/>
                </a:solidFill>
              </a:rPr>
              <a:t/>
            </a:r>
            <a:br>
              <a:rPr lang="cs-CZ" sz="6000" b="1" dirty="0" smtClean="0">
                <a:solidFill>
                  <a:srgbClr val="00B0F0"/>
                </a:solidFill>
              </a:rPr>
            </a:br>
            <a:r>
              <a:rPr lang="cs-CZ" sz="6000" b="1" dirty="0">
                <a:solidFill>
                  <a:srgbClr val="00B0F0"/>
                </a:solidFill>
              </a:rPr>
              <a:t/>
            </a:r>
            <a:br>
              <a:rPr lang="cs-CZ" sz="6000" b="1" dirty="0">
                <a:solidFill>
                  <a:srgbClr val="00B0F0"/>
                </a:solidFill>
              </a:rPr>
            </a:br>
            <a:r>
              <a:rPr lang="cs-CZ" sz="6000" b="1" dirty="0" smtClean="0">
                <a:solidFill>
                  <a:srgbClr val="00B0F0"/>
                </a:solidFill>
              </a:rPr>
              <a:t/>
            </a:r>
            <a:br>
              <a:rPr lang="cs-CZ" sz="6000" b="1" dirty="0" smtClean="0">
                <a:solidFill>
                  <a:srgbClr val="00B0F0"/>
                </a:solidFill>
              </a:rPr>
            </a:br>
            <a:r>
              <a:rPr lang="cs-CZ" sz="6000" dirty="0">
                <a:solidFill>
                  <a:srgbClr val="00B0F0"/>
                </a:solidFill>
              </a:rPr>
              <a:t/>
            </a:r>
            <a:br>
              <a:rPr lang="cs-CZ" sz="6000" dirty="0">
                <a:solidFill>
                  <a:srgbClr val="00B0F0"/>
                </a:solidFill>
              </a:rPr>
            </a:br>
            <a:r>
              <a:rPr lang="cs-CZ" sz="6000" dirty="0" smtClean="0">
                <a:solidFill>
                  <a:srgbClr val="00B0F0"/>
                </a:solidFill>
              </a:rPr>
              <a:t/>
            </a:r>
            <a:br>
              <a:rPr lang="cs-CZ" sz="6000" dirty="0" smtClean="0">
                <a:solidFill>
                  <a:srgbClr val="00B0F0"/>
                </a:solidFill>
              </a:rPr>
            </a:br>
            <a:r>
              <a:rPr lang="cs-CZ" sz="6000" dirty="0">
                <a:solidFill>
                  <a:srgbClr val="00B0F0"/>
                </a:solidFill>
              </a:rPr>
              <a:t/>
            </a:r>
            <a:br>
              <a:rPr lang="cs-CZ" sz="6000" dirty="0">
                <a:solidFill>
                  <a:srgbClr val="00B0F0"/>
                </a:solidFill>
              </a:rPr>
            </a:br>
            <a:r>
              <a:rPr lang="cs-CZ" sz="6000" dirty="0" smtClean="0">
                <a:solidFill>
                  <a:srgbClr val="00B0F0"/>
                </a:solidFill>
              </a:rPr>
              <a:t/>
            </a:r>
            <a:br>
              <a:rPr lang="cs-CZ" sz="6000" dirty="0" smtClean="0">
                <a:solidFill>
                  <a:srgbClr val="00B0F0"/>
                </a:solidFill>
              </a:rPr>
            </a:br>
            <a:r>
              <a:rPr lang="cs-CZ" sz="6000" b="1" dirty="0" smtClean="0">
                <a:solidFill>
                  <a:srgbClr val="00B0F0"/>
                </a:solidFill>
                <a:latin typeface="Algerian" pitchFamily="82" charset="0"/>
              </a:rPr>
              <a:t>Zaokrouhlování na desítky</a:t>
            </a:r>
            <a:endParaRPr lang="cs-CZ" sz="6000" b="1" dirty="0">
              <a:solidFill>
                <a:srgbClr val="00B0F0"/>
              </a:solidFill>
              <a:latin typeface="Algerian" pitchFamily="82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852936"/>
            <a:ext cx="2880320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47082" y="5102839"/>
            <a:ext cx="9861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15 Kč</a:t>
            </a:r>
            <a:endParaRPr lang="cs-CZ" sz="20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1" y="2636912"/>
            <a:ext cx="3096343" cy="2052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08104" y="4902784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   36 Kč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3734957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1196752"/>
            <a:ext cx="6996018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2400" smtClean="0">
                <a:solidFill>
                  <a:srgbClr val="0070C0"/>
                </a:solidFill>
              </a:rPr>
              <a:t>Popis zaokrouhlování</a:t>
            </a:r>
            <a:endParaRPr lang="cs-CZ" sz="2400" dirty="0" smtClean="0">
              <a:solidFill>
                <a:srgbClr val="0070C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sz="2400" dirty="0">
              <a:solidFill>
                <a:srgbClr val="0070C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rgbClr val="0070C0"/>
                </a:solidFill>
              </a:rPr>
              <a:t>Určování desítek k danému číslu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2400" dirty="0">
              <a:solidFill>
                <a:srgbClr val="0070C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rgbClr val="0070C0"/>
                </a:solidFill>
              </a:rPr>
              <a:t>Řešení slovních úloh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2400" dirty="0">
              <a:solidFill>
                <a:srgbClr val="0070C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rgbClr val="0070C0"/>
                </a:solidFill>
              </a:rPr>
              <a:t>Hledání chyb v zaokrouhlených příkladech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2400" dirty="0">
              <a:solidFill>
                <a:srgbClr val="0070C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rgbClr val="0070C0"/>
                </a:solidFill>
              </a:rPr>
              <a:t>Hledání dvojice zaokrouhlených čísel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2400" dirty="0">
              <a:solidFill>
                <a:srgbClr val="0070C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sz="2400" dirty="0" smtClean="0">
              <a:solidFill>
                <a:srgbClr val="0070C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  <a:p>
            <a:pPr marL="285750" indent="-285750">
              <a:buFont typeface="Wingdings" pitchFamily="2" charset="2"/>
              <a:buChar char="ü"/>
            </a:pPr>
            <a:endParaRPr lang="cs-CZ" dirty="0" smtClean="0"/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8492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764704"/>
            <a:ext cx="60115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Vzpomeň si !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Při zaokrouhlování se musíme řídit pravidly :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78002" y="949370"/>
            <a:ext cx="1584176" cy="1592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1745783"/>
            <a:ext cx="59224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Jestliže je na místě jednotek  </a:t>
            </a:r>
            <a:r>
              <a:rPr lang="cs-CZ" b="1" dirty="0" smtClean="0">
                <a:solidFill>
                  <a:srgbClr val="00B0F0"/>
                </a:solidFill>
              </a:rPr>
              <a:t>0, 1, 2, 3, 4,</a:t>
            </a:r>
          </a:p>
          <a:p>
            <a:r>
              <a:rPr lang="cs-CZ" dirty="0"/>
              <a:t> </a:t>
            </a:r>
            <a:r>
              <a:rPr lang="cs-CZ" dirty="0" smtClean="0"/>
              <a:t>   pak číslo na místě desítek  zůstane stejné</a:t>
            </a:r>
          </a:p>
          <a:p>
            <a:r>
              <a:rPr lang="cs-CZ" dirty="0"/>
              <a:t> </a:t>
            </a:r>
            <a:r>
              <a:rPr lang="cs-CZ" dirty="0" smtClean="0"/>
              <a:t>   a místo jednotek napíšeme </a:t>
            </a:r>
            <a:r>
              <a:rPr lang="cs-CZ" b="1" dirty="0" smtClean="0">
                <a:solidFill>
                  <a:srgbClr val="00B0F0"/>
                </a:solidFill>
              </a:rPr>
              <a:t>nulu.</a:t>
            </a:r>
          </a:p>
          <a:p>
            <a:r>
              <a:rPr lang="cs-CZ" dirty="0"/>
              <a:t> </a:t>
            </a: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26678" y="3019018"/>
            <a:ext cx="132440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3</a:t>
            </a:r>
            <a:r>
              <a:rPr lang="cs-CZ" sz="6600" b="1" dirty="0" smtClean="0">
                <a:solidFill>
                  <a:srgbClr val="00B0F0"/>
                </a:solidFill>
              </a:rPr>
              <a:t>4</a:t>
            </a:r>
            <a:endParaRPr lang="cs-CZ" sz="6600" b="1" dirty="0">
              <a:solidFill>
                <a:srgbClr val="00B0F0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2195736" y="4005064"/>
            <a:ext cx="864096" cy="504056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761367" y="4005064"/>
            <a:ext cx="666617" cy="504056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763379" y="4540478"/>
            <a:ext cx="13292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jednotky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32120" y="4540478"/>
            <a:ext cx="1127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desítky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62865" y="3129840"/>
            <a:ext cx="81464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=</a:t>
            </a:r>
            <a:endParaRPr lang="cs-CZ" sz="6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3106313"/>
            <a:ext cx="127791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30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27984" y="1784922"/>
            <a:ext cx="582704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</a:t>
            </a:r>
            <a:r>
              <a:rPr lang="cs-CZ" sz="6000" dirty="0" smtClean="0"/>
              <a:t>.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335205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8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Jestliže je na místě jednotek číslo </a:t>
            </a:r>
            <a:r>
              <a:rPr lang="cs-CZ" b="1" dirty="0" smtClean="0">
                <a:solidFill>
                  <a:srgbClr val="00B0F0"/>
                </a:solidFill>
              </a:rPr>
              <a:t>5, 6, 7, 8, 9,</a:t>
            </a:r>
          </a:p>
          <a:p>
            <a:r>
              <a:rPr lang="cs-CZ" dirty="0"/>
              <a:t> </a:t>
            </a:r>
            <a:r>
              <a:rPr lang="cs-CZ" dirty="0" smtClean="0"/>
              <a:t>   pak se počet desítek </a:t>
            </a:r>
            <a:r>
              <a:rPr lang="cs-CZ" b="1" dirty="0" smtClean="0">
                <a:solidFill>
                  <a:srgbClr val="00B0F0"/>
                </a:solidFill>
              </a:rPr>
              <a:t>zvětší o jednu </a:t>
            </a:r>
            <a:r>
              <a:rPr lang="cs-CZ" dirty="0" smtClean="0"/>
              <a:t>a místo</a:t>
            </a:r>
          </a:p>
          <a:p>
            <a:r>
              <a:rPr lang="cs-CZ" b="1" dirty="0">
                <a:solidFill>
                  <a:srgbClr val="00B0F0"/>
                </a:solidFill>
              </a:rPr>
              <a:t> </a:t>
            </a:r>
            <a:r>
              <a:rPr lang="cs-CZ" b="1" dirty="0" smtClean="0">
                <a:solidFill>
                  <a:srgbClr val="00B0F0"/>
                </a:solidFill>
              </a:rPr>
              <a:t>   </a:t>
            </a:r>
            <a:r>
              <a:rPr lang="cs-CZ" dirty="0" smtClean="0"/>
              <a:t>jednotek bude zase </a:t>
            </a:r>
            <a:r>
              <a:rPr lang="cs-CZ" b="1" dirty="0" smtClean="0">
                <a:solidFill>
                  <a:srgbClr val="00B0F0"/>
                </a:solidFill>
              </a:rPr>
              <a:t>nula.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53195" y="1628800"/>
            <a:ext cx="1584325" cy="159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19672" y="3429000"/>
            <a:ext cx="176202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  7</a:t>
            </a:r>
            <a:r>
              <a:rPr lang="cs-CZ" sz="6000" b="1" dirty="0" smtClean="0">
                <a:solidFill>
                  <a:srgbClr val="00B0F0"/>
                </a:solidFill>
              </a:rPr>
              <a:t>8</a:t>
            </a:r>
            <a:endParaRPr lang="cs-CZ" sz="6000" b="1" dirty="0">
              <a:solidFill>
                <a:srgbClr val="00B0F0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1619672" y="4293096"/>
            <a:ext cx="720080" cy="648072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131840" y="4293096"/>
            <a:ext cx="648072" cy="648072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112161" y="5044534"/>
            <a:ext cx="1127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desítky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03107" y="5081182"/>
            <a:ext cx="13292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jednotky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3435276"/>
            <a:ext cx="81464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=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44704" y="3411744"/>
            <a:ext cx="127791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80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24803" y="2832976"/>
            <a:ext cx="46519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.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523619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78639" y="733744"/>
            <a:ext cx="5955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Řekni, </a:t>
            </a:r>
            <a:r>
              <a:rPr lang="cs-CZ" b="1" dirty="0" smtClean="0">
                <a:solidFill>
                  <a:srgbClr val="00B0F0"/>
                </a:solidFill>
              </a:rPr>
              <a:t>mezi jakými desítkami leží </a:t>
            </a:r>
            <a:r>
              <a:rPr lang="cs-CZ" b="1" dirty="0" smtClean="0">
                <a:solidFill>
                  <a:srgbClr val="00B0F0"/>
                </a:solidFill>
              </a:rPr>
              <a:t>tato </a:t>
            </a:r>
            <a:r>
              <a:rPr lang="cs-CZ" b="1" dirty="0" smtClean="0">
                <a:solidFill>
                  <a:srgbClr val="00B0F0"/>
                </a:solidFill>
              </a:rPr>
              <a:t>čísla: 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1700808"/>
            <a:ext cx="348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167120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56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75807" y="1671208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56187" y="167120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2208051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42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75807" y="2208051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65155" y="2208051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19673" y="2667069"/>
            <a:ext cx="5437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72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75807" y="2667069"/>
            <a:ext cx="5112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70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56187" y="2668270"/>
            <a:ext cx="543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80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95116" y="3119684"/>
            <a:ext cx="5522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66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86750" y="3114031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63414" y="3119684"/>
            <a:ext cx="942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70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595116" y="3600290"/>
            <a:ext cx="5682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88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07399" y="3550972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80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06795" y="3588067"/>
            <a:ext cx="6927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90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11146" y="4084836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71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75807" y="4084836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70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256187" y="4084836"/>
            <a:ext cx="7200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80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595116" y="4547821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40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75807" y="4536440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224278" y="4536440"/>
            <a:ext cx="5433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595115" y="4964847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25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75807" y="4964847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256187" y="4954647"/>
            <a:ext cx="563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30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784956"/>
            <a:ext cx="2770847" cy="1895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89422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  <p:bldP spid="13" grpId="0"/>
      <p:bldP spid="15" grpId="0"/>
      <p:bldP spid="16" grpId="0"/>
      <p:bldP spid="18" grpId="0"/>
      <p:bldP spid="19" grpId="0"/>
      <p:bldP spid="21" grpId="0"/>
      <p:bldP spid="22" grpId="0"/>
      <p:bldP spid="24" grpId="0"/>
      <p:bldP spid="25" grpId="0"/>
      <p:bldP spid="27" grpId="0"/>
      <p:bldP spid="2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836712"/>
            <a:ext cx="73383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Sečti celý nákup ! 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Nejprve udělej </a:t>
            </a:r>
            <a:r>
              <a:rPr lang="cs-CZ" b="1" dirty="0" smtClean="0"/>
              <a:t>odhad </a:t>
            </a:r>
            <a:r>
              <a:rPr lang="cs-CZ" b="1" dirty="0" smtClean="0">
                <a:solidFill>
                  <a:srgbClr val="00B0F0"/>
                </a:solidFill>
              </a:rPr>
              <a:t>jednotlivých potravin </a:t>
            </a:r>
            <a:r>
              <a:rPr lang="cs-CZ" b="1" dirty="0" smtClean="0"/>
              <a:t>zaokrouhlením</a:t>
            </a:r>
            <a:r>
              <a:rPr lang="cs-CZ" b="1" dirty="0"/>
              <a:t> </a:t>
            </a:r>
            <a:r>
              <a:rPr lang="cs-CZ" b="1" dirty="0" smtClean="0"/>
              <a:t>na desítky </a:t>
            </a:r>
            <a:r>
              <a:rPr lang="cs-CZ" b="1" dirty="0" smtClean="0">
                <a:solidFill>
                  <a:srgbClr val="00B0F0"/>
                </a:solidFill>
              </a:rPr>
              <a:t>a teprve potom sčítej !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Pište si společně do sešitu </a:t>
            </a:r>
            <a:r>
              <a:rPr lang="cs-CZ" b="1" dirty="0" smtClean="0">
                <a:solidFill>
                  <a:srgbClr val="00B0F0"/>
                </a:solidFill>
                <a:sym typeface="Wingdings" pitchFamily="2" charset="2"/>
              </a:rPr>
              <a:t></a:t>
            </a:r>
            <a:r>
              <a:rPr lang="cs-CZ" b="1" dirty="0" smtClean="0">
                <a:solidFill>
                  <a:srgbClr val="00B0F0"/>
                </a:solidFill>
              </a:rPr>
              <a:t> 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4098" name="Picture 2" descr="C:\Documents and Settings\Simča.MILOSLAV-68ADF8\Local Settings\Temporary Internet Files\Content.IE5\TI0GONUO\MC90044175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20888"/>
            <a:ext cx="1728192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95456" y="4212157"/>
            <a:ext cx="131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14 Kč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3961753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78 Kč</a:t>
            </a:r>
            <a:endParaRPr lang="cs-CZ" b="1" dirty="0"/>
          </a:p>
        </p:txBody>
      </p:sp>
      <p:pic>
        <p:nvPicPr>
          <p:cNvPr id="4101" name="Picture 5" descr="C:\Documents and Settings\Simča.MILOSLAV-68ADF8\Local Settings\Temporary Internet Files\Content.IE5\QCDBO9C3\MC90044177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824092"/>
            <a:ext cx="1947664" cy="209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660232" y="3961753"/>
            <a:ext cx="1515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26 Kč</a:t>
            </a:r>
            <a:endParaRPr lang="cs-CZ" b="1" dirty="0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33528" y="4816365"/>
            <a:ext cx="2180399" cy="132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399712" y="5378873"/>
            <a:ext cx="13566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22 Kč</a:t>
            </a:r>
            <a:endParaRPr lang="cs-CZ" b="1" dirty="0"/>
          </a:p>
        </p:txBody>
      </p:sp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56335" y="4427013"/>
            <a:ext cx="1548171" cy="1559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444208" y="5207008"/>
            <a:ext cx="1433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31 Kč</a:t>
            </a:r>
            <a:endParaRPr lang="cs-CZ" b="1" dirty="0"/>
          </a:p>
        </p:txBody>
      </p:sp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99712" y="2541724"/>
            <a:ext cx="2084387" cy="137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70131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7" y="548680"/>
            <a:ext cx="1731963" cy="1878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63899" y="1258075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14 Kč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75856" y="1258075"/>
            <a:ext cx="34794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zaokrouhleno na </a:t>
            </a:r>
            <a:r>
              <a:rPr lang="cs-CZ" b="1" dirty="0" smtClean="0">
                <a:solidFill>
                  <a:srgbClr val="0070C0"/>
                </a:solidFill>
              </a:rPr>
              <a:t>10 Kč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047" y="2708667"/>
            <a:ext cx="2084387" cy="137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69675" y="2937035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78 Kč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296283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aokrouhleno na </a:t>
            </a:r>
            <a:r>
              <a:rPr lang="cs-CZ" b="1" dirty="0" smtClean="0">
                <a:solidFill>
                  <a:srgbClr val="0070C0"/>
                </a:solidFill>
              </a:rPr>
              <a:t>80 Kč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747" y="4221087"/>
            <a:ext cx="1944687" cy="2090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11971" y="5157192"/>
            <a:ext cx="16191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26 Kč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5157192"/>
            <a:ext cx="2903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aokrouhleno na </a:t>
            </a:r>
            <a:r>
              <a:rPr lang="cs-CZ" b="1" dirty="0" smtClean="0">
                <a:solidFill>
                  <a:srgbClr val="0070C0"/>
                </a:solidFill>
              </a:rPr>
              <a:t>30 Kč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9469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908720"/>
            <a:ext cx="2176463" cy="132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140348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22 Kč 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39952" y="1385247"/>
            <a:ext cx="2903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aokrouhleno na </a:t>
            </a:r>
            <a:r>
              <a:rPr lang="cs-CZ" b="1" dirty="0" smtClean="0">
                <a:solidFill>
                  <a:srgbClr val="0070C0"/>
                </a:solidFill>
              </a:rPr>
              <a:t>20 Kč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564904"/>
            <a:ext cx="1547813" cy="1560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27784" y="350100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31 Kč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58935" y="350100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aokrouhleno na </a:t>
            </a:r>
            <a:r>
              <a:rPr lang="cs-CZ" b="1" dirty="0" smtClean="0">
                <a:solidFill>
                  <a:srgbClr val="0070C0"/>
                </a:solidFill>
              </a:rPr>
              <a:t>30 Kč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4725144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Odhad nákupu </a:t>
            </a:r>
            <a:r>
              <a:rPr lang="cs-CZ" dirty="0" smtClean="0">
                <a:solidFill>
                  <a:srgbClr val="0070C0"/>
                </a:solidFill>
              </a:rPr>
              <a:t>:</a:t>
            </a:r>
            <a:r>
              <a:rPr lang="cs-CZ" dirty="0" smtClean="0"/>
              <a:t> </a:t>
            </a:r>
            <a:r>
              <a:rPr lang="cs-CZ" b="1" dirty="0" smtClean="0"/>
              <a:t>180 Kč 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5301208"/>
            <a:ext cx="3098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Cena nákupu </a:t>
            </a:r>
            <a:r>
              <a:rPr lang="cs-CZ" dirty="0" smtClean="0">
                <a:solidFill>
                  <a:srgbClr val="0070C0"/>
                </a:solidFill>
              </a:rPr>
              <a:t>:</a:t>
            </a:r>
            <a:r>
              <a:rPr lang="cs-CZ" dirty="0" smtClean="0"/>
              <a:t>  </a:t>
            </a:r>
            <a:r>
              <a:rPr lang="cs-CZ" b="1" dirty="0" smtClean="0"/>
              <a:t>170 Kč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260285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58555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Najdeš chybu v zaokrouhlených číslech ?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Odůvodni ! 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869286"/>
            <a:ext cx="2520280" cy="1852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1700808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32 = 40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04572" y="1323675"/>
            <a:ext cx="4087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611560" y="2234180"/>
            <a:ext cx="22322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  48 = 40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13174" y="1880859"/>
            <a:ext cx="3145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566590" y="2736503"/>
            <a:ext cx="206119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  26 = 30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3070" y="3226019"/>
            <a:ext cx="207743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 73 = 80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13174" y="2385198"/>
            <a:ext cx="3145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01778" y="2892984"/>
            <a:ext cx="233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6" name="Obdélník 15"/>
          <p:cNvSpPr/>
          <p:nvPr/>
        </p:nvSpPr>
        <p:spPr>
          <a:xfrm>
            <a:off x="566590" y="3687684"/>
            <a:ext cx="206119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100 = 90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01499" y="4149349"/>
            <a:ext cx="16482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 55 = 60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1559" y="4611014"/>
            <a:ext cx="223224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  51 = 60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78626" y="5072679"/>
            <a:ext cx="266923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 14 = 10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01499" y="5534344"/>
            <a:ext cx="28378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 26 = 20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01778" y="3334967"/>
            <a:ext cx="3145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401778" y="3819930"/>
            <a:ext cx="3145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439932" y="4265588"/>
            <a:ext cx="3145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401778" y="4767322"/>
            <a:ext cx="4312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413174" y="5241956"/>
            <a:ext cx="3145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997997" y="1698852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7168" name="TextovéPole 7167"/>
          <p:cNvSpPr txBox="1"/>
          <p:nvPr/>
        </p:nvSpPr>
        <p:spPr>
          <a:xfrm>
            <a:off x="2980481" y="2234180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7169" name="TextovéPole 7168"/>
          <p:cNvSpPr txBox="1"/>
          <p:nvPr/>
        </p:nvSpPr>
        <p:spPr>
          <a:xfrm>
            <a:off x="2843808" y="2708318"/>
            <a:ext cx="6955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30</a:t>
            </a:r>
            <a:endParaRPr lang="cs-CZ" dirty="0"/>
          </a:p>
        </p:txBody>
      </p:sp>
      <p:sp>
        <p:nvSpPr>
          <p:cNvPr id="7171" name="TextovéPole 7170"/>
          <p:cNvSpPr txBox="1"/>
          <p:nvPr/>
        </p:nvSpPr>
        <p:spPr>
          <a:xfrm>
            <a:off x="3023863" y="3254081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70</a:t>
            </a:r>
            <a:endParaRPr lang="cs-CZ" dirty="0"/>
          </a:p>
        </p:txBody>
      </p:sp>
      <p:sp>
        <p:nvSpPr>
          <p:cNvPr id="7172" name="TextovéPole 7171"/>
          <p:cNvSpPr txBox="1"/>
          <p:nvPr/>
        </p:nvSpPr>
        <p:spPr>
          <a:xfrm>
            <a:off x="2876386" y="3733850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7173" name="TextovéPole 7172"/>
          <p:cNvSpPr txBox="1"/>
          <p:nvPr/>
        </p:nvSpPr>
        <p:spPr>
          <a:xfrm>
            <a:off x="2876386" y="4158484"/>
            <a:ext cx="662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60</a:t>
            </a:r>
            <a:endParaRPr lang="cs-CZ" dirty="0"/>
          </a:p>
        </p:txBody>
      </p:sp>
      <p:sp>
        <p:nvSpPr>
          <p:cNvPr id="7174" name="TextovéPole 7173"/>
          <p:cNvSpPr txBox="1"/>
          <p:nvPr/>
        </p:nvSpPr>
        <p:spPr>
          <a:xfrm>
            <a:off x="2997997" y="4611014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7175" name="TextovéPole 7174"/>
          <p:cNvSpPr txBox="1"/>
          <p:nvPr/>
        </p:nvSpPr>
        <p:spPr>
          <a:xfrm>
            <a:off x="2997997" y="5057290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7176" name="TextovéPole 7175"/>
          <p:cNvSpPr txBox="1"/>
          <p:nvPr/>
        </p:nvSpPr>
        <p:spPr>
          <a:xfrm>
            <a:off x="2980481" y="5503566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7177" name="TextovéPole 7176"/>
          <p:cNvSpPr txBox="1"/>
          <p:nvPr/>
        </p:nvSpPr>
        <p:spPr>
          <a:xfrm>
            <a:off x="4644008" y="1700809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84 =</a:t>
            </a:r>
            <a:endParaRPr lang="cs-CZ" sz="2400" b="1" dirty="0"/>
          </a:p>
        </p:txBody>
      </p:sp>
      <p:sp>
        <p:nvSpPr>
          <p:cNvPr id="7178" name="Obdélník 7177"/>
          <p:cNvSpPr/>
          <p:nvPr/>
        </p:nvSpPr>
        <p:spPr>
          <a:xfrm>
            <a:off x="4690735" y="2185143"/>
            <a:ext cx="99738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33 =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7179" name="TextovéPole 7178"/>
          <p:cNvSpPr txBox="1"/>
          <p:nvPr/>
        </p:nvSpPr>
        <p:spPr>
          <a:xfrm>
            <a:off x="5274942" y="1437242"/>
            <a:ext cx="3593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7180" name="TextovéPole 7179"/>
          <p:cNvSpPr txBox="1"/>
          <p:nvPr/>
        </p:nvSpPr>
        <p:spPr>
          <a:xfrm>
            <a:off x="5302649" y="1931640"/>
            <a:ext cx="3145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7181" name="Obdélník 7180"/>
          <p:cNvSpPr/>
          <p:nvPr/>
        </p:nvSpPr>
        <p:spPr>
          <a:xfrm>
            <a:off x="4690735" y="2677585"/>
            <a:ext cx="99738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69 </a:t>
            </a:r>
            <a:r>
              <a:rPr lang="cs-CZ" sz="2400" b="1" dirty="0">
                <a:solidFill>
                  <a:prstClr val="black"/>
                </a:solidFill>
              </a:rPr>
              <a:t>=</a:t>
            </a:r>
          </a:p>
        </p:txBody>
      </p:sp>
      <p:sp>
        <p:nvSpPr>
          <p:cNvPr id="7182" name="TextovéPole 7181"/>
          <p:cNvSpPr txBox="1"/>
          <p:nvPr/>
        </p:nvSpPr>
        <p:spPr>
          <a:xfrm>
            <a:off x="5311829" y="2404079"/>
            <a:ext cx="3145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7183" name="TextovéPole 7182"/>
          <p:cNvSpPr txBox="1"/>
          <p:nvPr/>
        </p:nvSpPr>
        <p:spPr>
          <a:xfrm>
            <a:off x="5609699" y="1680804"/>
            <a:ext cx="623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80</a:t>
            </a:r>
            <a:endParaRPr lang="cs-CZ" sz="2400" b="1" dirty="0"/>
          </a:p>
        </p:txBody>
      </p:sp>
      <p:sp>
        <p:nvSpPr>
          <p:cNvPr id="7184" name="TextovéPole 7183"/>
          <p:cNvSpPr txBox="1"/>
          <p:nvPr/>
        </p:nvSpPr>
        <p:spPr>
          <a:xfrm>
            <a:off x="5634332" y="2154365"/>
            <a:ext cx="623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40</a:t>
            </a:r>
            <a:endParaRPr lang="cs-CZ" sz="2400" b="1" dirty="0"/>
          </a:p>
        </p:txBody>
      </p:sp>
      <p:sp>
        <p:nvSpPr>
          <p:cNvPr id="7185" name="TextovéPole 7184"/>
          <p:cNvSpPr txBox="1"/>
          <p:nvPr/>
        </p:nvSpPr>
        <p:spPr>
          <a:xfrm>
            <a:off x="5634332" y="2662151"/>
            <a:ext cx="623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60</a:t>
            </a:r>
            <a:endParaRPr lang="cs-CZ" sz="2400" b="1" dirty="0"/>
          </a:p>
        </p:txBody>
      </p:sp>
      <p:sp>
        <p:nvSpPr>
          <p:cNvPr id="7186" name="TextovéPole 7185"/>
          <p:cNvSpPr txBox="1"/>
          <p:nvPr/>
        </p:nvSpPr>
        <p:spPr>
          <a:xfrm>
            <a:off x="6567740" y="1680804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80</a:t>
            </a:r>
            <a:endParaRPr lang="cs-CZ" dirty="0"/>
          </a:p>
        </p:txBody>
      </p:sp>
      <p:sp>
        <p:nvSpPr>
          <p:cNvPr id="7187" name="TextovéPole 7186"/>
          <p:cNvSpPr txBox="1"/>
          <p:nvPr/>
        </p:nvSpPr>
        <p:spPr>
          <a:xfrm>
            <a:off x="6595036" y="2166262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7188" name="TextovéPole 7187"/>
          <p:cNvSpPr txBox="1"/>
          <p:nvPr/>
        </p:nvSpPr>
        <p:spPr>
          <a:xfrm>
            <a:off x="6574701" y="2671408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3880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7168" grpId="0"/>
      <p:bldP spid="7169" grpId="0"/>
      <p:bldP spid="7171" grpId="0"/>
      <p:bldP spid="7172" grpId="0"/>
      <p:bldP spid="7173" grpId="0"/>
      <p:bldP spid="7174" grpId="0"/>
      <p:bldP spid="7175" grpId="0"/>
      <p:bldP spid="7176" grpId="0"/>
      <p:bldP spid="7186" grpId="0"/>
      <p:bldP spid="7187" grpId="0"/>
      <p:bldP spid="718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4955" y="830707"/>
            <a:ext cx="8267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Hledej k modře zaokrouhlenému číslu všechny možné dvojice: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51720" y="3429000"/>
            <a:ext cx="7681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90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16016" y="2204864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89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11409" y="2389530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86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92280" y="5661248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94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5845914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92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3721387"/>
            <a:ext cx="69442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40</a:t>
            </a:r>
          </a:p>
          <a:p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55976" y="4437112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40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88224" y="2574196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50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436096" y="4675494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39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051720" y="4806444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43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27584" y="3429000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35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91880" y="5517232"/>
            <a:ext cx="6944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20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435799" y="1916832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19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92280" y="1700808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24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635896" y="3140968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18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36296" y="3798332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30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491206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805701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V zoologické zahradě nám onemocnělo po zaokrouhlení čísla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30 zvířátek. </a:t>
            </a:r>
          </a:p>
          <a:p>
            <a:r>
              <a:rPr lang="cs-CZ" dirty="0" smtClean="0"/>
              <a:t>Dokážeš přesně určit počet nemocných zvířat ?</a:t>
            </a:r>
          </a:p>
          <a:p>
            <a:r>
              <a:rPr lang="cs-CZ" dirty="0" smtClean="0"/>
              <a:t>Odůvodni !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037041"/>
            <a:ext cx="5412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Řekni, kolik zvířátek mohlo onemocnět .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717033"/>
            <a:ext cx="3009528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9698" y="3101714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25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68492" y="3101714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26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27784" y="3101714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27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5301" y="3748390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28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68491" y="3717033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29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61769" y="3748390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30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71930" y="4355813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31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68492" y="4355813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32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56013" y="4372480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33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91181" y="4930214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34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961723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751344"/>
            <a:ext cx="6192688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  <a:latin typeface="Trebuchet MS"/>
              </a:rPr>
              <a:t>Použité zdroje :</a:t>
            </a:r>
          </a:p>
          <a:p>
            <a:pPr lvl="0"/>
            <a:endParaRPr lang="cs-CZ" sz="2400" dirty="0">
              <a:solidFill>
                <a:prstClr val="black"/>
              </a:solidFill>
              <a:latin typeface="Trebuchet MS"/>
            </a:endParaRPr>
          </a:p>
          <a:p>
            <a:pPr lvl="0"/>
            <a:r>
              <a:rPr lang="cs-CZ" sz="2400" dirty="0">
                <a:solidFill>
                  <a:prstClr val="black"/>
                </a:solidFill>
                <a:latin typeface="Trebuchet MS"/>
              </a:rPr>
              <a:t>Program Microsoft Office 2010</a:t>
            </a:r>
          </a:p>
          <a:p>
            <a:pPr lvl="0"/>
            <a:endParaRPr lang="cs-CZ" sz="1600" b="1" dirty="0">
              <a:solidFill>
                <a:prstClr val="black"/>
              </a:solidFill>
              <a:latin typeface="Verdana" pitchFamily="34" charset="0"/>
            </a:endParaRPr>
          </a:p>
          <a:p>
            <a:pPr lvl="0"/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58800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214</TotalTime>
  <Words>537</Words>
  <Application>Microsoft Office PowerPoint</Application>
  <PresentationFormat>Předvádění na obrazovce (4:3)</PresentationFormat>
  <Paragraphs>187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Aspekt</vt:lpstr>
      <vt:lpstr>Snímek 1</vt:lpstr>
      <vt:lpstr>Snímek 2</vt:lpstr>
      <vt:lpstr>Snímek 3</vt:lpstr>
      <vt:lpstr>           Zaokrouhlování na desítky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Zaokrouhlování na desítky</dc:title>
  <dc:creator>Simča</dc:creator>
  <cp:lastModifiedBy>Dum</cp:lastModifiedBy>
  <cp:revision>27</cp:revision>
  <dcterms:created xsi:type="dcterms:W3CDTF">2012-02-03T04:49:31Z</dcterms:created>
  <dcterms:modified xsi:type="dcterms:W3CDTF">2013-12-13T07:02:09Z</dcterms:modified>
</cp:coreProperties>
</file>