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6" r:id="rId3"/>
    <p:sldId id="268" r:id="rId4"/>
    <p:sldId id="256" r:id="rId5"/>
    <p:sldId id="264" r:id="rId6"/>
    <p:sldId id="257" r:id="rId7"/>
    <p:sldId id="258" r:id="rId8"/>
    <p:sldId id="259" r:id="rId9"/>
    <p:sldId id="261" r:id="rId10"/>
    <p:sldId id="262" r:id="rId11"/>
    <p:sldId id="260" r:id="rId12"/>
    <p:sldId id="263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3832A40-E480-4358-9DC2-A771FB2EE572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870759A-B145-46E5-B30E-A4AB70C7F8E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2557624"/>
              </p:ext>
            </p:extLst>
          </p:nvPr>
        </p:nvGraphicFramePr>
        <p:xfrm>
          <a:off x="557514" y="2348880"/>
          <a:ext cx="8136904" cy="3668780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4871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534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VY_32_INOVACE_332_POLOPŘÍMKA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91402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Charakteristika polopřímky, počátek polopřímky,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polopřímky opačné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426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8122877"/>
              </p:ext>
            </p:extLst>
          </p:nvPr>
        </p:nvGraphicFramePr>
        <p:xfrm>
          <a:off x="395536" y="620688"/>
          <a:ext cx="7920880" cy="4775186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47751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opakování polopřímky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Matematika pro 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5 si připomínají rýsování přímky a polopřímky.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listě 6 určují počátek polopřímky.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podle narýsované polopřímky doplňují do vět slova,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kdy určují počátek polopřímek, body, které určují směr polopřímek. Odpovědi jsou ukryté ukáží se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 si připomínají charakteristiku polopřímek  opačných.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 listech 9, 10, 11 podle narýsovaných polopřímek určují jejich počátek.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Odpovědi jsou ukryty, ukáží se po správné odpovědi kliknutím myši.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226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7848872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06.02.2012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polopřímka, přímka, počátek polopřímky, polopřímky opačné</a:t>
            </a:r>
          </a:p>
        </p:txBody>
      </p:sp>
    </p:spTree>
    <p:extLst>
      <p:ext uri="{BB962C8B-B14F-4D97-AF65-F5344CB8AC3E}">
        <p14:creationId xmlns:p14="http://schemas.microsoft.com/office/powerpoint/2010/main" val="2278865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P</a:t>
            </a:r>
            <a:r>
              <a:rPr lang="cs-CZ" sz="8000" dirty="0" smtClean="0">
                <a:solidFill>
                  <a:srgbClr val="FF0000"/>
                </a:solidFill>
              </a:rPr>
              <a:t>olopřímk</a:t>
            </a:r>
            <a:r>
              <a:rPr lang="cs-CZ" sz="8800" dirty="0" smtClean="0">
                <a:solidFill>
                  <a:srgbClr val="FF0000"/>
                </a:solidFill>
              </a:rPr>
              <a:t>a</a:t>
            </a:r>
            <a:endParaRPr lang="cs-CZ" sz="8800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632911" y="1213753"/>
            <a:ext cx="6192688" cy="20882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2924944"/>
            <a:ext cx="144016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1412776"/>
            <a:ext cx="144016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412706" y="2240868"/>
            <a:ext cx="144016" cy="32403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06868" y="207320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195736" y="3379543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2636912"/>
            <a:ext cx="458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1888537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8" name="Přímá spojnice se šipkou 27"/>
          <p:cNvCxnSpPr/>
          <p:nvPr/>
        </p:nvCxnSpPr>
        <p:spPr>
          <a:xfrm>
            <a:off x="1763688" y="3284984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ál 29"/>
          <p:cNvSpPr/>
          <p:nvPr/>
        </p:nvSpPr>
        <p:spPr>
          <a:xfrm>
            <a:off x="4220362" y="2164903"/>
            <a:ext cx="428479" cy="3923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15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80728"/>
            <a:ext cx="6792244" cy="52322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Charakteristika polopřímky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Počátek polopřímky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000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</a:rPr>
              <a:t>Polopřímky opačné</a:t>
            </a: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4000" dirty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663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836712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Přímku označujeme malým psacím písmenem např. p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04664"/>
            <a:ext cx="1753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Pamatuj !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683568" y="2060848"/>
            <a:ext cx="684076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63819" y="223713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923928" y="1851487"/>
            <a:ext cx="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765070" y="242180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2825" y="3094497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Bod K rozděluje přímku p na dvě části.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4241644" y="4110637"/>
            <a:ext cx="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475656" y="4326661"/>
            <a:ext cx="2784745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260401" y="4326661"/>
            <a:ext cx="2759871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646790" y="454320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03948" y="4912535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9083" y="5445224"/>
            <a:ext cx="6789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Každá z těchto částí se nazývá </a:t>
            </a:r>
            <a:r>
              <a:rPr lang="cs-CZ" b="1" dirty="0" smtClean="0">
                <a:solidFill>
                  <a:srgbClr val="FF0000"/>
                </a:solidFill>
              </a:rPr>
              <a:t>polopřímka.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H="1">
            <a:off x="1200114" y="4326661"/>
            <a:ext cx="27554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020272" y="4326661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290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Vzpomeň si, jak  říkáme bodu K, který rozděluje přímku p na </a:t>
            </a:r>
          </a:p>
          <a:p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vě části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to </a:t>
            </a:r>
            <a:r>
              <a:rPr lang="cs-CZ" b="1" dirty="0" smtClean="0"/>
              <a:t>počátek polopřímky.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350621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musíme znát, jestliže chceme  určit polopřímku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06896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počátek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60437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eště jeden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029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se šipkou 2"/>
          <p:cNvCxnSpPr/>
          <p:nvPr/>
        </p:nvCxnSpPr>
        <p:spPr>
          <a:xfrm flipH="1">
            <a:off x="1820647" y="985806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3910043" y="981090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916546" y="854714"/>
            <a:ext cx="0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95736" y="831232"/>
            <a:ext cx="0" cy="32403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24128" y="801070"/>
            <a:ext cx="0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976766" y="1217397"/>
            <a:ext cx="4379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19216" y="1217397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21989" y="125112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R</a:t>
            </a:r>
          </a:p>
        </p:txBody>
      </p:sp>
      <p:sp>
        <p:nvSpPr>
          <p:cNvPr id="19" name="Ovál 18"/>
          <p:cNvSpPr/>
          <p:nvPr/>
        </p:nvSpPr>
        <p:spPr>
          <a:xfrm>
            <a:off x="3601857" y="711060"/>
            <a:ext cx="629378" cy="54006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4432" y="2060848"/>
            <a:ext cx="47006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Říkej, co vidíš narýsované :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9844" y="2780928"/>
            <a:ext cx="1332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Bod  P je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76766" y="2780928"/>
            <a:ext cx="28456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očátek polopřímky PO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8903" y="3284984"/>
            <a:ext cx="17026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Bod O určuje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50112" y="3284984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měr polopřímky PO, polopřímka bodem O prochází</a:t>
            </a:r>
          </a:p>
          <a:p>
            <a:r>
              <a:rPr lang="cs-CZ" dirty="0"/>
              <a:t>a</a:t>
            </a:r>
            <a:r>
              <a:rPr lang="cs-CZ" dirty="0" smtClean="0"/>
              <a:t> pokračuje dále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432" y="4389890"/>
            <a:ext cx="1085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Doplň :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39844" y="4958423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Bod        je počátek polopřímky       .</a:t>
            </a:r>
          </a:p>
          <a:p>
            <a:endParaRPr lang="cs-CZ" dirty="0" smtClean="0"/>
          </a:p>
          <a:p>
            <a:r>
              <a:rPr lang="cs-CZ" dirty="0" smtClean="0"/>
              <a:t>Bod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určuje směr  polopřímky</a:t>
            </a:r>
            <a:r>
              <a:rPr lang="cs-CZ" dirty="0"/>
              <a:t> </a:t>
            </a:r>
            <a:r>
              <a:rPr lang="cs-CZ" dirty="0" smtClean="0"/>
              <a:t>       polopřímka bodem </a:t>
            </a:r>
            <a:r>
              <a:rPr lang="cs-CZ" dirty="0"/>
              <a:t> </a:t>
            </a:r>
            <a:r>
              <a:rPr lang="cs-CZ" dirty="0" smtClean="0"/>
              <a:t>     prochází.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44011" y="491627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16546" y="4947854"/>
            <a:ext cx="591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6259" y="5474671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75175" y="5474671"/>
            <a:ext cx="447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36098" y="5474671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083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4" grpId="0"/>
      <p:bldP spid="6" grpId="0"/>
      <p:bldP spid="8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si pamatuješ?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84604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Dvě polopřímky, které mají počátek v jednom bodě a leží na stejné přímce, jsou </a:t>
            </a:r>
            <a:r>
              <a:rPr lang="cs-CZ" sz="4800" b="1" dirty="0" smtClean="0"/>
              <a:t>polopřímky</a:t>
            </a:r>
            <a:r>
              <a:rPr lang="cs-CZ" sz="4800" dirty="0" smtClean="0">
                <a:solidFill>
                  <a:srgbClr val="FF0000"/>
                </a:solidFill>
              </a:rPr>
              <a:t>  </a:t>
            </a:r>
            <a:r>
              <a:rPr lang="cs-CZ" sz="4800" b="1" dirty="0" smtClean="0"/>
              <a:t>o p a č n é.</a:t>
            </a:r>
            <a:endParaRPr lang="cs-CZ" sz="4800" b="1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899592" y="5301208"/>
            <a:ext cx="27363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635896" y="5301208"/>
            <a:ext cx="367240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35896" y="5157192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35696" y="5157192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472100" y="5157192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629550" y="5514659"/>
            <a:ext cx="412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5514659"/>
            <a:ext cx="397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9056" y="5531573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sz="2800" b="1" dirty="0"/>
          </a:p>
        </p:txBody>
      </p:sp>
      <p:sp>
        <p:nvSpPr>
          <p:cNvPr id="19" name="Ovál 18"/>
          <p:cNvSpPr/>
          <p:nvPr/>
        </p:nvSpPr>
        <p:spPr>
          <a:xfrm>
            <a:off x="3275856" y="4919661"/>
            <a:ext cx="720080" cy="76309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 flipV="1">
            <a:off x="3635896" y="4797152"/>
            <a:ext cx="1080120" cy="5040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716016" y="4550329"/>
            <a:ext cx="100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počátek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88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 flipH="1">
            <a:off x="467544" y="1340768"/>
            <a:ext cx="1296144" cy="237626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763688" y="1340768"/>
            <a:ext cx="1656184" cy="345638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595435" y="817548"/>
            <a:ext cx="330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467544" y="3356992"/>
            <a:ext cx="288032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92286" y="3592060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2699792" y="3717032"/>
            <a:ext cx="36004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159732" y="345125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76672"/>
            <a:ext cx="1548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Doplň 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29161" y="1844824"/>
            <a:ext cx="514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Polopřímka  </a:t>
            </a:r>
            <a:r>
              <a:rPr lang="cs-CZ" sz="2400" dirty="0" smtClean="0">
                <a:solidFill>
                  <a:srgbClr val="FF0000"/>
                </a:solidFill>
              </a:rPr>
              <a:t>ST</a:t>
            </a:r>
            <a:r>
              <a:rPr lang="cs-CZ" sz="2400" dirty="0" smtClean="0"/>
              <a:t>  má počátek v bodě: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44230" y="1783269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9702" y="2870730"/>
            <a:ext cx="5075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Polopřímka </a:t>
            </a:r>
            <a:r>
              <a:rPr lang="cs-CZ" sz="2400" dirty="0" smtClean="0">
                <a:solidFill>
                  <a:srgbClr val="FF0000"/>
                </a:solidFill>
              </a:rPr>
              <a:t>SU</a:t>
            </a:r>
            <a:r>
              <a:rPr lang="cs-CZ" sz="2400" dirty="0" smtClean="0"/>
              <a:t> má počátek v bodě :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30521" y="2785944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3940" y="5027984"/>
            <a:ext cx="7461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Polopřímky ST a SU </a:t>
            </a:r>
            <a:r>
              <a:rPr lang="cs-CZ" sz="2400" b="1" dirty="0" smtClean="0"/>
              <a:t>mají – nemají </a:t>
            </a:r>
            <a:r>
              <a:rPr lang="cs-CZ" sz="2400" dirty="0" smtClean="0">
                <a:solidFill>
                  <a:srgbClr val="FF0000"/>
                </a:solidFill>
              </a:rPr>
              <a:t>společný počátek 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70031" y="5733255"/>
            <a:ext cx="5222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Mají společný počátek a to v bodě  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22675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899592" y="980728"/>
            <a:ext cx="34563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99592" y="764704"/>
            <a:ext cx="0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915816" y="764704"/>
            <a:ext cx="0" cy="3600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93446" y="1124744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16883" y="1124744"/>
            <a:ext cx="397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5100361" y="882580"/>
            <a:ext cx="3384376" cy="22322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5276351" y="764704"/>
            <a:ext cx="216024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7380312" y="2323368"/>
            <a:ext cx="216024" cy="38646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100361" y="1291005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43968" y="2749570"/>
            <a:ext cx="452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3528" y="2564904"/>
            <a:ext cx="5709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Řekni, jaký počátek má polopřímka AB 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93446" y="764704"/>
            <a:ext cx="412292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55707" y="3114828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Polopřímka AB má počátek v bodě </a:t>
            </a:r>
            <a:r>
              <a:rPr lang="cs-CZ" sz="2400" b="1" dirty="0" smtClean="0">
                <a:solidFill>
                  <a:srgbClr val="FF0000"/>
                </a:solidFill>
              </a:rPr>
              <a:t>A.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2716" y="3918247"/>
            <a:ext cx="5630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Řekni jaký počátek má polopřímka LM 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7422" y="4422303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Polopřímka LM má počátek v bodě </a:t>
            </a:r>
            <a:r>
              <a:rPr lang="cs-CZ" sz="2400" b="1" dirty="0" smtClean="0">
                <a:solidFill>
                  <a:srgbClr val="FF0000"/>
                </a:solidFill>
              </a:rPr>
              <a:t>L.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100361" y="885608"/>
            <a:ext cx="524331" cy="40539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828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/>
      <p:bldP spid="26" grpId="0"/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3567113" cy="13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539552" y="908720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179092" y="908720"/>
            <a:ext cx="0" cy="5040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33406" y="1412776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80159" y="1412776"/>
            <a:ext cx="397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4283968" y="692696"/>
            <a:ext cx="2160240" cy="18002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444208" y="692696"/>
            <a:ext cx="576064" cy="216024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572000" y="2060848"/>
            <a:ext cx="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6732240" y="2276872"/>
            <a:ext cx="288032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369861" y="2524195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2524195"/>
            <a:ext cx="428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</a:t>
            </a:r>
            <a:endParaRPr lang="cs-CZ" sz="2800" b="1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1115616" y="2276872"/>
            <a:ext cx="2736304" cy="122413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475656" y="2276872"/>
            <a:ext cx="0" cy="24732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131840" y="3047415"/>
            <a:ext cx="0" cy="30957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259632" y="2678983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881613" y="3419320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6491858" y="179784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95536" y="4221088"/>
            <a:ext cx="7368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Polopřímky ST a SU </a:t>
            </a:r>
            <a:r>
              <a:rPr lang="cs-CZ" sz="2400" dirty="0" smtClean="0"/>
              <a:t>mají – nemají </a:t>
            </a:r>
            <a:r>
              <a:rPr lang="cs-CZ" sz="2400" dirty="0" smtClean="0">
                <a:solidFill>
                  <a:srgbClr val="FF0000"/>
                </a:solidFill>
              </a:rPr>
              <a:t>společný počátek.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405426" y="4811478"/>
            <a:ext cx="7467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Polopřímky LR  a AB </a:t>
            </a:r>
            <a:r>
              <a:rPr lang="cs-CZ" sz="2400" dirty="0" smtClean="0"/>
              <a:t>mají – nemají </a:t>
            </a:r>
            <a:r>
              <a:rPr lang="cs-CZ" sz="2400" dirty="0" smtClean="0">
                <a:solidFill>
                  <a:srgbClr val="FF0000"/>
                </a:solidFill>
              </a:rPr>
              <a:t>společný počátek.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395536" y="5485934"/>
            <a:ext cx="74525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Polopřímky ST a AB </a:t>
            </a:r>
            <a:r>
              <a:rPr lang="cs-CZ" sz="2400" dirty="0" smtClean="0"/>
              <a:t>mají  - nemají </a:t>
            </a:r>
            <a:r>
              <a:rPr lang="cs-CZ" sz="2400" dirty="0" smtClean="0">
                <a:solidFill>
                  <a:srgbClr val="FF0000"/>
                </a:solidFill>
              </a:rPr>
              <a:t>společný počátek.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7596337" y="424793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</a:t>
            </a:r>
            <a:endParaRPr lang="cs-CZ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7764093" y="4857644"/>
            <a:ext cx="1272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nemají</a:t>
            </a:r>
            <a:endParaRPr lang="cs-CZ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7764093" y="5532100"/>
            <a:ext cx="1272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nemají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144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0" grpId="0"/>
      <p:bldP spid="1031" grpId="0"/>
      <p:bldP spid="103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690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>
                <a:latin typeface="Times New Roman"/>
                <a:ea typeface="Times New Roman"/>
              </a:rPr>
              <a:t> 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404664"/>
            <a:ext cx="646246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Použité zdroje 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Program Microsoft Office 2010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1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60812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143</TotalTime>
  <Words>416</Words>
  <Application>Microsoft Office PowerPoint</Application>
  <PresentationFormat>Předvádění na obrazovce (4:3)</PresentationFormat>
  <Paragraphs>114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Polopřímka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Polopřímka</dc:title>
  <dc:creator>Simča</dc:creator>
  <cp:lastModifiedBy>Simča</cp:lastModifiedBy>
  <cp:revision>18</cp:revision>
  <dcterms:created xsi:type="dcterms:W3CDTF">2012-02-06T17:47:10Z</dcterms:created>
  <dcterms:modified xsi:type="dcterms:W3CDTF">2012-02-28T16:42:27Z</dcterms:modified>
</cp:coreProperties>
</file>