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2" r:id="rId6"/>
    <p:sldId id="264" r:id="rId7"/>
    <p:sldId id="265" r:id="rId8"/>
    <p:sldId id="269" r:id="rId9"/>
    <p:sldId id="267" r:id="rId10"/>
    <p:sldId id="263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6B6E6-661D-4444-AD44-4BBFD5B0C121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3933DF-582F-4BC2-AB8F-9F100CC0D2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7A176-48B6-4C91-9B0E-70E4B3350062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6A30F-A124-4557-993E-B78C581058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412A6-ADDE-4FDD-A48C-2404070378E7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BA975-38BE-4AA6-A945-E99DE6EA6B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3216B-1124-46EE-BFDE-CFCD6072458B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60173-675A-4413-BB09-BC9341E38F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488C0-4170-4000-A6A4-3EBBE91AE365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57058-4FA4-4870-BBEA-F949938438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18F52-01D1-41A0-89ED-5CE67BEA8039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9F815-ADEB-4CE9-9A1D-EDF5D761BE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7DCF0-DF8B-4EE7-B1F4-61853BCEF545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69801-59C0-4D68-9C85-9E51FBFFE8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10011-F5BD-459D-A97A-9CB10F5CE6AD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77E57-8F6B-4144-B50B-9EC14DF9E6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D646B-0811-4B80-B453-072A57A275E0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EBBD7-855D-495E-83B5-D1B790C684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E3126-A129-4595-B1DC-D25B9FB0BE12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67327-6669-4812-BB1B-A610F0758E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1F3E7-15F0-45CE-886B-3FEEAF8A898A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5C520-98FB-4C55-942E-E313BAB2E1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4F7A57A-0CDD-4075-BAAB-406CC538A53A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0F1A254-A2E3-45F1-86C2-337CFE0EC0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12" r:id="rId2"/>
    <p:sldLayoutId id="2147483913" r:id="rId3"/>
    <p:sldLayoutId id="2147483908" r:id="rId4"/>
    <p:sldLayoutId id="2147483914" r:id="rId5"/>
    <p:sldLayoutId id="2147483909" r:id="rId6"/>
    <p:sldLayoutId id="2147483915" r:id="rId7"/>
    <p:sldLayoutId id="2147483916" r:id="rId8"/>
    <p:sldLayoutId id="2147483917" r:id="rId9"/>
    <p:sldLayoutId id="2147483910" r:id="rId10"/>
    <p:sldLayoutId id="214748391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e/ec/Grapes02.jpg/225px-Grapes02.jpg" TargetMode="External"/><Relationship Id="rId3" Type="http://schemas.openxmlformats.org/officeDocument/2006/relationships/hyperlink" Target="http://upload.wikimedia.org/wikipedia/commons/thumb/c/cf/Pears.jpg/220px-Pears.jpg" TargetMode="External"/><Relationship Id="rId7" Type="http://schemas.openxmlformats.org/officeDocument/2006/relationships/hyperlink" Target="http://upload.wikimedia.org/wikipedia/commons/thumb/1/1f/Traverse_cherries.jpg/220px-Traverse_cherries.jpg" TargetMode="External"/><Relationship Id="rId2" Type="http://schemas.openxmlformats.org/officeDocument/2006/relationships/hyperlink" Target="http://upload.wikimedia.org/wikipedia/commons/thumb/c/c1/Fuji_apple.jpg/220px-Fuji_appl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0/04/Slivo%C5%88_%C5%A1vestka,_plum.jpg/258px-Slivo%C5%88_%C5%A1vestka,_plum.jpg" TargetMode="External"/><Relationship Id="rId11" Type="http://schemas.openxmlformats.org/officeDocument/2006/relationships/hyperlink" Target="http://upload.wikimedia.org/wikipedia/commons/thumb/7/74/Fruit3.JPG/258px-Fruit3.JPG" TargetMode="External"/><Relationship Id="rId5" Type="http://schemas.openxmlformats.org/officeDocument/2006/relationships/hyperlink" Target="http://upload.wikimedia.org/wikipedia/commons/thumb/a/a4/Vineyard_peaches_de.jpg/220px-Vineyard_peaches_de.jpg" TargetMode="External"/><Relationship Id="rId10" Type="http://schemas.openxmlformats.org/officeDocument/2006/relationships/hyperlink" Target="http://upload.wikimedia.org/wikipedia/commons/thumb/d/d5/Ribes_alpinum_-_berries_(aka).jpg/258px-Ribes_alpinum_-_berries_(aka).jpg" TargetMode="External"/><Relationship Id="rId4" Type="http://schemas.openxmlformats.org/officeDocument/2006/relationships/hyperlink" Target="http://upload.wikimedia.org/wikipedia/commons/thumb/f/f9/Apricots.jpg/258px-Apricots.jpg" TargetMode="External"/><Relationship Id="rId9" Type="http://schemas.openxmlformats.org/officeDocument/2006/relationships/hyperlink" Target="http://upload.wikimedia.org/wikipedia/commons/thumb/1/1f/Stachelbeeren.jpg/250px-Stachelbeere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642938"/>
            <a:ext cx="6096000" cy="149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85813" y="2598738"/>
          <a:ext cx="7572375" cy="1901192"/>
        </p:xfrm>
        <a:graphic>
          <a:graphicData uri="http://schemas.openxmlformats.org/drawingml/2006/table">
            <a:tbl>
              <a:tblPr/>
              <a:tblGrid>
                <a:gridCol w="7572375"/>
              </a:tblGrid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 Speciální základní škola, Chlumec nad Cidlinou, Smetanova 123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 Mgr. Václava Horniková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VY_32_INOVACE_103_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Plody dužnaté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TÉMA: Živá příroda 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CZ.1.07/1.4.00/21.2598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6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Plody dužnaté</a:t>
            </a:r>
            <a:endParaRPr lang="cs-CZ" sz="6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Tento materiál je o plodech </a:t>
            </a:r>
            <a:r>
              <a:rPr lang="cs-CZ" sz="4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dužnatých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Žáci se seznámí se </a:t>
            </a:r>
            <a:r>
              <a:rPr lang="cs-CZ" sz="4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stavbou plodu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4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uložením semen.</a:t>
            </a:r>
          </a:p>
          <a:p>
            <a:pPr>
              <a:buFont typeface="Wingdings" pitchFamily="2" charset="2"/>
              <a:buChar char="§"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Osvojí si </a:t>
            </a:r>
            <a:r>
              <a:rPr lang="cs-CZ" sz="4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názvy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jednotlivých plodů.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7615262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6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Plod</a:t>
            </a:r>
            <a:endParaRPr lang="cs-CZ" sz="60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428712"/>
            <a:ext cx="8929718" cy="4857808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plod vzniká </a:t>
            </a:r>
            <a:r>
              <a:rPr lang="cs-CZ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 květu</a:t>
            </a:r>
            <a:endParaRPr lang="cs-CZ" sz="4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 je </a:t>
            </a:r>
            <a:r>
              <a:rPr lang="cs-CZ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potravou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člověka i živočichů</a:t>
            </a: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 v plodech jsou uložena </a:t>
            </a:r>
            <a:r>
              <a:rPr lang="cs-CZ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semena</a:t>
            </a:r>
            <a:endParaRPr lang="cs-CZ" sz="4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 plody dělíme na </a:t>
            </a:r>
            <a:r>
              <a:rPr lang="cs-CZ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dužnaté </a:t>
            </a:r>
          </a:p>
          <a:p>
            <a:pPr>
              <a:buNone/>
            </a:pPr>
            <a:r>
              <a:rPr lang="cs-CZ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a suché</a:t>
            </a:r>
            <a:endParaRPr lang="cs-CZ" sz="4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91440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4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Stavba plodu dužnatého</a:t>
            </a:r>
            <a:endParaRPr lang="cs-CZ" sz="4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>
          <a:xfrm>
            <a:off x="0" y="1554163"/>
            <a:ext cx="9144000" cy="452596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plody chrání </a:t>
            </a:r>
            <a:r>
              <a:rPr lang="cs-CZ" sz="4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POKOŽKA</a:t>
            </a:r>
            <a:endParaRPr lang="cs-CZ" sz="4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pod pokožkou je </a:t>
            </a:r>
            <a:r>
              <a:rPr lang="cs-CZ" sz="4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OPLODÍ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, které je dužnaté</a:t>
            </a: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uvnitř plodu jsou uložena </a:t>
            </a:r>
            <a:r>
              <a:rPr lang="cs-CZ" sz="4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SEMENA</a:t>
            </a:r>
            <a:endParaRPr lang="cs-CZ" sz="4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cs-CZ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4124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6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malvice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0034" y="1285860"/>
            <a:ext cx="7215215" cy="12858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Semena jsou uložena v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JÁDŘINCI.</a:t>
            </a:r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500688" y="3357563"/>
            <a:ext cx="2095500" cy="1323975"/>
          </a:xfrm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88" y="2786063"/>
            <a:ext cx="2095500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6072198" y="4643446"/>
            <a:ext cx="11432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J</a:t>
            </a:r>
            <a:r>
              <a:rPr lang="cs-CZ" sz="2400" b="1" dirty="0" smtClean="0">
                <a:solidFill>
                  <a:srgbClr val="C00000"/>
                </a:solidFill>
              </a:rPr>
              <a:t>ablka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1928794" y="5929330"/>
            <a:ext cx="12298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H</a:t>
            </a:r>
            <a:r>
              <a:rPr lang="cs-CZ" sz="2400" b="1" dirty="0" smtClean="0">
                <a:solidFill>
                  <a:srgbClr val="C00000"/>
                </a:solidFill>
              </a:rPr>
              <a:t>rušky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peckovice</a:t>
            </a:r>
            <a:endParaRPr lang="cs-CZ" sz="6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8" y="1857375"/>
            <a:ext cx="2457450" cy="1857375"/>
          </a:xfrm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688" y="2571750"/>
            <a:ext cx="209550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4357688"/>
            <a:ext cx="245745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5" y="2571750"/>
            <a:ext cx="20955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500034" y="1071546"/>
            <a:ext cx="60372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dirty="0"/>
              <a:t>Semena jsou uložena v </a:t>
            </a:r>
            <a:r>
              <a:rPr lang="cs-CZ" sz="3200" b="1" dirty="0">
                <a:solidFill>
                  <a:srgbClr val="FF0000"/>
                </a:solidFill>
              </a:rPr>
              <a:t>PECCE</a:t>
            </a:r>
            <a:r>
              <a:rPr lang="cs-CZ" b="1" dirty="0"/>
              <a:t>.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857250" y="3714750"/>
            <a:ext cx="14510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M</a:t>
            </a:r>
            <a:r>
              <a:rPr lang="cs-CZ" sz="2400" b="1" dirty="0" smtClean="0">
                <a:solidFill>
                  <a:srgbClr val="C00000"/>
                </a:solidFill>
              </a:rPr>
              <a:t>eruňky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928662" y="6000768"/>
            <a:ext cx="13500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Š</a:t>
            </a:r>
            <a:r>
              <a:rPr lang="cs-CZ" sz="2400" b="1" dirty="0" smtClean="0">
                <a:solidFill>
                  <a:srgbClr val="C00000"/>
                </a:solidFill>
              </a:rPr>
              <a:t>vestky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4357686" y="5357826"/>
            <a:ext cx="11945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T</a:t>
            </a:r>
            <a:r>
              <a:rPr lang="cs-CZ" sz="2400" b="1" dirty="0" smtClean="0">
                <a:solidFill>
                  <a:srgbClr val="C00000"/>
                </a:solidFill>
              </a:rPr>
              <a:t>řešně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7143750" y="5357813"/>
            <a:ext cx="14013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B</a:t>
            </a:r>
            <a:r>
              <a:rPr lang="cs-CZ" sz="2400" b="1" dirty="0" smtClean="0">
                <a:solidFill>
                  <a:srgbClr val="C00000"/>
                </a:solidFill>
              </a:rPr>
              <a:t>roskve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60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bobule</a:t>
            </a:r>
            <a:endParaRPr lang="cs-CZ" sz="600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5750" y="2428875"/>
            <a:ext cx="2381250" cy="3171825"/>
          </a:xfrm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88" y="1785938"/>
            <a:ext cx="245745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4357694"/>
            <a:ext cx="2143125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38" y="1928813"/>
            <a:ext cx="24574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500063" y="1214438"/>
            <a:ext cx="80692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dirty="0"/>
              <a:t>Semena jsou uložena </a:t>
            </a:r>
            <a:r>
              <a:rPr lang="cs-CZ" sz="3200" b="1" dirty="0">
                <a:solidFill>
                  <a:srgbClr val="FF0000"/>
                </a:solidFill>
              </a:rPr>
              <a:t>VOLNĚ V DUŽNINĚ.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785813" y="5572125"/>
            <a:ext cx="13484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A</a:t>
            </a:r>
            <a:r>
              <a:rPr lang="cs-CZ" sz="2400" b="1" dirty="0" smtClean="0">
                <a:solidFill>
                  <a:srgbClr val="C00000"/>
                </a:solidFill>
              </a:rPr>
              <a:t>ngrešt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3786182" y="4143380"/>
            <a:ext cx="100540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R</a:t>
            </a:r>
            <a:r>
              <a:rPr lang="cs-CZ" sz="2400" b="1" dirty="0" smtClean="0">
                <a:solidFill>
                  <a:srgbClr val="C00000"/>
                </a:solidFill>
              </a:rPr>
              <a:t>ybíz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5214938" y="6396038"/>
            <a:ext cx="173560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V</a:t>
            </a:r>
            <a:r>
              <a:rPr lang="cs-CZ" sz="2400" b="1" smtClean="0">
                <a:solidFill>
                  <a:srgbClr val="C00000"/>
                </a:solidFill>
              </a:rPr>
              <a:t>inná </a:t>
            </a:r>
            <a:r>
              <a:rPr lang="cs-CZ" sz="2400" b="1" dirty="0">
                <a:solidFill>
                  <a:srgbClr val="C00000"/>
                </a:solidFill>
              </a:rPr>
              <a:t>réva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7358063" y="4214813"/>
            <a:ext cx="100700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R</a:t>
            </a:r>
            <a:r>
              <a:rPr lang="cs-CZ" sz="2400" b="1" dirty="0" smtClean="0">
                <a:solidFill>
                  <a:srgbClr val="C00000"/>
                </a:solidFill>
              </a:rPr>
              <a:t>ajče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41248"/>
          </a:xfrm>
        </p:spPr>
        <p:txBody>
          <a:bodyPr/>
          <a:lstStyle/>
          <a:p>
            <a:pPr>
              <a:defRPr/>
            </a:pPr>
            <a:r>
              <a:rPr lang="cs-CZ" sz="4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Spoj šipkami, co k sobě patří</a:t>
            </a:r>
            <a:endParaRPr lang="cs-CZ" sz="4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jablko</a:t>
            </a:r>
          </a:p>
          <a:p>
            <a:pPr>
              <a:buFont typeface="Wingdings 2" pitchFamily="18" charset="2"/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meruňka</a:t>
            </a:r>
          </a:p>
          <a:p>
            <a:pPr>
              <a:buFont typeface="Wingdings 2" pitchFamily="18" charset="2"/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angrešt</a:t>
            </a:r>
          </a:p>
          <a:p>
            <a:pPr>
              <a:buFont typeface="Wingdings 2" pitchFamily="18" charset="2"/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švestka</a:t>
            </a:r>
          </a:p>
          <a:p>
            <a:pPr>
              <a:buFont typeface="Wingdings 2" pitchFamily="18" charset="2"/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rybíz</a:t>
            </a:r>
          </a:p>
          <a:p>
            <a:pPr>
              <a:buFont typeface="Wingdings 2" pitchFamily="18" charset="2"/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hruška</a:t>
            </a:r>
          </a:p>
          <a:p>
            <a:pPr>
              <a:buFont typeface="Wingdings 2" pitchFamily="18" charset="2"/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broskev</a:t>
            </a:r>
          </a:p>
          <a:p>
            <a:pPr>
              <a:buFont typeface="Wingdings 2" pitchFamily="18" charset="2"/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rajče</a:t>
            </a:r>
          </a:p>
          <a:p>
            <a:pPr>
              <a:buFont typeface="Wingdings 2" pitchFamily="18" charset="2"/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třešeň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MLAVICE</a:t>
            </a:r>
          </a:p>
          <a:p>
            <a:pPr>
              <a:buFont typeface="Wingdings 2" pitchFamily="18" charset="2"/>
              <a:buNone/>
            </a:pPr>
            <a:endParaRPr lang="cs-CZ" sz="40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 2" pitchFamily="18" charset="2"/>
              <a:buNone/>
            </a:pPr>
            <a:r>
              <a:rPr lang="cs-CZ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PECKOVICE</a:t>
            </a:r>
          </a:p>
          <a:p>
            <a:pPr>
              <a:buFont typeface="Wingdings 2" pitchFamily="18" charset="2"/>
              <a:buNone/>
            </a:pPr>
            <a:endParaRPr lang="cs-CZ" sz="40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 2" pitchFamily="18" charset="2"/>
              <a:buNone/>
            </a:pPr>
            <a:r>
              <a:rPr lang="cs-CZ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BOBULE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6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otázky</a:t>
            </a:r>
            <a:endParaRPr lang="cs-CZ" sz="6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14438"/>
            <a:ext cx="8686800" cy="5643562"/>
          </a:xfrm>
        </p:spPr>
        <p:txBody>
          <a:bodyPr/>
          <a:lstStyle/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Z čeho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vzniká</a:t>
            </a:r>
            <a:r>
              <a:rPr lang="cs-CZ" sz="28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plod?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Jaký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význam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má plod pro člověka i živočichy?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Co je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uloženo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v plodech?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Na které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dvě skupiny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dělíme plody?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Popiš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stavbu</a:t>
            </a:r>
            <a:r>
              <a:rPr lang="cs-CZ" sz="28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plodu dužnatého.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Kde jsou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uložena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semena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jablka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Řekni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název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tohoto plodu.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Kde jsou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uložena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semena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třešně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Řekni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název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tohoto plodu.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Kde jsou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uložena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semena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angreštu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Řekni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název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tohoto plodu.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endParaRPr lang="cs-CZ" sz="2800" dirty="0" smtClean="0"/>
          </a:p>
          <a:p>
            <a:pPr marL="514350" indent="-514350">
              <a:buFont typeface="Franklin Gothic Medium" pitchFamily="34" charset="0"/>
              <a:buAutoNum type="arabicPeriod"/>
            </a:pPr>
            <a:endParaRPr lang="cs-CZ" sz="2800" dirty="0" smtClean="0"/>
          </a:p>
          <a:p>
            <a:pPr marL="514350" indent="-514350">
              <a:buFont typeface="Franklin Gothic Medium" pitchFamily="34" charset="0"/>
              <a:buAutoNum type="arabicPeriod"/>
            </a:pPr>
            <a:endParaRPr lang="cs-CZ" dirty="0" smtClean="0"/>
          </a:p>
          <a:p>
            <a:pPr marL="514350" indent="-514350">
              <a:buFont typeface="Wingdings 2" pitchFamily="18" charset="2"/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6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60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14438"/>
            <a:ext cx="8686800" cy="5429250"/>
          </a:xfrm>
        </p:spPr>
        <p:txBody>
          <a:bodyPr/>
          <a:lstStyle/>
          <a:p>
            <a:r>
              <a:rPr lang="cs-CZ" sz="1400" dirty="0" smtClean="0">
                <a:hlinkClick r:id="rId2"/>
              </a:rPr>
              <a:t>http://upload.wikimedia.org/wikipedia/commons/thumb/c/c1/Fuji_apple.jpg/220px-Fuji_apple.jpg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http://upload.wikimedia.org/wikipedia/commons/thumb/c/cf/Pears.jpg/220px-Pears.jpg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http://upload.wikimedia.org/wikipedia/commons/thumb/f/f9/Apricots.jpg/258px-Apricots.jpg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http://upload.wikimedia.org/wikipedia/commons/thumb/a/a4/Vineyard_peaches_de.jpg/220px-Vineyard_peaches_de.jpg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http://upload.wikimedia.org/wikipedia/commons/thumb/0/04/Slivo%C5%88_%C5%A1vestka%2C_plum.jpg/258px-Slivo%C5%88_%C5%A1vestka%2C_plum.jpg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http://upload.wikimedia.org/wikipedia/commons/thumb/1/1f/Traverse_cherries.jpg/220px-Traverse_cherries.jpg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http://upload.wikimedia.org/wikipedia/commons/thumb/e/ec/Grapes02.jpg/225px-Grapes02.jpg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http://upload.wikimedia.org/wikipedia/commons/thumb/1/1f/Stachelbeeren.jpg/250px-Stachelbeeren.jpg</a:t>
            </a:r>
            <a:endParaRPr lang="cs-CZ" sz="1400" dirty="0" smtClean="0"/>
          </a:p>
          <a:p>
            <a:r>
              <a:rPr lang="cs-CZ" sz="1400" dirty="0" smtClean="0">
                <a:hlinkClick r:id="rId10"/>
              </a:rPr>
              <a:t>http://upload.wikimedia.org/wikipedia/commons/thumb/d/d5/Ribes_alpinum_-_berries_%28aka%29.jpg/258px-Ribes_alpinum_-_berries_%28aka%29.jpg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http://upload.wikimedia.org/wikipedia/commons/thumb/7/74/Fruit3.JPG/258px-Fruit3.JPG</a:t>
            </a:r>
            <a:endParaRPr lang="cs-CZ" sz="1400" dirty="0" smtClean="0"/>
          </a:p>
          <a:p>
            <a:pPr>
              <a:buFont typeface="Wingdings 2" pitchFamily="18" charset="2"/>
              <a:buNone/>
            </a:pPr>
            <a:endParaRPr lang="cs-CZ" sz="1400" dirty="0" smtClean="0"/>
          </a:p>
          <a:p>
            <a:endParaRPr lang="cs-CZ" sz="1400" dirty="0" smtClean="0"/>
          </a:p>
          <a:p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397</TotalTime>
  <Words>266</Words>
  <Application>Microsoft Office PowerPoint</Application>
  <PresentationFormat>Předvádění na obrazovce (4:3)</PresentationFormat>
  <Paragraphs>76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Snímek 1</vt:lpstr>
      <vt:lpstr>Plody dužnaté</vt:lpstr>
      <vt:lpstr>Plod</vt:lpstr>
      <vt:lpstr>Stavba plodu dužnatého</vt:lpstr>
      <vt:lpstr>malvice</vt:lpstr>
      <vt:lpstr>peckovice</vt:lpstr>
      <vt:lpstr>bobule</vt:lpstr>
      <vt:lpstr>Spoj šipkami, co k sobě patří</vt:lpstr>
      <vt:lpstr>otázky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winxp</dc:creator>
  <cp:lastModifiedBy>winxp</cp:lastModifiedBy>
  <cp:revision>51</cp:revision>
  <dcterms:created xsi:type="dcterms:W3CDTF">2011-11-13T13:50:42Z</dcterms:created>
  <dcterms:modified xsi:type="dcterms:W3CDTF">2012-03-13T21:37:36Z</dcterms:modified>
</cp:coreProperties>
</file>