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67" r:id="rId3"/>
    <p:sldId id="268" r:id="rId4"/>
    <p:sldId id="256" r:id="rId5"/>
    <p:sldId id="270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BCF0E9E-C7C0-45B6-A212-7AACD44EA922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F1EB0A5-5A16-4E45-8C94-2CA82374A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411" y="387548"/>
            <a:ext cx="6447200" cy="131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6567190"/>
              </p:ext>
            </p:extLst>
          </p:nvPr>
        </p:nvGraphicFramePr>
        <p:xfrm>
          <a:off x="571411" y="2492896"/>
          <a:ext cx="8321069" cy="2865927"/>
        </p:xfrm>
        <a:graphic>
          <a:graphicData uri="http://schemas.openxmlformats.org/drawingml/2006/table">
            <a:tbl>
              <a:tblPr firstRow="1" firstCol="1" bandRow="1"/>
              <a:tblGrid>
                <a:gridCol w="2009939"/>
                <a:gridCol w="6311130"/>
              </a:tblGrid>
              <a:tr h="392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Název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školy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Podbořany, Husova 276, okres Louny</a:t>
                      </a:r>
                      <a:endParaRPr lang="cs-CZ" sz="2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5721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Mgr. Simona Nováková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500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Název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VY_32_INOVACE_339_ZAOKROUHLOVÁNÍ_TROJCIFERNÝCH_ČÍSEL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629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Téma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cs-CZ" sz="20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Výklad zaokrouhlování trojciferných čísel na stovky  a zaokrouhlování trojciferných čísel na desítky</a:t>
                      </a: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6204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Číslo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projektu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CZ1.07/1.4.00/21.</a:t>
                      </a:r>
                      <a:r>
                        <a:rPr lang="cs-CZ" sz="1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2975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726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61777992"/>
              </p:ext>
            </p:extLst>
          </p:nvPr>
        </p:nvGraphicFramePr>
        <p:xfrm>
          <a:off x="611560" y="764704"/>
          <a:ext cx="7920880" cy="5351250"/>
        </p:xfrm>
        <a:graphic>
          <a:graphicData uri="http://schemas.openxmlformats.org/drawingml/2006/table">
            <a:tbl>
              <a:tblPr firstRow="1" firstCol="1" bandRow="1"/>
              <a:tblGrid>
                <a:gridCol w="1956578"/>
                <a:gridCol w="5964302"/>
              </a:tblGrid>
              <a:tr h="53512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 je zaměřena na výklad zaokrouhlování trojciferných čísel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v předmětu matematika pro 3. ročník.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6 se žáci seznamují s pravidly zaokrouhlování trojciferných čísel na stovky.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7 a 8 je přímá ukázka zaokrouhlení.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9 určují mezi jakými stovkami leží dané trojciferné číslo.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10 zaokrouhlují na stovky. Odpovědi jsou schované, zobrazí se po kliknutí myši.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11 se žáci seznamují s pravidly zaokrouhlování trojciferných čísel na desítky.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12 a 13 je přímá ukázka zaokrouhlení.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Na závěr zaokrouhlují trojciferná čísla na desítky. Odpovědi jsou také ukryté. Zobrazí se po kliknutí myši. ( list 14 )</a:t>
                      </a:r>
                      <a:endParaRPr lang="cs-CZ" sz="180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0332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620688"/>
            <a:ext cx="7632848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  <a:latin typeface="Calibri"/>
              </a:rPr>
              <a:t>Datum vytvoření </a:t>
            </a:r>
            <a:r>
              <a:rPr lang="cs-CZ" dirty="0">
                <a:solidFill>
                  <a:prstClr val="black"/>
                </a:solidFill>
                <a:latin typeface="Calibri"/>
              </a:rPr>
              <a:t>: 09.02.2012</a:t>
            </a:r>
          </a:p>
          <a:p>
            <a:pPr lvl="0">
              <a:lnSpc>
                <a:spcPct val="115000"/>
              </a:lnSpc>
            </a:pPr>
            <a:endParaRPr lang="cs-CZ" b="1" dirty="0">
              <a:solidFill>
                <a:prstClr val="black"/>
              </a:solidFill>
              <a:latin typeface="Calibri"/>
            </a:endParaRPr>
          </a:p>
          <a:p>
            <a:pPr lvl="0">
              <a:lnSpc>
                <a:spcPct val="115000"/>
              </a:lnSpc>
            </a:pPr>
            <a:r>
              <a:rPr lang="cs-CZ" b="1" dirty="0">
                <a:solidFill>
                  <a:prstClr val="black"/>
                </a:solidFill>
                <a:latin typeface="Calibri"/>
              </a:rPr>
              <a:t>Klíčová slova: </a:t>
            </a:r>
            <a:r>
              <a:rPr lang="cs-CZ" dirty="0">
                <a:solidFill>
                  <a:prstClr val="black"/>
                </a:solidFill>
                <a:latin typeface="Calibri"/>
              </a:rPr>
              <a:t>zaokrouhlování, trojciferná čísla, stovky, desítky, jednotky</a:t>
            </a:r>
          </a:p>
        </p:txBody>
      </p:sp>
    </p:spTree>
    <p:extLst>
      <p:ext uri="{BB962C8B-B14F-4D97-AF65-F5344CB8AC3E}">
        <p14:creationId xmlns:p14="http://schemas.microsoft.com/office/powerpoint/2010/main" xmlns="" val="273167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Zaokrouhlování trojciferných čísel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53676"/>
            <a:ext cx="2301354" cy="3541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39952" y="1700808"/>
            <a:ext cx="41312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/>
              <a:t>139 = 100</a:t>
            </a:r>
            <a:endParaRPr lang="cs-CZ" sz="7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72184" y="1285309"/>
            <a:ext cx="4667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54513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792088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2800" dirty="0" smtClean="0">
                <a:solidFill>
                  <a:srgbClr val="00B050"/>
                </a:solidFill>
              </a:rPr>
              <a:t>Zaokrouhlování trojciferných  čísel na stovky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8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800" dirty="0" smtClean="0">
                <a:solidFill>
                  <a:srgbClr val="00B050"/>
                </a:solidFill>
              </a:rPr>
              <a:t>Výpočty zaokrouhlování na stovky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8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800" dirty="0" smtClean="0">
                <a:solidFill>
                  <a:srgbClr val="00B050"/>
                </a:solidFill>
              </a:rPr>
              <a:t>Zaokrouhlování trojciferných čísel na desítky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8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800" dirty="0" smtClean="0">
                <a:solidFill>
                  <a:srgbClr val="00B050"/>
                </a:solidFill>
              </a:rPr>
              <a:t>Výpočty  zaokrouhlování trojciferných čísel na desítky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8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2800" dirty="0" smtClean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dirty="0"/>
          </a:p>
          <a:p>
            <a:pPr marL="285750" indent="-285750"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4134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475935"/>
            <a:ext cx="77380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Při zaokrouhlování se musíme řídit pravidly :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5773" y="1196752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Zaokrouhlujeme – </a:t>
            </a:r>
            <a:r>
              <a:rPr lang="cs-CZ" sz="6000" dirty="0" err="1" smtClean="0"/>
              <a:t>li</a:t>
            </a:r>
            <a:r>
              <a:rPr lang="cs-CZ" sz="6000" dirty="0" smtClean="0"/>
              <a:t> číslo </a:t>
            </a:r>
            <a:r>
              <a:rPr lang="cs-CZ" sz="6000" b="1" dirty="0" smtClean="0">
                <a:solidFill>
                  <a:srgbClr val="00B050"/>
                </a:solidFill>
              </a:rPr>
              <a:t>na stovky,</a:t>
            </a:r>
            <a:r>
              <a:rPr lang="cs-CZ" sz="6000" dirty="0" smtClean="0"/>
              <a:t> je rozhodující číslice na místě </a:t>
            </a:r>
            <a:r>
              <a:rPr lang="cs-CZ" sz="6000" b="1" dirty="0" smtClean="0">
                <a:solidFill>
                  <a:srgbClr val="00B050"/>
                </a:solidFill>
              </a:rPr>
              <a:t>desítek.</a:t>
            </a:r>
            <a:endParaRPr lang="cs-CZ" sz="6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936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70678" y="2875002"/>
            <a:ext cx="221567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6600" dirty="0">
                <a:solidFill>
                  <a:prstClr val="black"/>
                </a:solidFill>
              </a:rPr>
              <a:t>2</a:t>
            </a:r>
            <a:r>
              <a:rPr lang="cs-CZ" sz="6600" dirty="0">
                <a:solidFill>
                  <a:srgbClr val="00B050"/>
                </a:solidFill>
              </a:rPr>
              <a:t>3</a:t>
            </a:r>
            <a:r>
              <a:rPr lang="cs-CZ" sz="6600" dirty="0">
                <a:solidFill>
                  <a:prstClr val="black"/>
                </a:solidFill>
              </a:rPr>
              <a:t>9 </a:t>
            </a:r>
            <a:r>
              <a:rPr lang="cs-CZ" sz="6600" dirty="0" smtClean="0">
                <a:solidFill>
                  <a:prstClr val="black"/>
                </a:solidFill>
              </a:rPr>
              <a:t>=</a:t>
            </a:r>
            <a:endParaRPr lang="cs-CZ" sz="6600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728978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AutoNum type="arabicPeriod"/>
            </a:pP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 Jestliže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je na místě desítek 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0, 1, 2, 3, 4,</a:t>
            </a:r>
          </a:p>
          <a:p>
            <a:pPr lvl="0"/>
            <a:r>
              <a:rPr lang="cs-CZ" sz="2400" dirty="0">
                <a:solidFill>
                  <a:prstClr val="black"/>
                </a:solidFill>
                <a:latin typeface="Verdana"/>
              </a:rPr>
              <a:t>   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pak číslo na místě stovek zůstane stejné</a:t>
            </a:r>
          </a:p>
          <a:p>
            <a:pPr lvl="0"/>
            <a:r>
              <a:rPr lang="cs-CZ" sz="2400" dirty="0">
                <a:solidFill>
                  <a:prstClr val="black"/>
                </a:solidFill>
                <a:latin typeface="Verdana"/>
              </a:rPr>
              <a:t>   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místo jednotek a desítek napíšeme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nulu.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1835696" y="3982998"/>
            <a:ext cx="1008112" cy="4541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419872" y="3982998"/>
            <a:ext cx="0" cy="124620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923928" y="3789040"/>
            <a:ext cx="720080" cy="81705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918150" y="4362776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stovky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59649" y="5404574"/>
            <a:ext cx="920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desítky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21178" y="4732108"/>
            <a:ext cx="1096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jednotky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325451" y="2654004"/>
            <a:ext cx="3914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93924" y="2913802"/>
            <a:ext cx="16706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B050"/>
                </a:solidFill>
              </a:rPr>
              <a:t>200</a:t>
            </a:r>
            <a:endParaRPr lang="cs-CZ" sz="6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57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  <a:latin typeface="Verdana"/>
              </a:rPr>
              <a:t>  </a:t>
            </a:r>
          </a:p>
          <a:p>
            <a:pPr lvl="0"/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 2</a:t>
            </a:r>
            <a:r>
              <a:rPr lang="cs-CZ" sz="2400" dirty="0" smtClean="0">
                <a:solidFill>
                  <a:prstClr val="black"/>
                </a:solidFill>
                <a:latin typeface="Verdana"/>
              </a:rPr>
              <a:t>.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Jestliže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je na místě 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desítek 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číslo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5, 6, 7, </a:t>
            </a:r>
            <a:r>
              <a:rPr lang="cs-CZ" sz="2400" b="1" dirty="0" smtClean="0">
                <a:solidFill>
                  <a:srgbClr val="00B050"/>
                </a:solidFill>
                <a:latin typeface="Verdana"/>
              </a:rPr>
              <a:t>8,9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,</a:t>
            </a:r>
          </a:p>
          <a:p>
            <a:pPr lvl="0"/>
            <a:r>
              <a:rPr lang="cs-CZ" sz="2400" dirty="0">
                <a:solidFill>
                  <a:prstClr val="black"/>
                </a:solidFill>
                <a:latin typeface="Verdana"/>
              </a:rPr>
              <a:t>   </a:t>
            </a:r>
            <a:r>
              <a:rPr lang="cs-CZ" sz="2400" dirty="0" smtClean="0">
                <a:solidFill>
                  <a:prstClr val="black"/>
                </a:solidFill>
                <a:latin typeface="Verdana"/>
              </a:rPr>
              <a:t> 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pak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se počet 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stovek 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zvětší o jednu</a:t>
            </a:r>
            <a:r>
              <a:rPr lang="cs-CZ" sz="2400" b="1" dirty="0">
                <a:solidFill>
                  <a:srgbClr val="00B0F0"/>
                </a:solidFill>
                <a:latin typeface="Verdana"/>
              </a:rPr>
              <a:t>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a místo</a:t>
            </a:r>
          </a:p>
          <a:p>
            <a:pPr lvl="0"/>
            <a:r>
              <a:rPr lang="cs-CZ" sz="2400" b="1" dirty="0">
                <a:solidFill>
                  <a:srgbClr val="00B0F0"/>
                </a:solidFill>
                <a:latin typeface="Verdana"/>
              </a:rPr>
              <a:t>   </a:t>
            </a:r>
            <a:r>
              <a:rPr lang="cs-CZ" sz="2400" b="1" dirty="0" smtClean="0">
                <a:solidFill>
                  <a:srgbClr val="00B0F0"/>
                </a:solidFill>
                <a:latin typeface="Verdana"/>
              </a:rPr>
              <a:t> </a:t>
            </a:r>
            <a:r>
              <a:rPr lang="cs-CZ" sz="2400" b="1" dirty="0" smtClean="0">
                <a:latin typeface="Verdana"/>
              </a:rPr>
              <a:t>desítek a jednotek </a:t>
            </a:r>
            <a:r>
              <a:rPr lang="cs-CZ" sz="2400" b="1" dirty="0">
                <a:latin typeface="Verdana"/>
              </a:rPr>
              <a:t>bude zase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nula.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339752" y="2996952"/>
            <a:ext cx="54726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6</a:t>
            </a:r>
            <a:r>
              <a:rPr lang="cs-CZ" sz="6600" b="1" dirty="0" smtClean="0">
                <a:solidFill>
                  <a:srgbClr val="00B050"/>
                </a:solidFill>
              </a:rPr>
              <a:t>8</a:t>
            </a:r>
            <a:r>
              <a:rPr lang="cs-CZ" sz="6600" dirty="0" smtClean="0"/>
              <a:t>1= </a:t>
            </a:r>
            <a:endParaRPr lang="cs-CZ" sz="6600" b="1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808511" y="2612231"/>
            <a:ext cx="3914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.</a:t>
            </a:r>
            <a:endParaRPr lang="cs-CZ" sz="4400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1835696" y="3933056"/>
            <a:ext cx="648072" cy="6922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3131840" y="4104948"/>
            <a:ext cx="0" cy="9802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680202" y="3969060"/>
            <a:ext cx="648072" cy="6201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043608" y="4756502"/>
            <a:ext cx="1116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stovky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78768" y="5188550"/>
            <a:ext cx="1521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desítky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99965" y="4715852"/>
            <a:ext cx="1812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jednotky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427984" y="2970727"/>
            <a:ext cx="16706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B050"/>
                </a:solidFill>
              </a:rPr>
              <a:t>700</a:t>
            </a:r>
            <a:endParaRPr lang="cs-CZ" sz="6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737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620688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 smtClean="0">
                <a:solidFill>
                  <a:srgbClr val="00B050"/>
                </a:solidFill>
                <a:latin typeface="Verdana"/>
              </a:rPr>
              <a:t>Řekni,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mezi jakými </a:t>
            </a:r>
            <a:r>
              <a:rPr lang="cs-CZ" sz="2400" b="1" dirty="0" smtClean="0">
                <a:solidFill>
                  <a:srgbClr val="00B050"/>
                </a:solidFill>
                <a:latin typeface="Verdana"/>
              </a:rPr>
              <a:t>stovkami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leží </a:t>
            </a:r>
            <a:r>
              <a:rPr lang="cs-CZ" sz="2400" b="1" dirty="0" smtClean="0">
                <a:solidFill>
                  <a:srgbClr val="00B050"/>
                </a:solidFill>
                <a:latin typeface="Verdana"/>
              </a:rPr>
              <a:t>tato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čísla: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156866" y="1588150"/>
            <a:ext cx="758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256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23764" y="2049815"/>
            <a:ext cx="1008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684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23764" y="2486167"/>
            <a:ext cx="1080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488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22248" y="2947832"/>
            <a:ext cx="704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124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56866" y="3403030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362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56866" y="3864695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547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56866" y="4326359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709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56866" y="4788024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830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39557" y="5202692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426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92948" y="1588147"/>
            <a:ext cx="765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200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99770" y="1588148"/>
            <a:ext cx="1028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300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92948" y="2024502"/>
            <a:ext cx="886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600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06914" y="2040578"/>
            <a:ext cx="1093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700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073174" y="2486167"/>
            <a:ext cx="906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400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06914" y="2486167"/>
            <a:ext cx="1021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500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092948" y="2941365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100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35342" y="2947832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200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92948" y="3415767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300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435342" y="3403029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400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090491" y="3867073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500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478922" y="3851605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600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090491" y="4313270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700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478922" y="4296102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800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090491" y="4774935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800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491313" y="4741028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900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124052" y="5202693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400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491313" y="5161922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500</a:t>
            </a:r>
            <a:endParaRPr lang="cs-CZ" sz="2400" dirty="0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7577" y="2694871"/>
            <a:ext cx="2770847" cy="2276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6442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3377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Zaokrouhli na stovky :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674494"/>
            <a:ext cx="19442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245 = </a:t>
            </a:r>
          </a:p>
          <a:p>
            <a:r>
              <a:rPr lang="cs-CZ" sz="2400" dirty="0" smtClean="0"/>
              <a:t>       .</a:t>
            </a:r>
          </a:p>
          <a:p>
            <a:r>
              <a:rPr lang="cs-CZ" sz="2400" dirty="0" smtClean="0"/>
              <a:t>687 =</a:t>
            </a:r>
          </a:p>
          <a:p>
            <a:r>
              <a:rPr lang="cs-CZ" sz="2400" dirty="0" smtClean="0"/>
              <a:t>       .</a:t>
            </a:r>
          </a:p>
          <a:p>
            <a:r>
              <a:rPr lang="cs-CZ" sz="2400" dirty="0" smtClean="0"/>
              <a:t>211 =</a:t>
            </a:r>
          </a:p>
          <a:p>
            <a:r>
              <a:rPr lang="cs-CZ" sz="2400" dirty="0" smtClean="0"/>
              <a:t>       .</a:t>
            </a:r>
          </a:p>
          <a:p>
            <a:r>
              <a:rPr lang="cs-CZ" sz="2400" dirty="0" smtClean="0"/>
              <a:t>954 =</a:t>
            </a:r>
          </a:p>
          <a:p>
            <a:r>
              <a:rPr lang="cs-CZ" sz="2400" dirty="0" smtClean="0"/>
              <a:t>       .</a:t>
            </a:r>
          </a:p>
          <a:p>
            <a:r>
              <a:rPr lang="cs-CZ" sz="2400" dirty="0" smtClean="0"/>
              <a:t>148 =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1489828"/>
            <a:ext cx="413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1594829"/>
            <a:ext cx="25202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367 = 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       .</a:t>
            </a: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782 = 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       .</a:t>
            </a: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804 = 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       .</a:t>
            </a: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742 = 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       .</a:t>
            </a: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658 = 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88865" y="1307384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43925" y="1628327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200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57085" y="2316314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700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43925" y="3029521"/>
            <a:ext cx="1349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200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76664" y="379387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1000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76664" y="4601021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100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994128" y="1544482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400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994128" y="2316313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800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963587" y="3029521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800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891934" y="3717032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700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84984" y="4494311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700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407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7305" y="404664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Trojciferná čísla můžeme také zaokrouhlovat </a:t>
            </a:r>
            <a:r>
              <a:rPr lang="cs-CZ" sz="3600" dirty="0" smtClean="0"/>
              <a:t>na desítky.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7304" y="1667633"/>
            <a:ext cx="819115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Zaokrouhlujeme – </a:t>
            </a:r>
            <a:r>
              <a:rPr lang="cs-CZ" sz="6000" dirty="0" err="1" smtClean="0"/>
              <a:t>li</a:t>
            </a:r>
            <a:r>
              <a:rPr lang="cs-CZ" sz="6000" dirty="0" smtClean="0"/>
              <a:t> kterékoliv číslo </a:t>
            </a:r>
            <a:r>
              <a:rPr lang="cs-CZ" sz="6000" b="1" dirty="0" smtClean="0">
                <a:solidFill>
                  <a:srgbClr val="00B050"/>
                </a:solidFill>
              </a:rPr>
              <a:t>na desítky, </a:t>
            </a:r>
            <a:r>
              <a:rPr lang="cs-CZ" sz="6000" dirty="0" smtClean="0"/>
              <a:t>rozhodující je </a:t>
            </a:r>
            <a:r>
              <a:rPr lang="cs-CZ" sz="6000" b="1" dirty="0" smtClean="0">
                <a:solidFill>
                  <a:srgbClr val="00B050"/>
                </a:solidFill>
              </a:rPr>
              <a:t>číslo na místě jednotek.</a:t>
            </a:r>
            <a:endParaRPr lang="cs-CZ" sz="6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375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620688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AutoNum type="arabicPeriod"/>
            </a:pP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 Jestliže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je na místě 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jednotek 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0, 1, 2, 3, 4,</a:t>
            </a:r>
          </a:p>
          <a:p>
            <a:pPr lvl="0"/>
            <a:r>
              <a:rPr lang="cs-CZ" sz="2400" dirty="0">
                <a:solidFill>
                  <a:prstClr val="black"/>
                </a:solidFill>
                <a:latin typeface="Verdana"/>
              </a:rPr>
              <a:t>   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pak číslo na místě 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desítek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zůstane stejné</a:t>
            </a:r>
          </a:p>
          <a:p>
            <a:pPr lvl="0"/>
            <a:r>
              <a:rPr lang="cs-CZ" sz="2400" dirty="0">
                <a:solidFill>
                  <a:prstClr val="black"/>
                </a:solidFill>
                <a:latin typeface="Verdana"/>
              </a:rPr>
              <a:t>   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místo 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jednotek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napíšeme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nulu</a:t>
            </a:r>
            <a:r>
              <a:rPr lang="cs-CZ" sz="2400" b="1" dirty="0" smtClean="0">
                <a:solidFill>
                  <a:srgbClr val="00B050"/>
                </a:solidFill>
                <a:latin typeface="Verdana"/>
              </a:rPr>
              <a:t>.</a:t>
            </a:r>
          </a:p>
          <a:p>
            <a:pPr lvl="0"/>
            <a:r>
              <a:rPr lang="cs-CZ" sz="2400" b="1" dirty="0">
                <a:solidFill>
                  <a:srgbClr val="00B050"/>
                </a:solidFill>
                <a:latin typeface="Verdana"/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  <a:latin typeface="Verdana"/>
              </a:rPr>
              <a:t>   Číslo na místě stovek vždy zůstává !!!</a:t>
            </a:r>
            <a:endParaRPr lang="cs-CZ" sz="2400" b="1" dirty="0">
              <a:solidFill>
                <a:srgbClr val="00B050"/>
              </a:solidFill>
              <a:latin typeface="Verdana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35696" y="2875002"/>
            <a:ext cx="22156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28</a:t>
            </a:r>
            <a:r>
              <a:rPr lang="cs-CZ" sz="6600" dirty="0" smtClean="0">
                <a:solidFill>
                  <a:srgbClr val="00B050"/>
                </a:solidFill>
              </a:rPr>
              <a:t>4</a:t>
            </a:r>
            <a:r>
              <a:rPr lang="cs-CZ" sz="6600" dirty="0" smtClean="0"/>
              <a:t> =</a:t>
            </a:r>
            <a:endParaRPr lang="cs-CZ" sz="6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11960" y="2892062"/>
            <a:ext cx="16706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B050"/>
                </a:solidFill>
              </a:rPr>
              <a:t>280</a:t>
            </a:r>
            <a:endParaRPr lang="cs-CZ" sz="66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91880" y="2521059"/>
            <a:ext cx="373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.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1403648" y="3861048"/>
            <a:ext cx="57606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555776" y="3982998"/>
            <a:ext cx="0" cy="11021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131840" y="3861048"/>
            <a:ext cx="733860" cy="75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566559" y="4612486"/>
            <a:ext cx="1269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stovky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080834" y="5301208"/>
            <a:ext cx="1597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desítky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78790" y="4681110"/>
            <a:ext cx="3485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jednotky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23626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prstClr val="black"/>
                </a:solidFill>
                <a:latin typeface="Verdana"/>
              </a:rPr>
              <a:t>2</a:t>
            </a:r>
            <a:r>
              <a:rPr lang="cs-CZ" sz="2400" dirty="0">
                <a:solidFill>
                  <a:prstClr val="black"/>
                </a:solidFill>
                <a:latin typeface="Verdana"/>
              </a:rPr>
              <a:t>.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Jestliže je na místě 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jednotek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číslo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5, 6, 7, 8,9,</a:t>
            </a:r>
          </a:p>
          <a:p>
            <a:pPr lvl="0"/>
            <a:r>
              <a:rPr lang="cs-CZ" sz="2400" dirty="0">
                <a:solidFill>
                  <a:prstClr val="black"/>
                </a:solidFill>
                <a:latin typeface="Verdana"/>
              </a:rPr>
              <a:t>   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pak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se počet </a:t>
            </a:r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desítek se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zvětší o jednu</a:t>
            </a:r>
            <a:r>
              <a:rPr lang="cs-CZ" sz="2400" b="1" dirty="0">
                <a:solidFill>
                  <a:srgbClr val="00B0F0"/>
                </a:solidFill>
                <a:latin typeface="Verdana"/>
              </a:rPr>
              <a:t> </a:t>
            </a:r>
            <a:r>
              <a:rPr lang="cs-CZ" sz="2400" b="1" dirty="0">
                <a:solidFill>
                  <a:prstClr val="black"/>
                </a:solidFill>
                <a:latin typeface="Verdana"/>
              </a:rPr>
              <a:t>a místo</a:t>
            </a:r>
          </a:p>
          <a:p>
            <a:pPr lvl="0"/>
            <a:r>
              <a:rPr lang="cs-CZ" sz="2400" b="1" dirty="0" smtClean="0">
                <a:solidFill>
                  <a:prstClr val="black"/>
                </a:solidFill>
                <a:latin typeface="Verdana"/>
              </a:rPr>
              <a:t>   jednotek bude </a:t>
            </a:r>
            <a:r>
              <a:rPr lang="cs-CZ" sz="2400" b="1" dirty="0" smtClean="0">
                <a:solidFill>
                  <a:srgbClr val="00B050"/>
                </a:solidFill>
                <a:latin typeface="Verdana"/>
              </a:rPr>
              <a:t>nula.</a:t>
            </a:r>
          </a:p>
          <a:p>
            <a:pPr lvl="0"/>
            <a:r>
              <a:rPr lang="cs-CZ" sz="2400" b="1" dirty="0">
                <a:solidFill>
                  <a:srgbClr val="00B050"/>
                </a:solidFill>
                <a:latin typeface="Verdana"/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  <a:latin typeface="Verdana"/>
              </a:rPr>
              <a:t>  Číslo </a:t>
            </a:r>
            <a:r>
              <a:rPr lang="cs-CZ" sz="2400" b="1" dirty="0">
                <a:solidFill>
                  <a:srgbClr val="00B050"/>
                </a:solidFill>
                <a:latin typeface="Verdana"/>
              </a:rPr>
              <a:t>na místě stovek vždy zůstává !!!</a:t>
            </a:r>
          </a:p>
          <a:p>
            <a:pPr lvl="0"/>
            <a:r>
              <a:rPr lang="cs-CZ" sz="2400" b="1" dirty="0" smtClean="0">
                <a:solidFill>
                  <a:srgbClr val="00B050"/>
                </a:solidFill>
                <a:latin typeface="Verdana"/>
              </a:rPr>
              <a:t>  </a:t>
            </a:r>
            <a:endParaRPr lang="cs-CZ" sz="2400" b="1" dirty="0">
              <a:solidFill>
                <a:srgbClr val="00B050"/>
              </a:solidFill>
              <a:latin typeface="Verdana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673292" y="2415664"/>
            <a:ext cx="38427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15</a:t>
            </a:r>
            <a:r>
              <a:rPr lang="cs-CZ" sz="6600" dirty="0" smtClean="0">
                <a:solidFill>
                  <a:srgbClr val="00B050"/>
                </a:solidFill>
              </a:rPr>
              <a:t>9</a:t>
            </a:r>
            <a:r>
              <a:rPr lang="cs-CZ" sz="6600" dirty="0" smtClean="0"/>
              <a:t> = </a:t>
            </a:r>
            <a:endParaRPr lang="cs-CZ" sz="6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26974" y="2316658"/>
            <a:ext cx="3353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995936" y="2347435"/>
            <a:ext cx="25202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00B050"/>
                </a:solidFill>
              </a:rPr>
              <a:t>160</a:t>
            </a:r>
            <a:endParaRPr lang="cs-CZ" sz="6600" b="1" dirty="0">
              <a:solidFill>
                <a:srgbClr val="00B050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1259632" y="3455431"/>
            <a:ext cx="720080" cy="5496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339752" y="3455431"/>
            <a:ext cx="0" cy="8376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915816" y="3455431"/>
            <a:ext cx="511158" cy="7656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48929" y="4146900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stovky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94102" y="443316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esítky 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14206" y="4356172"/>
            <a:ext cx="1861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jednotky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8584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4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59779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Zaokrouhli trojciferná čísla na desítky :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340768"/>
            <a:ext cx="1018227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354 </a:t>
            </a:r>
            <a:r>
              <a:rPr lang="cs-CZ" sz="2400" dirty="0" smtClean="0"/>
              <a:t>=</a:t>
            </a:r>
          </a:p>
          <a:p>
            <a:r>
              <a:rPr lang="cs-CZ" sz="2400" dirty="0" smtClean="0"/>
              <a:t>       .</a:t>
            </a:r>
            <a:endParaRPr lang="cs-CZ" sz="2400" dirty="0"/>
          </a:p>
          <a:p>
            <a:r>
              <a:rPr lang="cs-CZ" sz="2400" dirty="0" smtClean="0">
                <a:solidFill>
                  <a:srgbClr val="00B050"/>
                </a:solidFill>
              </a:rPr>
              <a:t>122 </a:t>
            </a:r>
            <a:r>
              <a:rPr lang="cs-CZ" sz="2400" dirty="0" smtClean="0"/>
              <a:t>=</a:t>
            </a:r>
          </a:p>
          <a:p>
            <a:r>
              <a:rPr lang="cs-CZ" sz="2400" dirty="0" smtClean="0"/>
              <a:t>       .</a:t>
            </a:r>
            <a:endParaRPr lang="cs-CZ" sz="2400" dirty="0"/>
          </a:p>
          <a:p>
            <a:r>
              <a:rPr lang="cs-CZ" sz="2400" dirty="0" smtClean="0">
                <a:solidFill>
                  <a:srgbClr val="00B050"/>
                </a:solidFill>
              </a:rPr>
              <a:t>687</a:t>
            </a:r>
            <a:r>
              <a:rPr lang="cs-CZ" sz="2400" dirty="0" smtClean="0"/>
              <a:t> = </a:t>
            </a:r>
          </a:p>
          <a:p>
            <a:r>
              <a:rPr lang="cs-CZ" sz="2400" dirty="0" smtClean="0"/>
              <a:t>       .</a:t>
            </a:r>
            <a:endParaRPr lang="cs-CZ" sz="2400" dirty="0"/>
          </a:p>
          <a:p>
            <a:r>
              <a:rPr lang="cs-CZ" sz="2400" dirty="0" smtClean="0">
                <a:solidFill>
                  <a:srgbClr val="00B050"/>
                </a:solidFill>
              </a:rPr>
              <a:t>872</a:t>
            </a:r>
            <a:r>
              <a:rPr lang="cs-CZ" sz="2400" dirty="0" smtClean="0"/>
              <a:t> =</a:t>
            </a:r>
          </a:p>
          <a:p>
            <a:r>
              <a:rPr lang="cs-CZ" sz="2400" dirty="0" smtClean="0"/>
              <a:t>       .</a:t>
            </a:r>
            <a:endParaRPr lang="cs-CZ" sz="2400" dirty="0"/>
          </a:p>
          <a:p>
            <a:r>
              <a:rPr lang="cs-CZ" sz="2400" dirty="0" smtClean="0">
                <a:solidFill>
                  <a:srgbClr val="00B050"/>
                </a:solidFill>
              </a:rPr>
              <a:t>367 </a:t>
            </a:r>
            <a:r>
              <a:rPr lang="cs-CZ" sz="2400" dirty="0" smtClean="0"/>
              <a:t>=</a:t>
            </a:r>
          </a:p>
          <a:p>
            <a:r>
              <a:rPr lang="cs-CZ" sz="2400" dirty="0" smtClean="0"/>
              <a:t>       .</a:t>
            </a:r>
            <a:endParaRPr lang="cs-CZ" sz="2400" dirty="0"/>
          </a:p>
          <a:p>
            <a:r>
              <a:rPr lang="cs-CZ" sz="2400" dirty="0" smtClean="0">
                <a:solidFill>
                  <a:srgbClr val="00B050"/>
                </a:solidFill>
              </a:rPr>
              <a:t>134</a:t>
            </a:r>
            <a:r>
              <a:rPr lang="cs-CZ" sz="2400" dirty="0" smtClean="0"/>
              <a:t> = </a:t>
            </a:r>
          </a:p>
          <a:p>
            <a:r>
              <a:rPr lang="cs-CZ" sz="2400" dirty="0" smtClean="0"/>
              <a:t>       .</a:t>
            </a:r>
            <a:endParaRPr lang="cs-CZ" sz="2400" dirty="0"/>
          </a:p>
          <a:p>
            <a:r>
              <a:rPr lang="cs-CZ" sz="2400" dirty="0" smtClean="0">
                <a:solidFill>
                  <a:srgbClr val="00B050"/>
                </a:solidFill>
              </a:rPr>
              <a:t>878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98504" y="1156102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01795" y="1340768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350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01795" y="2060848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120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15471" y="2730321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690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15471" y="3471391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870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95070" y="4221088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370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54128" y="4926359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130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91105" y="5748079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880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21442" y="1340768"/>
            <a:ext cx="925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655 </a:t>
            </a:r>
            <a:r>
              <a:rPr lang="cs-CZ" sz="2400" dirty="0" smtClean="0"/>
              <a:t>=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37693" y="1923225"/>
            <a:ext cx="925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124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93817" y="2451951"/>
            <a:ext cx="925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433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0027" y="3009726"/>
            <a:ext cx="925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714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55214" y="3556758"/>
            <a:ext cx="990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911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142897" y="1156102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175699" y="1738559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74260" y="2267285"/>
            <a:ext cx="371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159298" y="2822654"/>
            <a:ext cx="30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139405" y="3295065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675253" y="1328049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660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675253" y="1877058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120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688113" y="2451950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430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675253" y="3007320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710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675253" y="3546789"/>
            <a:ext cx="67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910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1733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620688"/>
            <a:ext cx="617443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Použité zdroje 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Program Microsoft Office 2010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287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106</TotalTime>
  <Words>557</Words>
  <Application>Microsoft Office PowerPoint</Application>
  <PresentationFormat>Předvádění na obrazovce (4:3)</PresentationFormat>
  <Paragraphs>181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Snímek 1</vt:lpstr>
      <vt:lpstr>Snímek 2</vt:lpstr>
      <vt:lpstr>Snímek 3</vt:lpstr>
      <vt:lpstr>Zaokrouhlování trojciferných čísel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Zaokrouhlování trojciferných čísel</dc:title>
  <dc:creator>Simča</dc:creator>
  <cp:lastModifiedBy>Dum</cp:lastModifiedBy>
  <cp:revision>14</cp:revision>
  <dcterms:created xsi:type="dcterms:W3CDTF">2012-02-09T11:59:23Z</dcterms:created>
  <dcterms:modified xsi:type="dcterms:W3CDTF">2013-12-13T06:53:12Z</dcterms:modified>
</cp:coreProperties>
</file>