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60" r:id="rId4"/>
    <p:sldId id="261" r:id="rId5"/>
    <p:sldId id="265" r:id="rId6"/>
    <p:sldId id="262" r:id="rId7"/>
    <p:sldId id="266" r:id="rId8"/>
    <p:sldId id="268" r:id="rId9"/>
    <p:sldId id="269" r:id="rId10"/>
    <p:sldId id="259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2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D671F-E50E-422D-A5D3-F3F3884A28E1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7A724C-8F05-4A0F-8697-39FEE039310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5B454C-12FF-448C-ADED-BE69798667C3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CA65F2-92DC-4FD5-8DDC-610195E7D6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FD968-E4E5-4B0A-8885-69C768537CBA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25B354-74FE-4843-ADB9-DA3D49C5CB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F7E4D7-3756-4E57-93E2-6964F7CCDCB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564CED-C74B-4507-8020-80D10D0924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0A8FA-1757-44FF-8426-DCBCC17A4A3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82F2949-2D56-41D3-A1DB-F72E9A8738E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691E44-49E7-489C-8F5A-B36689DDCC72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0826C2-F5C9-47AE-9F00-888FFA2CA6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FB014D-C23E-498C-883B-FD6FBA98B540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014E34-944C-418D-B3E2-DB1BF5BD08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CBC34-BBAE-4BE2-8AFD-1BBD59BE3A47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C16A21-FE31-465F-961E-CBD7CD50D5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D33BA5-173F-4B1A-991D-C8E88487FA88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9B3114-9ABB-4344-B80C-3CE57D2F31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0FB298-2D65-49F8-A82F-B7B231AD8E6B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1493A-E9CC-41A4-A1AA-0ABE270EE4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5D2D21-A886-46B7-87BB-05BE95CE07BE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3CF8A7-26FA-4F08-9CC2-2106847A18D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BF8A9F39-97A8-45DE-BA8D-518EE5C85C9C}" type="datetimeFigureOut">
              <a:rPr lang="cs-CZ"/>
              <a:pPr>
                <a:defRPr/>
              </a:pPr>
              <a:t>22.3.2012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73A88A0E-D37C-4ABD-9BC0-DF1EFA1143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e/ed/Papaver_April_2010-3.jpg/258px-Papaver_April_2010-3.jpg" TargetMode="External"/><Relationship Id="rId3" Type="http://schemas.openxmlformats.org/officeDocument/2006/relationships/hyperlink" Target="http://upload.wikimedia.org/wikipedia/commons/e/e7/Phaseolus_vulgaris_seed.jpg" TargetMode="External"/><Relationship Id="rId7" Type="http://schemas.openxmlformats.org/officeDocument/2006/relationships/hyperlink" Target="http://upload.wikimedia.org/wikipedia/commons/thumb/4/4d/Avena-sativa.jpg/250px-Avena-sativa.jpg" TargetMode="External"/><Relationship Id="rId12" Type="http://schemas.openxmlformats.org/officeDocument/2006/relationships/hyperlink" Target="http://monalisa.bloguje.cz/img/jerabiny.jpg" TargetMode="External"/><Relationship Id="rId2" Type="http://schemas.openxmlformats.org/officeDocument/2006/relationships/hyperlink" Target="http://upload.wikimedia.org/wikipedia/commons/thumb/b/bc/Doperwt_rijserwt_peulen_Pisum_sativum.jpg/220px-Doperwt_rijserwt_peulen_Pisum_sativum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0/03/Wild_rye.jpg/250px-Wild_rye.jpg" TargetMode="External"/><Relationship Id="rId11" Type="http://schemas.openxmlformats.org/officeDocument/2006/relationships/hyperlink" Target="http://upload.wikimedia.org/wikipedia/commons/thumb/8/89/Acer_pseudoplatanus(01).jpg/258px-Acer_pseudoplatanus(01).jpg" TargetMode="External"/><Relationship Id="rId5" Type="http://schemas.openxmlformats.org/officeDocument/2006/relationships/hyperlink" Target="http://upload.wikimedia.org/wikipedia/commons/thumb/5/52/Escourgeon-Hordeum_vulgare_subsp._vulgare.jpg/250px-Escourgeon-Hordeum_vulgare_subsp._vulgare.jpg" TargetMode="External"/><Relationship Id="rId10" Type="http://schemas.openxmlformats.org/officeDocument/2006/relationships/hyperlink" Target="http://t0.gstatic.com/images?q=tbn:ANd9GcQo2OJIFidbhmLe96l7rGLO5EfK_x6fMyFtkB8GF9WGebnK1VwhhA" TargetMode="External"/><Relationship Id="rId4" Type="http://schemas.openxmlformats.org/officeDocument/2006/relationships/hyperlink" Target="http://upload.wikimedia.org/wikipedia/commons/7/71/Wheat_field.jpg" TargetMode="External"/><Relationship Id="rId9" Type="http://schemas.openxmlformats.org/officeDocument/2006/relationships/hyperlink" Target="http://upload.wikimedia.org/wikipedia/commons/thumb/2/26/Gamble_oak_leaves.jpg/250px-Gamble_oak_leave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750" y="785813"/>
            <a:ext cx="6096000" cy="1493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785813" y="2598738"/>
          <a:ext cx="7572375" cy="2045654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8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VY_32_INOVACE_104_Plody suché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1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1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Plody suché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z="4000" smtClean="0">
                <a:latin typeface="Arial" charset="0"/>
                <a:cs typeface="Arial" charset="0"/>
              </a:rPr>
              <a:t>Tento materiál je o plodech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suchých</a:t>
            </a:r>
            <a:r>
              <a:rPr lang="cs-CZ" sz="4000" smtClean="0">
                <a:solidFill>
                  <a:schemeClr val="tx1"/>
                </a:solidFill>
                <a:latin typeface="Arial" charset="0"/>
                <a:cs typeface="Arial" charset="0"/>
              </a:rPr>
              <a:t>.</a:t>
            </a:r>
            <a:endParaRPr lang="cs-CZ" sz="4000" b="1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§"/>
            </a:pPr>
            <a:r>
              <a:rPr lang="cs-CZ" sz="4000" smtClean="0">
                <a:latin typeface="Arial" charset="0"/>
                <a:cs typeface="Arial" charset="0"/>
              </a:rPr>
              <a:t>Žáci se seznámí se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stavbou plodu </a:t>
            </a:r>
            <a:r>
              <a:rPr lang="cs-CZ" sz="4000" smtClean="0">
                <a:latin typeface="Arial" charset="0"/>
                <a:cs typeface="Arial" charset="0"/>
              </a:rPr>
              <a:t>a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uložením semen</a:t>
            </a:r>
            <a:r>
              <a:rPr lang="cs-CZ" sz="4000" smtClean="0">
                <a:solidFill>
                  <a:schemeClr val="tx1"/>
                </a:solidFill>
                <a:latin typeface="Arial" charset="0"/>
                <a:cs typeface="Arial" charset="0"/>
              </a:rPr>
              <a:t>.</a:t>
            </a:r>
            <a:endParaRPr lang="cs-CZ" sz="4000" b="1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§"/>
            </a:pPr>
            <a:r>
              <a:rPr lang="cs-CZ" sz="4000" smtClean="0">
                <a:latin typeface="Arial" charset="0"/>
                <a:cs typeface="Arial" charset="0"/>
              </a:rPr>
              <a:t>Dozví se </a:t>
            </a:r>
            <a:r>
              <a:rPr lang="cs-CZ" sz="4000" b="1" smtClean="0">
                <a:solidFill>
                  <a:srgbClr val="FF0000"/>
                </a:solidFill>
                <a:latin typeface="Arial" charset="0"/>
                <a:cs typeface="Arial" charset="0"/>
              </a:rPr>
              <a:t>o významu </a:t>
            </a:r>
            <a:r>
              <a:rPr lang="cs-CZ" sz="4000" smtClean="0">
                <a:latin typeface="Arial" charset="0"/>
                <a:cs typeface="Arial" charset="0"/>
              </a:rPr>
              <a:t>těchto plodů.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z="4000" smtClean="0"/>
          </a:p>
          <a:p>
            <a:pPr eaLnBrk="1" hangingPunct="1">
              <a:buFont typeface="Wingdings 2" pitchFamily="18" charset="2"/>
              <a:buNone/>
            </a:pP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Stavba plodu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2291" name="Zástupný symbol pro obsah 2"/>
          <p:cNvSpPr>
            <a:spLocks noGrp="1"/>
          </p:cNvSpPr>
          <p:nvPr>
            <p:ph idx="1"/>
          </p:nvPr>
        </p:nvSpPr>
        <p:spPr>
          <a:xfrm>
            <a:off x="0" y="1554163"/>
            <a:ext cx="9144000" cy="4525962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5400" smtClean="0">
                <a:latin typeface="Arial" charset="0"/>
                <a:cs typeface="Arial" charset="0"/>
              </a:rPr>
              <a:t>plody suché mají </a:t>
            </a:r>
            <a:r>
              <a:rPr lang="cs-CZ" sz="5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suché oplodí</a:t>
            </a:r>
            <a:endParaRPr lang="cs-CZ" sz="54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cs-CZ" sz="5400" smtClean="0">
                <a:latin typeface="Arial" charset="0"/>
                <a:cs typeface="Arial" charset="0"/>
              </a:rPr>
              <a:t>na povrchu je </a:t>
            </a:r>
            <a:r>
              <a:rPr lang="cs-CZ" sz="5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slupka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5400" smtClean="0">
                <a:latin typeface="Arial" charset="0"/>
                <a:cs typeface="Arial" charset="0"/>
              </a:rPr>
              <a:t>uvnitř jsou uložena </a:t>
            </a:r>
            <a:r>
              <a:rPr lang="cs-CZ" sz="54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semena</a:t>
            </a:r>
            <a:endParaRPr lang="cs-CZ" sz="5400" smtClean="0">
              <a:latin typeface="Arial" charset="0"/>
              <a:cs typeface="Arial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cs-CZ" sz="540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48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Rostliny s plody suchými</a:t>
            </a:r>
            <a:endParaRPr lang="cs-CZ" sz="48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5602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286125" y="1143000"/>
            <a:ext cx="2095500" cy="2790825"/>
          </a:xfrm>
        </p:spPr>
      </p:pic>
      <p:pic>
        <p:nvPicPr>
          <p:cNvPr id="25603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63" y="4572000"/>
            <a:ext cx="24003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6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8625" y="4071938"/>
            <a:ext cx="2457450" cy="2314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1000125" y="3429000"/>
            <a:ext cx="15017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Kukuřice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786188" y="3929063"/>
            <a:ext cx="105886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Hrách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071938" y="6143625"/>
            <a:ext cx="11414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Fazole</a:t>
            </a:r>
          </a:p>
        </p:txBody>
      </p:sp>
      <p:sp>
        <p:nvSpPr>
          <p:cNvPr id="12" name="TextovéPole 11"/>
          <p:cNvSpPr txBox="1">
            <a:spLocks noChangeArrowheads="1"/>
          </p:cNvSpPr>
          <p:nvPr/>
        </p:nvSpPr>
        <p:spPr bwMode="auto">
          <a:xfrm>
            <a:off x="1214438" y="6396038"/>
            <a:ext cx="784225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Mák</a:t>
            </a:r>
          </a:p>
        </p:txBody>
      </p:sp>
      <p:pic>
        <p:nvPicPr>
          <p:cNvPr id="25607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43625" y="2143125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" name="TextovéPole 13"/>
          <p:cNvSpPr txBox="1">
            <a:spLocks noChangeArrowheads="1"/>
          </p:cNvSpPr>
          <p:nvPr/>
        </p:nvSpPr>
        <p:spPr bwMode="auto">
          <a:xfrm>
            <a:off x="6500813" y="5429250"/>
            <a:ext cx="214312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Slunečnice</a:t>
            </a:r>
          </a:p>
        </p:txBody>
      </p:sp>
      <p:pic>
        <p:nvPicPr>
          <p:cNvPr id="13325" name="Picture 1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063" y="1571625"/>
            <a:ext cx="2409825" cy="189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6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56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56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500" y="214313"/>
            <a:ext cx="2457450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1143000" y="3429000"/>
            <a:ext cx="123031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Ořešák</a:t>
            </a: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00438" y="1143000"/>
            <a:ext cx="2457450" cy="5362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3786188" y="714375"/>
            <a:ext cx="17081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Javor klen</a:t>
            </a:r>
          </a:p>
        </p:txBody>
      </p:sp>
      <p:pic>
        <p:nvPicPr>
          <p:cNvPr id="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357938" y="1071563"/>
            <a:ext cx="2457450" cy="3381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6429375" y="4500563"/>
            <a:ext cx="2271713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Jírovec maďal</a:t>
            </a:r>
          </a:p>
        </p:txBody>
      </p:sp>
      <p:pic>
        <p:nvPicPr>
          <p:cNvPr id="8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71500" y="4143375"/>
            <a:ext cx="2457450" cy="1809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642938" y="5929313"/>
            <a:ext cx="213360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Líska obecná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7" grpId="0"/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obilniny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5" y="2286000"/>
            <a:ext cx="2381250" cy="3305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357563" y="1714500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6627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6429375" y="1785938"/>
            <a:ext cx="2381250" cy="1590675"/>
          </a:xfrm>
        </p:spPr>
      </p:pic>
      <p:pic>
        <p:nvPicPr>
          <p:cNvPr id="26628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929188" y="4286250"/>
            <a:ext cx="2381250" cy="1790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928688" y="5572125"/>
            <a:ext cx="134778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Pšenice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4071938" y="3500438"/>
            <a:ext cx="13319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Ječmen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7358063" y="3429000"/>
            <a:ext cx="747712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Žito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5643563" y="6072188"/>
            <a:ext cx="938212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Oves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6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66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66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Význam pro zvířata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554163"/>
            <a:ext cx="9144000" cy="2303462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potrava zvěře </a:t>
            </a:r>
            <a:r>
              <a:rPr lang="cs-CZ" sz="3600" b="1" smtClean="0">
                <a:latin typeface="Arial" charset="0"/>
                <a:cs typeface="Arial" charset="0"/>
              </a:rPr>
              <a:t>– žaludy, kaštany, bukvice</a:t>
            </a:r>
          </a:p>
          <a:p>
            <a:pPr>
              <a:buFont typeface="Wingdings" pitchFamily="2" charset="2"/>
              <a:buChar char="Ø"/>
            </a:pPr>
            <a:r>
              <a:rPr lang="cs-CZ" sz="3600" b="1" smtClean="0">
                <a:solidFill>
                  <a:srgbClr val="C00000"/>
                </a:solidFill>
                <a:latin typeface="Arial" charset="0"/>
                <a:cs typeface="Arial" charset="0"/>
              </a:rPr>
              <a:t>pro ptáky</a:t>
            </a:r>
            <a:r>
              <a:rPr lang="cs-CZ" sz="3600" b="1" smtClean="0">
                <a:latin typeface="Arial" charset="0"/>
                <a:cs typeface="Arial" charset="0"/>
              </a:rPr>
              <a:t> – třešně, jeřabiny</a:t>
            </a:r>
          </a:p>
        </p:txBody>
      </p:sp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13" y="2928938"/>
            <a:ext cx="2381250" cy="2981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7143750" y="5929313"/>
            <a:ext cx="1174750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Žaludy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14563" y="3786188"/>
            <a:ext cx="2400300" cy="190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2786063" y="5715000"/>
            <a:ext cx="1450975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</a:rPr>
              <a:t>Jeřabiny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85728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otázky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3"/>
            <a:ext cx="8686800" cy="5018087"/>
          </a:xfrm>
        </p:spPr>
        <p:txBody>
          <a:bodyPr/>
          <a:lstStyle/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4000" dirty="0" smtClean="0">
                <a:latin typeface="Arial" charset="0"/>
                <a:cs typeface="Arial" charset="0"/>
              </a:rPr>
              <a:t>Jaké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oplodí </a:t>
            </a:r>
            <a:r>
              <a:rPr lang="cs-CZ" sz="4000" dirty="0" smtClean="0">
                <a:latin typeface="Arial" charset="0"/>
                <a:cs typeface="Arial" charset="0"/>
              </a:rPr>
              <a:t>mají plody suché?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4000" dirty="0" smtClean="0">
                <a:latin typeface="Arial" charset="0"/>
                <a:cs typeface="Arial" charset="0"/>
              </a:rPr>
              <a:t>Z čeho se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skládá</a:t>
            </a:r>
            <a:r>
              <a:rPr lang="cs-CZ" sz="4000" dirty="0" smtClean="0">
                <a:latin typeface="Arial" charset="0"/>
                <a:cs typeface="Arial" charset="0"/>
              </a:rPr>
              <a:t> plod suchý?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40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Vyjmenuj</a:t>
            </a:r>
            <a:r>
              <a:rPr lang="cs-CZ" sz="4000" dirty="0" smtClean="0">
                <a:latin typeface="Arial" charset="0"/>
                <a:cs typeface="Arial" charset="0"/>
              </a:rPr>
              <a:t> rostliny se suchými plody.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4000" dirty="0" smtClean="0">
                <a:latin typeface="Arial" charset="0"/>
                <a:cs typeface="Arial" charset="0"/>
              </a:rPr>
              <a:t>Které znáš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obilniny</a:t>
            </a:r>
            <a:r>
              <a:rPr lang="cs-CZ" sz="4000" dirty="0" smtClean="0">
                <a:latin typeface="Arial" charset="0"/>
                <a:cs typeface="Arial" charset="0"/>
              </a:rPr>
              <a:t>?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r>
              <a:rPr lang="cs-CZ" sz="4000" dirty="0" smtClean="0">
                <a:latin typeface="Arial" charset="0"/>
                <a:cs typeface="Arial" charset="0"/>
              </a:rPr>
              <a:t>Jaký </a:t>
            </a:r>
            <a:r>
              <a:rPr lang="cs-CZ" sz="4000" b="1" dirty="0" smtClean="0">
                <a:solidFill>
                  <a:srgbClr val="FF0000"/>
                </a:solidFill>
                <a:latin typeface="Arial" charset="0"/>
                <a:cs typeface="Arial" charset="0"/>
              </a:rPr>
              <a:t>význam</a:t>
            </a:r>
            <a:r>
              <a:rPr lang="cs-CZ" sz="4000" dirty="0" smtClean="0">
                <a:latin typeface="Arial" charset="0"/>
                <a:cs typeface="Arial" charset="0"/>
              </a:rPr>
              <a:t> mají plody suché </a:t>
            </a:r>
            <a:r>
              <a:rPr lang="cs-CZ" sz="4000" dirty="0" smtClean="0">
                <a:latin typeface="Arial" charset="0"/>
                <a:cs typeface="Arial" charset="0"/>
              </a:rPr>
              <a:t> pro </a:t>
            </a:r>
            <a:r>
              <a:rPr lang="cs-CZ" sz="4000" dirty="0" smtClean="0">
                <a:latin typeface="Arial" charset="0"/>
                <a:cs typeface="Arial" charset="0"/>
              </a:rPr>
              <a:t>zvěř?</a:t>
            </a:r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dirty="0" smtClean="0"/>
          </a:p>
          <a:p>
            <a:pPr marL="514350" indent="-514350">
              <a:buFont typeface="Franklin Gothic Medium" pitchFamily="34" charset="0"/>
              <a:buAutoNum type="arabicPeriod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85728"/>
            <a:ext cx="8686800" cy="838200"/>
          </a:xfrm>
        </p:spPr>
        <p:txBody>
          <a:bodyPr/>
          <a:lstStyle/>
          <a:p>
            <a:pPr>
              <a:defRPr/>
            </a:pPr>
            <a:r>
              <a:rPr lang="cs-CZ" b="1" dirty="0" smtClean="0">
                <a:solidFill>
                  <a:srgbClr val="FFC000"/>
                </a:solidFill>
                <a:latin typeface="Arial" pitchFamily="34" charset="0"/>
                <a:cs typeface="Arial" pitchFamily="34" charset="0"/>
              </a:rPr>
              <a:t>Spoj šipkami, co k sobě patří</a:t>
            </a:r>
            <a:endParaRPr lang="cs-CZ" b="1" dirty="0">
              <a:solidFill>
                <a:srgbClr val="FFC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188" y="1285875"/>
            <a:ext cx="2052637" cy="5303838"/>
          </a:xfrm>
        </p:spPr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jablko</a:t>
            </a:r>
          </a:p>
          <a:p>
            <a:pPr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ořech</a:t>
            </a:r>
          </a:p>
          <a:p>
            <a:pPr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hruška</a:t>
            </a:r>
            <a:endParaRPr lang="cs-CZ" b="1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meruňka                         </a:t>
            </a:r>
          </a:p>
          <a:p>
            <a:pPr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lusk</a:t>
            </a:r>
          </a:p>
          <a:p>
            <a:pPr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makovice</a:t>
            </a:r>
            <a:endParaRPr lang="cs-CZ" b="1" smtClean="0">
              <a:solidFill>
                <a:srgbClr val="FF0000"/>
              </a:solidFill>
              <a:latin typeface="Arial" charset="0"/>
              <a:cs typeface="Arial" charset="0"/>
            </a:endParaRPr>
          </a:p>
          <a:p>
            <a:pPr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malina</a:t>
            </a:r>
          </a:p>
          <a:p>
            <a:pPr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obilka</a:t>
            </a:r>
          </a:p>
          <a:p>
            <a:pPr>
              <a:buFont typeface="Wingdings 2" pitchFamily="18" charset="2"/>
              <a:buNone/>
            </a:pPr>
            <a:r>
              <a:rPr lang="cs-CZ" b="1" smtClean="0">
                <a:latin typeface="Arial" charset="0"/>
                <a:cs typeface="Arial" charset="0"/>
              </a:rPr>
              <a:t>ostružina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143375" y="2071688"/>
            <a:ext cx="4160838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</a:rPr>
              <a:t>PLOD DUŽNATÝ</a:t>
            </a:r>
          </a:p>
        </p:txBody>
      </p:sp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357688" y="4143375"/>
            <a:ext cx="35179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FF0000"/>
                </a:solidFill>
              </a:rPr>
              <a:t>PLOD SUCHÝ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0" y="1000125"/>
            <a:ext cx="8686800" cy="5857875"/>
          </a:xfrm>
        </p:spPr>
        <p:txBody>
          <a:bodyPr/>
          <a:lstStyle/>
          <a:p>
            <a:pPr eaLnBrk="1" hangingPunct="1"/>
            <a:r>
              <a:rPr lang="cs-CZ" sz="1400" smtClean="0">
                <a:hlinkClick r:id="rId2"/>
              </a:rPr>
              <a:t>http://upload.wikimedia.org/wikipedia/commons/thumb/b/bc/Doperwt_rijserwt_peulen_Pisum_sativum.jpg/220px-Doperwt_rijserwt_peulen_Pisum_sativum.jpg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3"/>
              </a:rPr>
              <a:t>http://upload.wikimedia.org/wikipedia/commons/e/e7/Phaseolus_vulgaris_seed.jpg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4"/>
              </a:rPr>
              <a:t>http://upload.wikimedia.org/wikipedia/commons/7/71/Wheat_field.jpg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5"/>
              </a:rPr>
              <a:t>http://upload.wikimedia.org/wikipedia/commons/thumb/5/52/Escourgeon-Hordeum_vulgare_subsp._vulgare.jpg/250px-Escourgeon-Hordeum_vulgare_subsp._vulgare.jpg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6"/>
              </a:rPr>
              <a:t>http://upload.wikimedia.org/wikipedia/commons/thumb/0/03/Wild_rye.jpg/250px-Wild_rye.jpg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7"/>
              </a:rPr>
              <a:t>http://upload.wikimedia.org/wikipedia/commons/thumb/4/4d/Avena-sativa.jpg/250px-Avena-sativa.jpg</a:t>
            </a:r>
            <a:r>
              <a:rPr lang="cs-CZ" sz="1400" smtClean="0"/>
              <a:t> </a:t>
            </a:r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http://upload.wikimedia.org/wikipedia/commons/thumb/a/a9/A_sunflower.jpg/258px-A_sunflower.jpg </a:t>
            </a:r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http://upload.wikimedia.org/wikipedia/commons/thumb/f/fe/Juglans_regia_Echte_Walnu%C3%9Ffrucht_1.JPG/258px-Juglans_regia_Echte_Walnu%C3%9Ffrucht_1.JPG</a:t>
            </a:r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http://upload.wikimedia.org/wikipedia/commons/thumb/f/f7/Horse-chestnut_800.jpg/258px-Horse-chestnut_800.jpg</a:t>
            </a:r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http://upload.wikimedia.org/wikipedia/commons/thumb/6/60/Corylus_avellana.jpg/258px-Corylus_avellana.jpg</a:t>
            </a:r>
          </a:p>
          <a:p>
            <a:r>
              <a:rPr lang="cs-CZ" sz="1400" smtClean="0">
                <a:hlinkClick r:id="rId9"/>
              </a:rPr>
              <a:t>http://upload.wikimedia.org/wikipedia/commons/thumb/2/26/Gamble_oak_leaves.jpg/250px-Gamble_oak_leaves.jpg</a:t>
            </a:r>
            <a:endParaRPr lang="cs-CZ" sz="1400" smtClean="0"/>
          </a:p>
          <a:p>
            <a:r>
              <a:rPr lang="cs-CZ" sz="1400" smtClean="0">
                <a:hlinkClick r:id="rId10"/>
              </a:rPr>
              <a:t>http://t0.gstatic.com/images?q=tbn:ANd9GcQo2OJIFidbhmLe96l7rGLO5EfK_x6fMyFtkB8GF9WGebnK1VwhhA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1"/>
              </a:rPr>
              <a:t>http://upload.wikimedia.org/wikipedia/commons/thumb/8/89/Acer_pseudoplatanus%2801%29.jpg/258px-Acer_pseudoplatanus%2801%29.jpg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8"/>
              </a:rPr>
              <a:t>http://upload.wikimedia.org/wikipedia/commons/thumb/e/ed/Papaver_April_2010-3.jpg/258px-Papaver_April_2010-3.jpg</a:t>
            </a:r>
            <a:endParaRPr lang="cs-CZ" sz="1400" smtClean="0"/>
          </a:p>
          <a:p>
            <a:pPr eaLnBrk="1" hangingPunct="1"/>
            <a:r>
              <a:rPr lang="cs-CZ" sz="1400" smtClean="0">
                <a:hlinkClick r:id="rId12"/>
              </a:rPr>
              <a:t>http://monalisa.bloguje.cz/img/jerabiny.jpg</a:t>
            </a:r>
            <a:endParaRPr lang="cs-CZ" sz="1400" smtClean="0"/>
          </a:p>
          <a:p>
            <a:pPr eaLnBrk="1" hangingPunct="1"/>
            <a:endParaRPr lang="cs-CZ" sz="1400" smtClean="0"/>
          </a:p>
          <a:p>
            <a:pPr eaLnBrk="1" hangingPunct="1"/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945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945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945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945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459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9459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9459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8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945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9459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945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9459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945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19459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211</TotalTime>
  <Words>216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Snímek 1</vt:lpstr>
      <vt:lpstr>Plody suché</vt:lpstr>
      <vt:lpstr>Stavba plodu</vt:lpstr>
      <vt:lpstr>Rostliny s plody suchými</vt:lpstr>
      <vt:lpstr>Snímek 5</vt:lpstr>
      <vt:lpstr>obilniny</vt:lpstr>
      <vt:lpstr>Význam pro zvířata</vt:lpstr>
      <vt:lpstr>otázky</vt:lpstr>
      <vt:lpstr>Spoj šipkami, co k sobě patří</vt:lpstr>
      <vt:lpstr>Použité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Dum</cp:lastModifiedBy>
  <cp:revision>34</cp:revision>
  <dcterms:created xsi:type="dcterms:W3CDTF">2011-12-30T14:08:49Z</dcterms:created>
  <dcterms:modified xsi:type="dcterms:W3CDTF">2012-03-22T16:22:56Z</dcterms:modified>
</cp:coreProperties>
</file>