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6" r:id="rId4"/>
    <p:sldId id="257" r:id="rId5"/>
    <p:sldId id="264" r:id="rId6"/>
    <p:sldId id="258" r:id="rId7"/>
    <p:sldId id="259" r:id="rId8"/>
    <p:sldId id="260" r:id="rId9"/>
    <p:sldId id="263" r:id="rId10"/>
    <p:sldId id="261" r:id="rId11"/>
    <p:sldId id="262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34" autoAdjust="0"/>
    <p:restoredTop sz="94662" autoAdjust="0"/>
  </p:normalViewPr>
  <p:slideViewPr>
    <p:cSldViewPr>
      <p:cViewPr>
        <p:scale>
          <a:sx n="100" d="100"/>
          <a:sy n="100" d="100"/>
        </p:scale>
        <p:origin x="-28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50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53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095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597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16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105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9380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4732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35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8137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407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035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F7E5428-5940-4F49-B8AB-543E7310C2D2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F8D77AA-3BA9-4380-933D-454E11FCE1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80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dirty="0" smtClean="0"/>
              <a:t>		</a:t>
            </a:r>
            <a:br>
              <a:rPr lang="cs-CZ" altLang="cs-CZ" sz="1200" dirty="0" smtClean="0"/>
            </a:br>
            <a:r>
              <a:rPr lang="cs-CZ" altLang="cs-CZ" sz="1200" dirty="0" smtClean="0"/>
              <a:t>		Základní škola Ústí nad Labem, Anežky České 702/17, příspěvková organizace</a:t>
            </a:r>
            <a:br>
              <a:rPr lang="cs-CZ" altLang="cs-CZ" sz="1200" dirty="0" smtClean="0"/>
            </a:br>
            <a:r>
              <a:rPr lang="cs-CZ" altLang="cs-CZ" sz="1200" dirty="0" smtClean="0"/>
              <a:t> 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dirty="0" smtClean="0"/>
              <a:t>			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/>
              <a:t>		               </a:t>
            </a:r>
            <a:r>
              <a:rPr lang="cs-CZ" alt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VY_22_INOVACE_21_4_P4-PAST PARTICIPLES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700" dirty="0" smtClean="0"/>
              <a:t>PAST PARTICIPLES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 k procvičení slovesných tvarů Past </a:t>
            </a:r>
            <a:r>
              <a:rPr lang="cs-CZ" sz="1700" dirty="0" err="1" smtClean="0"/>
              <a:t>Participle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</a:t>
            </a:r>
            <a:r>
              <a:rPr lang="cs-CZ" sz="1600" dirty="0" smtClean="0"/>
              <a:t>znalostí, případně se seznamem nepravidelných sloves, žáci </a:t>
            </a:r>
            <a:r>
              <a:rPr lang="cs-CZ" sz="1600" dirty="0"/>
              <a:t>ve </a:t>
            </a:r>
            <a:r>
              <a:rPr lang="cs-CZ" sz="1600" dirty="0" err="1"/>
              <a:t>čtyřsměrce</a:t>
            </a:r>
            <a:r>
              <a:rPr lang="cs-CZ" sz="1600" dirty="0"/>
              <a:t> </a:t>
            </a:r>
            <a:r>
              <a:rPr lang="cs-CZ" sz="1600" dirty="0" smtClean="0"/>
              <a:t> vyhledávají tvary Past </a:t>
            </a:r>
            <a:r>
              <a:rPr lang="cs-CZ" sz="1600" dirty="0" err="1" smtClean="0"/>
              <a:t>Participle</a:t>
            </a:r>
            <a:r>
              <a:rPr lang="cs-CZ" sz="1600" dirty="0" smtClean="0"/>
              <a:t>  sloves  a následně je doplňují do tabulky dle výslovnosti těchto tvarů. Na závěr si zopakují tvorbu vět v </a:t>
            </a:r>
            <a:r>
              <a:rPr lang="cs-CZ" sz="1600" dirty="0" err="1" smtClean="0"/>
              <a:t>Present</a:t>
            </a:r>
            <a:r>
              <a:rPr lang="cs-CZ" sz="1600" dirty="0" smtClean="0"/>
              <a:t> </a:t>
            </a:r>
            <a:r>
              <a:rPr lang="cs-CZ" sz="1600" dirty="0" err="1" smtClean="0"/>
              <a:t>Perfect</a:t>
            </a:r>
            <a:r>
              <a:rPr lang="cs-CZ" sz="1600" dirty="0" smtClean="0"/>
              <a:t> čase a  pokusí se sestavit několik vlastních vět.</a:t>
            </a:r>
            <a:endParaRPr lang="cs-CZ" sz="16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25.4.2013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25.4.2013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2182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PARTICIPLES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88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2304256"/>
          </a:xfrm>
        </p:spPr>
        <p:txBody>
          <a:bodyPr>
            <a:noAutofit/>
          </a:bodyPr>
          <a:lstStyle/>
          <a:p>
            <a:r>
              <a:rPr lang="cs-CZ" sz="2600" dirty="0"/>
              <a:t>VYŠKRTEJTE TVARY PAST PARTICIPLE TĚCHTO SLOVES: </a:t>
            </a:r>
            <a:r>
              <a:rPr lang="cs-CZ" sz="2600" dirty="0" err="1"/>
              <a:t>begin</a:t>
            </a:r>
            <a:r>
              <a:rPr lang="cs-CZ" sz="2600" dirty="0"/>
              <a:t>, </a:t>
            </a:r>
            <a:r>
              <a:rPr lang="cs-CZ" sz="2600" dirty="0" err="1"/>
              <a:t>bring</a:t>
            </a:r>
            <a:r>
              <a:rPr lang="cs-CZ" sz="2600" dirty="0"/>
              <a:t>, </a:t>
            </a:r>
            <a:r>
              <a:rPr lang="cs-CZ" sz="2600" dirty="0" err="1"/>
              <a:t>buy</a:t>
            </a:r>
            <a:r>
              <a:rPr lang="cs-CZ" sz="2600" dirty="0"/>
              <a:t>, </a:t>
            </a:r>
            <a:r>
              <a:rPr lang="cs-CZ" sz="2600" dirty="0" err="1"/>
              <a:t>catch</a:t>
            </a:r>
            <a:r>
              <a:rPr lang="cs-CZ" sz="2600" dirty="0"/>
              <a:t>, </a:t>
            </a:r>
            <a:r>
              <a:rPr lang="cs-CZ" sz="2600" dirty="0" err="1"/>
              <a:t>come</a:t>
            </a:r>
            <a:r>
              <a:rPr lang="cs-CZ" sz="2600" dirty="0"/>
              <a:t>, DRAW, drive, </a:t>
            </a:r>
            <a:r>
              <a:rPr lang="cs-CZ" sz="2600" dirty="0" err="1"/>
              <a:t>eat</a:t>
            </a:r>
            <a:r>
              <a:rPr lang="cs-CZ" sz="2600" dirty="0"/>
              <a:t>, </a:t>
            </a:r>
            <a:r>
              <a:rPr lang="cs-CZ" sz="2600" dirty="0" err="1"/>
              <a:t>feel</a:t>
            </a:r>
            <a:r>
              <a:rPr lang="cs-CZ" sz="2600" dirty="0"/>
              <a:t>, </a:t>
            </a:r>
            <a:r>
              <a:rPr lang="cs-CZ" sz="2600" dirty="0" err="1"/>
              <a:t>fight</a:t>
            </a:r>
            <a:r>
              <a:rPr lang="cs-CZ" sz="2600" dirty="0"/>
              <a:t>, </a:t>
            </a:r>
            <a:r>
              <a:rPr lang="cs-CZ" sz="2600" dirty="0" err="1"/>
              <a:t>fly</a:t>
            </a:r>
            <a:r>
              <a:rPr lang="cs-CZ" sz="2600" dirty="0"/>
              <a:t>, </a:t>
            </a:r>
            <a:r>
              <a:rPr lang="cs-CZ" sz="2600" dirty="0" err="1"/>
              <a:t>grow</a:t>
            </a:r>
            <a:r>
              <a:rPr lang="cs-CZ" sz="2600" dirty="0"/>
              <a:t>, </a:t>
            </a:r>
            <a:r>
              <a:rPr lang="cs-CZ" sz="2600" dirty="0" err="1"/>
              <a:t>choose</a:t>
            </a:r>
            <a:r>
              <a:rPr lang="cs-CZ" sz="2600" dirty="0"/>
              <a:t>, </a:t>
            </a:r>
            <a:r>
              <a:rPr lang="cs-CZ" sz="2600" dirty="0" err="1"/>
              <a:t>keep</a:t>
            </a:r>
            <a:r>
              <a:rPr lang="cs-CZ" sz="2600" dirty="0"/>
              <a:t>, </a:t>
            </a:r>
            <a:r>
              <a:rPr lang="cs-CZ" sz="2600" dirty="0" err="1"/>
              <a:t>know</a:t>
            </a:r>
            <a:r>
              <a:rPr lang="cs-CZ" sz="2600" dirty="0"/>
              <a:t>, </a:t>
            </a:r>
            <a:r>
              <a:rPr lang="cs-CZ" sz="2600" dirty="0" err="1"/>
              <a:t>mean</a:t>
            </a:r>
            <a:r>
              <a:rPr lang="cs-CZ" sz="2600" dirty="0"/>
              <a:t>, run, </a:t>
            </a:r>
            <a:r>
              <a:rPr lang="cs-CZ" sz="2600" dirty="0" err="1"/>
              <a:t>send</a:t>
            </a:r>
            <a:r>
              <a:rPr lang="cs-CZ" sz="2600" dirty="0"/>
              <a:t>, </a:t>
            </a:r>
            <a:r>
              <a:rPr lang="cs-CZ" sz="2600" dirty="0" err="1"/>
              <a:t>sing</a:t>
            </a:r>
            <a:r>
              <a:rPr lang="cs-CZ" sz="2600" dirty="0"/>
              <a:t>, </a:t>
            </a:r>
            <a:r>
              <a:rPr lang="cs-CZ" sz="2600" dirty="0" err="1"/>
              <a:t>sleep</a:t>
            </a:r>
            <a:r>
              <a:rPr lang="cs-CZ" sz="2600" dirty="0"/>
              <a:t>, </a:t>
            </a:r>
            <a:r>
              <a:rPr lang="cs-CZ" sz="2600" dirty="0" err="1"/>
              <a:t>speak</a:t>
            </a:r>
            <a:r>
              <a:rPr lang="cs-CZ" sz="2600" dirty="0"/>
              <a:t>, </a:t>
            </a:r>
            <a:r>
              <a:rPr lang="cs-CZ" sz="2600" dirty="0" err="1"/>
              <a:t>swim</a:t>
            </a:r>
            <a:r>
              <a:rPr lang="cs-CZ" sz="2600" dirty="0"/>
              <a:t>, </a:t>
            </a:r>
            <a:r>
              <a:rPr lang="cs-CZ" sz="2600" dirty="0" err="1"/>
              <a:t>take</a:t>
            </a:r>
            <a:r>
              <a:rPr lang="cs-CZ" sz="2600" dirty="0"/>
              <a:t>, </a:t>
            </a:r>
            <a:r>
              <a:rPr lang="cs-CZ" sz="2600" dirty="0" err="1"/>
              <a:t>teach</a:t>
            </a:r>
            <a:r>
              <a:rPr lang="cs-CZ" sz="2600" dirty="0"/>
              <a:t>, THROW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3645775"/>
              </p:ext>
            </p:extLst>
          </p:nvPr>
        </p:nvGraphicFramePr>
        <p:xfrm>
          <a:off x="1691680" y="2780928"/>
          <a:ext cx="5112570" cy="3855720"/>
        </p:xfrm>
        <a:graphic>
          <a:graphicData uri="http://schemas.openxmlformats.org/drawingml/2006/table">
            <a:tbl>
              <a:tblPr firstRow="1" firstCol="1" bandRow="1">
                <a:tableStyleId>{8A107856-5554-42FB-B03E-39F5DBC370BA}</a:tableStyleId>
              </a:tblPr>
              <a:tblGrid>
                <a:gridCol w="386174"/>
                <a:gridCol w="386174"/>
                <a:gridCol w="386174"/>
                <a:gridCol w="386174"/>
                <a:gridCol w="386174"/>
                <a:gridCol w="386174"/>
                <a:gridCol w="386174"/>
                <a:gridCol w="386174"/>
                <a:gridCol w="386174"/>
                <a:gridCol w="393405"/>
                <a:gridCol w="414533"/>
                <a:gridCol w="414533"/>
                <a:gridCol w="414533"/>
              </a:tblGrid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T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K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 smtClean="0">
                          <a:effectLst/>
                          <a:latin typeface="+mn-lt"/>
                        </a:rPr>
                        <a:t>!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C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A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U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G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H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T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C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O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M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E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A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T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H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G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B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B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U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P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O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H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U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A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E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M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R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G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S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S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G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Y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!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H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G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O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B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H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P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S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G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S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T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E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O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I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G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T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A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V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K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F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L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W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W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W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H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N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I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E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L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U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O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W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U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R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E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T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A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K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E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N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L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>
                          <a:effectLst/>
                          <a:latin typeface="+mn-lt"/>
                        </a:rPr>
                        <a:t>R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D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S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W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U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M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G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K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</a:rPr>
                        <a:t>F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</a:rPr>
                        <a:t>G</a:t>
                      </a:r>
                      <a:endParaRPr lang="cs-CZ" sz="2000" b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43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355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Ověřte své znalosti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925144"/>
          </a:xfrm>
        </p:spPr>
        <p:txBody>
          <a:bodyPr numCol="2">
            <a:normAutofit fontScale="85000" lnSpcReduction="20000"/>
          </a:bodyPr>
          <a:lstStyle/>
          <a:p>
            <a:r>
              <a:rPr lang="cs-CZ" dirty="0" err="1"/>
              <a:t>begin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bring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buy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catch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come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draw</a:t>
            </a:r>
            <a:r>
              <a:rPr lang="cs-CZ" dirty="0" smtClean="0"/>
              <a:t> </a:t>
            </a:r>
          </a:p>
          <a:p>
            <a:r>
              <a:rPr lang="cs-CZ" dirty="0" smtClean="0"/>
              <a:t>drive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eat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feel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fight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fly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grow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choose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keep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know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mean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run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send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sing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sleep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speak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swim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 smtClean="0"/>
              <a:t>take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each</a:t>
            </a:r>
            <a:endParaRPr lang="cs-CZ" dirty="0" smtClean="0"/>
          </a:p>
          <a:p>
            <a:r>
              <a:rPr lang="cs-CZ" dirty="0" err="1" smtClean="0"/>
              <a:t>throw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925144"/>
          </a:xfrm>
        </p:spPr>
        <p:txBody>
          <a:bodyPr numCol="2">
            <a:normAutofit fontScale="85000" lnSpcReduction="20000"/>
          </a:bodyPr>
          <a:lstStyle/>
          <a:p>
            <a:r>
              <a:rPr lang="cs-CZ" dirty="0" err="1" smtClean="0"/>
              <a:t>begun</a:t>
            </a:r>
            <a:r>
              <a:rPr lang="cs-CZ" dirty="0"/>
              <a:t>, </a:t>
            </a:r>
          </a:p>
          <a:p>
            <a:r>
              <a:rPr lang="cs-CZ" dirty="0" err="1" smtClean="0"/>
              <a:t>brought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bought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caught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/>
              <a:t>come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drawn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err="1" smtClean="0"/>
              <a:t>driven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eaten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felt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fought</a:t>
            </a:r>
            <a:r>
              <a:rPr lang="cs-CZ" dirty="0"/>
              <a:t>, </a:t>
            </a:r>
          </a:p>
          <a:p>
            <a:r>
              <a:rPr lang="cs-CZ" dirty="0" err="1" smtClean="0"/>
              <a:t>flown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grown</a:t>
            </a:r>
            <a:r>
              <a:rPr lang="cs-CZ" dirty="0" smtClean="0"/>
              <a:t>,</a:t>
            </a:r>
            <a:endParaRPr lang="cs-CZ" dirty="0"/>
          </a:p>
          <a:p>
            <a:r>
              <a:rPr lang="cs-CZ" dirty="0" err="1" smtClean="0"/>
              <a:t>chosen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kept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known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meant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/>
              <a:t>run, </a:t>
            </a:r>
          </a:p>
          <a:p>
            <a:r>
              <a:rPr lang="cs-CZ" dirty="0" err="1" smtClean="0"/>
              <a:t>sent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sung</a:t>
            </a:r>
            <a:r>
              <a:rPr lang="cs-CZ" dirty="0"/>
              <a:t>, </a:t>
            </a:r>
          </a:p>
          <a:p>
            <a:r>
              <a:rPr lang="cs-CZ" dirty="0" err="1" smtClean="0"/>
              <a:t>slept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spoken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 smtClean="0"/>
              <a:t>swum</a:t>
            </a:r>
            <a:r>
              <a:rPr lang="cs-CZ" dirty="0"/>
              <a:t>, </a:t>
            </a:r>
          </a:p>
          <a:p>
            <a:r>
              <a:rPr lang="cs-CZ" dirty="0" err="1" smtClean="0"/>
              <a:t>taken</a:t>
            </a:r>
            <a:r>
              <a:rPr lang="cs-CZ" dirty="0" smtClean="0"/>
              <a:t>, </a:t>
            </a:r>
            <a:endParaRPr lang="cs-CZ" dirty="0"/>
          </a:p>
          <a:p>
            <a:r>
              <a:rPr lang="cs-CZ" dirty="0" err="1"/>
              <a:t>t</a:t>
            </a:r>
            <a:r>
              <a:rPr lang="cs-CZ" dirty="0" err="1" smtClean="0"/>
              <a:t>aught</a:t>
            </a:r>
            <a:endParaRPr lang="cs-CZ" dirty="0" smtClean="0"/>
          </a:p>
          <a:p>
            <a:r>
              <a:rPr lang="cs-CZ" dirty="0" err="1" smtClean="0"/>
              <a:t>thrown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21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1143000"/>
          </a:xfrm>
        </p:spPr>
        <p:txBody>
          <a:bodyPr/>
          <a:lstStyle/>
          <a:p>
            <a:r>
              <a:rPr lang="cs-CZ" dirty="0" smtClean="0"/>
              <a:t>PROVEĎTE KONTROLU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0678949"/>
              </p:ext>
            </p:extLst>
          </p:nvPr>
        </p:nvGraphicFramePr>
        <p:xfrm>
          <a:off x="755577" y="1628804"/>
          <a:ext cx="5544617" cy="4673317"/>
        </p:xfrm>
        <a:graphic>
          <a:graphicData uri="http://schemas.openxmlformats.org/drawingml/2006/table">
            <a:tbl>
              <a:tblPr firstRow="1" firstCol="1" bandRow="1"/>
              <a:tblGrid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</a:tblGrid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baseline="0" dirty="0" smtClean="0">
                          <a:effectLst/>
                          <a:latin typeface="+mn-lt"/>
                        </a:rPr>
                        <a:t>!</a:t>
                      </a:r>
                      <a:endParaRPr lang="cs-CZ" sz="2000" b="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T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</a:rPr>
                        <a:t>A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!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  <a:endParaRPr lang="cs-CZ" sz="2000" b="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964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OZNAČTE A VYPIŠTE ZBYLÁ PÍSMENA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3899144"/>
              </p:ext>
            </p:extLst>
          </p:nvPr>
        </p:nvGraphicFramePr>
        <p:xfrm>
          <a:off x="755577" y="1628804"/>
          <a:ext cx="5544617" cy="4673317"/>
        </p:xfrm>
        <a:graphic>
          <a:graphicData uri="http://schemas.openxmlformats.org/drawingml/2006/table">
            <a:tbl>
              <a:tblPr firstRow="1" firstCol="1" bandRow="1"/>
              <a:tblGrid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  <a:gridCol w="426509"/>
              </a:tblGrid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!</a:t>
                      </a:r>
                      <a:endParaRPr lang="cs-CZ" sz="2400" b="1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strike="noStrike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</a:rPr>
                        <a:t>E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</a:rPr>
                        <a:t>R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Y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!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7030A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</a:t>
                      </a:r>
                      <a:endParaRPr lang="cs-CZ" sz="2000" b="0" dirty="0">
                        <a:solidFill>
                          <a:srgbClr val="0070C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1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  <a:endParaRPr lang="cs-CZ" sz="24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</a:t>
                      </a:r>
                      <a:endParaRPr lang="cs-CZ" sz="2000" b="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47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PÍSMENA SI zapište a následně PŘEČTĚTE POZPÁTKU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!TAERGERAUOY!SNOITALUTARGNOC</a:t>
            </a:r>
          </a:p>
          <a:p>
            <a:r>
              <a:rPr lang="cs-CZ" dirty="0" smtClean="0"/>
              <a:t>CONGRATULATIONS! YOU ARE GREAT!</a:t>
            </a:r>
          </a:p>
          <a:p>
            <a:endParaRPr lang="cs-CZ" dirty="0"/>
          </a:p>
          <a:p>
            <a:r>
              <a:rPr lang="cs-CZ" dirty="0" smtClean="0"/>
              <a:t>GRATULUJI VÁM! JSTE SKVĚLÍ!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" name="Picture 2" descr="C:\Users\leskotova\AppData\Local\Microsoft\Windows\Temporary Internet Files\Content.IE5\KL4ZIYJ9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843" y="3501008"/>
            <a:ext cx="318127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52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596792"/>
          </a:xfrm>
        </p:spPr>
        <p:txBody>
          <a:bodyPr>
            <a:normAutofit/>
          </a:bodyPr>
          <a:lstStyle/>
          <a:p>
            <a:r>
              <a:rPr lang="cs-CZ" sz="3200" dirty="0"/>
              <a:t>Jak se doplněné tvary </a:t>
            </a:r>
            <a:r>
              <a:rPr lang="cs-CZ" sz="3200" i="1" dirty="0" smtClean="0"/>
              <a:t>past </a:t>
            </a:r>
            <a:r>
              <a:rPr lang="cs-CZ" sz="3200" i="1" dirty="0" err="1" smtClean="0"/>
              <a:t>participles</a:t>
            </a:r>
            <a:r>
              <a:rPr lang="cs-CZ" sz="3200" dirty="0" smtClean="0"/>
              <a:t> čtou? Ověřte či vyhledejte si jejich výslovnost.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3520440" cy="4209331"/>
          </a:xfrm>
        </p:spPr>
        <p:txBody>
          <a:bodyPr>
            <a:noAutofit/>
          </a:bodyPr>
          <a:lstStyle/>
          <a:p>
            <a:r>
              <a:rPr lang="cs-CZ" sz="2000" dirty="0" err="1"/>
              <a:t>begun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brought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bought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caught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come</a:t>
            </a:r>
            <a:r>
              <a:rPr lang="cs-CZ" sz="2000" dirty="0" smtClean="0"/>
              <a:t>,</a:t>
            </a:r>
          </a:p>
          <a:p>
            <a:r>
              <a:rPr lang="cs-CZ" sz="2000" dirty="0" err="1" smtClean="0"/>
              <a:t>drawn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 err="1"/>
              <a:t>driven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eaten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felt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fought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flown</a:t>
            </a:r>
            <a:r>
              <a:rPr lang="cs-CZ" sz="2000" dirty="0"/>
              <a:t>, </a:t>
            </a:r>
          </a:p>
          <a:p>
            <a:r>
              <a:rPr lang="cs-CZ" sz="2000" dirty="0" err="1"/>
              <a:t>grown</a:t>
            </a:r>
            <a:r>
              <a:rPr lang="cs-CZ" sz="2000" dirty="0"/>
              <a:t>,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916832"/>
            <a:ext cx="3520440" cy="4209331"/>
          </a:xfrm>
        </p:spPr>
        <p:txBody>
          <a:bodyPr>
            <a:normAutofit fontScale="92500" lnSpcReduction="20000"/>
          </a:bodyPr>
          <a:lstStyle/>
          <a:p>
            <a:r>
              <a:rPr lang="cs-CZ" sz="2200" dirty="0" err="1"/>
              <a:t>chosen</a:t>
            </a:r>
            <a:r>
              <a:rPr lang="cs-CZ" sz="2200" dirty="0"/>
              <a:t>, </a:t>
            </a:r>
          </a:p>
          <a:p>
            <a:r>
              <a:rPr lang="cs-CZ" sz="2200" dirty="0" err="1" smtClean="0"/>
              <a:t>kept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known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meant</a:t>
            </a:r>
            <a:r>
              <a:rPr lang="cs-CZ" sz="2200" dirty="0"/>
              <a:t>, </a:t>
            </a:r>
          </a:p>
          <a:p>
            <a:r>
              <a:rPr lang="cs-CZ" sz="2200" dirty="0"/>
              <a:t>run, </a:t>
            </a:r>
          </a:p>
          <a:p>
            <a:r>
              <a:rPr lang="cs-CZ" sz="2200" dirty="0" err="1"/>
              <a:t>sent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sung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slept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spoken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swum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taken</a:t>
            </a:r>
            <a:r>
              <a:rPr lang="cs-CZ" sz="2200" dirty="0"/>
              <a:t>, </a:t>
            </a:r>
          </a:p>
          <a:p>
            <a:r>
              <a:rPr lang="cs-CZ" sz="2200" dirty="0" err="1"/>
              <a:t>t</a:t>
            </a:r>
            <a:r>
              <a:rPr lang="cs-CZ" sz="2200" dirty="0" err="1" smtClean="0"/>
              <a:t>aught</a:t>
            </a:r>
            <a:endParaRPr lang="cs-CZ" sz="2200" dirty="0" smtClean="0"/>
          </a:p>
          <a:p>
            <a:r>
              <a:rPr lang="cs-CZ" sz="2200" dirty="0" err="1" smtClean="0"/>
              <a:t>thrown</a:t>
            </a:r>
            <a:endParaRPr lang="cs-CZ" sz="2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95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64744"/>
          </a:xfrm>
        </p:spPr>
        <p:txBody>
          <a:bodyPr>
            <a:normAutofit fontScale="90000"/>
          </a:bodyPr>
          <a:lstStyle/>
          <a:p>
            <a:r>
              <a:rPr lang="cs-CZ" sz="3200" dirty="0" err="1" smtClean="0"/>
              <a:t>Vpište</a:t>
            </a:r>
            <a:r>
              <a:rPr lang="cs-CZ" sz="3200" dirty="0" smtClean="0"/>
              <a:t> tvary past </a:t>
            </a:r>
            <a:r>
              <a:rPr lang="cs-CZ" sz="3200" dirty="0" err="1" smtClean="0"/>
              <a:t>participles</a:t>
            </a:r>
            <a:r>
              <a:rPr lang="cs-CZ" sz="3200" dirty="0" smtClean="0"/>
              <a:t> do správného sloupce dle výslovnosti: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429912"/>
              </p:ext>
            </p:extLst>
          </p:nvPr>
        </p:nvGraphicFramePr>
        <p:xfrm>
          <a:off x="457200" y="2058390"/>
          <a:ext cx="7239000" cy="39493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</a:tblGrid>
              <a:tr h="6582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 dirty="0">
                          <a:effectLst/>
                        </a:rPr>
                        <a:t>/-</a:t>
                      </a:r>
                      <a:r>
                        <a:rPr lang="cs-CZ" sz="2600" dirty="0">
                          <a:effectLst/>
                        </a:rPr>
                        <a:t>Λ</a:t>
                      </a:r>
                      <a:r>
                        <a:rPr lang="cs-CZ" sz="3500" dirty="0">
                          <a:effectLst/>
                        </a:rPr>
                        <a:t>-/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/-o:-/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/-e.t/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/-n/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/әun/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678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Proveďte kontrolu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206997"/>
              </p:ext>
            </p:extLst>
          </p:nvPr>
        </p:nvGraphicFramePr>
        <p:xfrm>
          <a:off x="457200" y="2058390"/>
          <a:ext cx="7239000" cy="39493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78496"/>
                <a:gridCol w="1517104"/>
                <a:gridCol w="1447800"/>
                <a:gridCol w="1447800"/>
                <a:gridCol w="1447800"/>
              </a:tblGrid>
              <a:tr h="65821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 dirty="0">
                          <a:effectLst/>
                        </a:rPr>
                        <a:t>/-</a:t>
                      </a:r>
                      <a:r>
                        <a:rPr lang="cs-CZ" sz="2600" dirty="0">
                          <a:effectLst/>
                        </a:rPr>
                        <a:t>Λ</a:t>
                      </a:r>
                      <a:r>
                        <a:rPr lang="cs-CZ" sz="3500" dirty="0">
                          <a:effectLst/>
                        </a:rPr>
                        <a:t>-/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/-o:-/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/-e.t/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/-n/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500">
                          <a:effectLst/>
                        </a:rPr>
                        <a:t>/әun/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BEGUN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BROUGHT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FELT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DRIVEN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FLOWN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COME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CAUGHT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KEPT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EATEN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GROWN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RUN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FOUGHT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MEANT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CHOSEN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KNOWN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SUNG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TAUGHT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SENT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SPOKEN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</a:rPr>
                        <a:t>DRAWN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  <a:tr h="6582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SWUM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BOUGHT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SLEPT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TAKEN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THROWN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2493" marR="32493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38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84824"/>
          </a:xfrm>
        </p:spPr>
        <p:txBody>
          <a:bodyPr>
            <a:normAutofit/>
          </a:bodyPr>
          <a:lstStyle/>
          <a:p>
            <a:r>
              <a:rPr lang="cs-CZ" dirty="0" smtClean="0"/>
              <a:t>Použijte 5 sloves dle vlastního výběru ve větách v </a:t>
            </a:r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perfect</a:t>
            </a:r>
            <a:r>
              <a:rPr lang="cs-CZ" i="1" dirty="0" smtClean="0"/>
              <a:t> tense: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7239000" cy="4106856"/>
          </a:xfrm>
        </p:spPr>
        <p:txBody>
          <a:bodyPr/>
          <a:lstStyle/>
          <a:p>
            <a:r>
              <a:rPr lang="cs-CZ" dirty="0" smtClean="0"/>
              <a:t>Např. </a:t>
            </a:r>
            <a:r>
              <a:rPr lang="cs-CZ" i="1" dirty="0" smtClean="0"/>
              <a:t>I </a:t>
            </a:r>
            <a:r>
              <a:rPr lang="cs-CZ" i="1" u="sng" dirty="0" err="1" smtClean="0"/>
              <a:t>have</a:t>
            </a:r>
            <a:r>
              <a:rPr lang="cs-CZ" i="1" dirty="0" smtClean="0"/>
              <a:t> just </a:t>
            </a:r>
            <a:r>
              <a:rPr lang="cs-CZ" i="1" u="sng" dirty="0" smtClean="0"/>
              <a:t>run</a:t>
            </a:r>
            <a:r>
              <a:rPr lang="cs-CZ" i="1" dirty="0" smtClean="0"/>
              <a:t> 10 </a:t>
            </a:r>
            <a:r>
              <a:rPr lang="cs-CZ" i="1" dirty="0" err="1" smtClean="0"/>
              <a:t>miles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68747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altLang="cs-CZ" dirty="0"/>
              <a:t>Obrázky použité v prezentaci jsou dostupné pod licencí Microsoft Office 2010 na </a:t>
            </a:r>
            <a:r>
              <a:rPr lang="cs-CZ" altLang="cs-CZ" dirty="0" smtClean="0">
                <a:hlinkClick r:id="rId2"/>
              </a:rPr>
              <a:t>www.office.com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074319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155</TotalTime>
  <Words>799</Words>
  <Application>Microsoft Office PowerPoint</Application>
  <PresentationFormat>Předvádění na obrazovce (4:3)</PresentationFormat>
  <Paragraphs>614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PAST PARTICIPLES</vt:lpstr>
      <vt:lpstr>VYŠKRTEJTE TVARY PAST PARTICIPLE TĚCHTO SLOVES: begin, bring, buy, catch, come, DRAW, drive, eat, feel, fight, fly, grow, choose, keep, know, mean, run, send, sing, sleep, speak, swim, take, teach, THROW</vt:lpstr>
      <vt:lpstr>Ověřte své znalosti</vt:lpstr>
      <vt:lpstr>PROVEĎTE KONTROLU</vt:lpstr>
      <vt:lpstr>OZNAČTE A VYPIŠTE ZBYLÁ PÍSMENA</vt:lpstr>
      <vt:lpstr>PÍSMENA SI zapište a následně PŘEČTĚTE POZPÁTKU</vt:lpstr>
      <vt:lpstr>Jak se doplněné tvary past participles čtou? Ověřte či vyhledejte si jejich výslovnost.</vt:lpstr>
      <vt:lpstr>Vpište tvary past participles do správného sloupce dle výslovnosti:</vt:lpstr>
      <vt:lpstr>Proveďte kontrolu</vt:lpstr>
      <vt:lpstr>Použijte 5 sloves dle vlastního výběru ve větách v present perfect tense: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PARTICIPLES</dc:title>
  <dc:creator>Andrea</dc:creator>
  <cp:lastModifiedBy>Andrea Leskotová</cp:lastModifiedBy>
  <cp:revision>18</cp:revision>
  <dcterms:created xsi:type="dcterms:W3CDTF">2013-11-25T19:35:41Z</dcterms:created>
  <dcterms:modified xsi:type="dcterms:W3CDTF">2013-12-02T21:42:53Z</dcterms:modified>
</cp:coreProperties>
</file>