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9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62" autoAdjust="0"/>
  </p:normalViewPr>
  <p:slideViewPr>
    <p:cSldViewPr>
      <p:cViewPr>
        <p:scale>
          <a:sx n="100" d="100"/>
          <a:sy n="100" d="100"/>
        </p:scale>
        <p:origin x="156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259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415F4-5511-42FC-8CAD-DA452DBAF72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4660F-2865-4087-9F63-ABF7ACBA42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6198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AB633-C52C-4E3F-8A52-464CD0CEC01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CC924-6578-4BEA-A37E-32CB893EFC1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857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07F0D-0F75-428E-AE0C-340C370DF3B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082BD-C02E-4012-98FF-30A74F8CC5E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5382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34A52-E32E-4769-8482-1F866A0FE0F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88125-66A8-49E3-B5E8-CB8D719185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3440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EC79C-3F82-44CB-9D44-0DA2CA8BF2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3ABDF-C29E-4598-8B1A-443CD1DF47E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3556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FB204-2AFF-425D-84DA-13B56E1838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C3349-505D-4337-BDB6-3940FDE10BF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3130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858A2-877C-43EB-8B79-46B7B2257D1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9CFD1-0315-4945-B7FC-8AC2B95045B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8950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1CEC1-7F7E-4D89-A9E3-A31DF210D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6A87C-5B51-40BA-9076-BA8F9506F9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7699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7A661-E6C9-46AD-87C2-1355F2ADBD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AC86B-2901-4B39-8A11-FE17F298AD6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2043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FC6ED-81B8-48F2-8B1D-DC7043AB253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4C09A-E330-42B5-8B7F-AAD308D5C93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882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62829-0131-4C60-B63A-29B8D6CA91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81725-1559-4766-B961-7CF7848CC3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103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8978DC4-F88C-4702-A0FD-4EB3AD7F6326}" type="datetimeFigureOut">
              <a:rPr lang="cs-CZ" smtClean="0"/>
              <a:t>2. 12. 2013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174599-6BF0-4FDA-A2C3-1D5D8554E7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9F94B1F-709D-435A-9D8A-B9C387C05A9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789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image" Target="../media/image20.jpeg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12" Type="http://schemas.openxmlformats.org/officeDocument/2006/relationships/image" Target="../media/image19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11" Type="http://schemas.openxmlformats.org/officeDocument/2006/relationships/image" Target="../media/image18.wmf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Relationship Id="rId14" Type="http://schemas.openxmlformats.org/officeDocument/2006/relationships/image" Target="../media/image21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altLang="cs-CZ" sz="1200" dirty="0" smtClean="0"/>
              <a:t>		</a:t>
            </a:r>
            <a:br>
              <a:rPr lang="cs-CZ" altLang="cs-CZ" sz="1200" dirty="0" smtClean="0"/>
            </a:br>
            <a:r>
              <a:rPr lang="cs-CZ" altLang="cs-CZ" sz="1200" dirty="0" smtClean="0"/>
              <a:t>		Základní škola Ústí nad Labem, Anežky České 702/17, příspěvková organizace</a:t>
            </a:r>
            <a:br>
              <a:rPr lang="cs-CZ" altLang="cs-CZ" sz="1200" dirty="0" smtClean="0"/>
            </a:br>
            <a:r>
              <a:rPr lang="cs-CZ" altLang="cs-CZ" sz="1200" dirty="0" smtClean="0"/>
              <a:t> </a:t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altLang="cs-CZ" sz="1200" dirty="0" smtClean="0"/>
              <a:t>			</a:t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1200" dirty="0" smtClean="0"/>
              <a:t>		               </a:t>
            </a:r>
            <a:r>
              <a:rPr lang="cs-CZ" alt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</a:t>
            </a:r>
            <a:r>
              <a:rPr lang="cs-CZ" sz="1600" dirty="0" smtClean="0"/>
              <a:t>VY_22_INOVACE_22_4_P2-COMPARATIVES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Andrea </a:t>
            </a:r>
            <a:r>
              <a:rPr lang="cs-CZ" sz="1700" dirty="0" err="1" smtClean="0"/>
              <a:t>Leskotová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Vzdělávací oblast/Předmět/Téma: </a:t>
            </a:r>
            <a:r>
              <a:rPr lang="cs-CZ" sz="1700" dirty="0"/>
              <a:t>Jazyk a jazyková komunikace/ Anglický jazyk/ </a:t>
            </a:r>
            <a:r>
              <a:rPr lang="cs-CZ" sz="1800" dirty="0"/>
              <a:t>COMPARATIVES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Anotace:	</a:t>
            </a:r>
            <a:r>
              <a:rPr lang="cs-CZ" sz="1600" dirty="0"/>
              <a:t> Na základě vysvětlení </a:t>
            </a:r>
            <a:r>
              <a:rPr lang="cs-CZ" sz="1600" dirty="0" smtClean="0"/>
              <a:t>tvorby druhého stupně přídavných jmen (</a:t>
            </a:r>
            <a:r>
              <a:rPr lang="cs-CZ" sz="1600" dirty="0" err="1" smtClean="0"/>
              <a:t>comparative</a:t>
            </a:r>
            <a:r>
              <a:rPr lang="cs-CZ" sz="1600" dirty="0" smtClean="0"/>
              <a:t>) </a:t>
            </a:r>
            <a:r>
              <a:rPr lang="cs-CZ" sz="1600" dirty="0"/>
              <a:t>žáci </a:t>
            </a:r>
            <a:r>
              <a:rPr lang="cs-CZ" sz="1600" dirty="0" smtClean="0"/>
              <a:t>tvoří správné tvary. </a:t>
            </a:r>
            <a:r>
              <a:rPr lang="cs-CZ" sz="17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24.4.2013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24.4.2013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1214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Comparatives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Project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552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Srovnej - </a:t>
            </a:r>
            <a:r>
              <a:rPr lang="cs-CZ" dirty="0" err="1" smtClean="0"/>
              <a:t>compare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Long</a:t>
            </a:r>
          </a:p>
          <a:p>
            <a:endParaRPr lang="cs-CZ" dirty="0"/>
          </a:p>
          <a:p>
            <a:r>
              <a:rPr lang="cs-CZ" dirty="0" err="1" smtClean="0"/>
              <a:t>Small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Short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High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Longer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Smaller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Shorter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Higher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31" name="Picture 7" descr="C:\Users\leskotova\AppData\Local\Microsoft\Windows\Temporary Internet Files\Content.IE5\J5VRBDKJ\MP900409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444806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leskotova\AppData\Local\Microsoft\Windows\Temporary Internet Files\Content.IE5\49AKUZHU\MC9003700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653" y="1628800"/>
            <a:ext cx="1845259" cy="864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leskotova\AppData\Local\Microsoft\Windows\Temporary Internet Files\Content.IE5\49AKUZHU\MC9003700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2664296" cy="864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leskotova\AppData\Local\Microsoft\Windows\Temporary Internet Files\Content.IE5\KL4ZIYJ9\MC90043802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202" y="2661321"/>
            <a:ext cx="783485" cy="783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leskotova\AppData\Local\Microsoft\Windows\Temporary Internet Files\Content.IE5\KL4ZIYJ9\MC90043802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2219" y="2674051"/>
            <a:ext cx="490002" cy="49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leskotova\AppData\Local\Microsoft\Windows\Temporary Internet Files\Content.IE5\KL4ZIYJ9\MP90040898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202" y="3444806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skotova\AppData\Local\Microsoft\Windows\Temporary Internet Files\Content.IE5\KL4ZIYJ9\MC9004077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012" y="4671662"/>
            <a:ext cx="1368152" cy="202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1691680" y="5120977"/>
            <a:ext cx="1370749" cy="59702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3851920" y="5120977"/>
            <a:ext cx="1008112" cy="25223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173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jsme utvořili tvary vhodné pro srovnávání?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Long - </a:t>
            </a:r>
            <a:r>
              <a:rPr lang="cs-CZ" dirty="0" err="1" smtClean="0"/>
              <a:t>long</a:t>
            </a:r>
            <a:r>
              <a:rPr lang="cs-CZ" dirty="0" err="1" smtClean="0">
                <a:solidFill>
                  <a:schemeClr val="tx2"/>
                </a:solidFill>
              </a:rPr>
              <a:t>er</a:t>
            </a:r>
            <a:endParaRPr lang="cs-CZ" dirty="0">
              <a:solidFill>
                <a:schemeClr val="tx2"/>
              </a:solidFill>
            </a:endParaRPr>
          </a:p>
          <a:p>
            <a:r>
              <a:rPr lang="cs-CZ" dirty="0" err="1" smtClean="0"/>
              <a:t>Small</a:t>
            </a:r>
            <a:r>
              <a:rPr lang="cs-CZ" dirty="0" smtClean="0"/>
              <a:t> - </a:t>
            </a:r>
            <a:r>
              <a:rPr lang="cs-CZ" dirty="0" err="1" smtClean="0"/>
              <a:t>small</a:t>
            </a:r>
            <a:r>
              <a:rPr lang="cs-CZ" dirty="0" err="1" smtClean="0">
                <a:solidFill>
                  <a:schemeClr val="tx2"/>
                </a:solidFill>
              </a:rPr>
              <a:t>er</a:t>
            </a:r>
            <a:endParaRPr lang="cs-CZ" dirty="0">
              <a:solidFill>
                <a:schemeClr val="tx2"/>
              </a:solidFill>
            </a:endParaRPr>
          </a:p>
          <a:p>
            <a:r>
              <a:rPr lang="cs-CZ" dirty="0" err="1" smtClean="0"/>
              <a:t>Short</a:t>
            </a:r>
            <a:r>
              <a:rPr lang="cs-CZ" dirty="0" smtClean="0"/>
              <a:t> - </a:t>
            </a:r>
            <a:r>
              <a:rPr lang="cs-CZ" dirty="0" err="1" smtClean="0"/>
              <a:t>short</a:t>
            </a:r>
            <a:r>
              <a:rPr lang="cs-CZ" dirty="0" err="1" smtClean="0">
                <a:solidFill>
                  <a:schemeClr val="tx2"/>
                </a:solidFill>
              </a:rPr>
              <a:t>er</a:t>
            </a:r>
            <a:endParaRPr lang="cs-CZ" dirty="0">
              <a:solidFill>
                <a:schemeClr val="tx2"/>
              </a:solidFill>
            </a:endParaRPr>
          </a:p>
          <a:p>
            <a:r>
              <a:rPr lang="cs-CZ" dirty="0" err="1" smtClean="0"/>
              <a:t>High</a:t>
            </a:r>
            <a:r>
              <a:rPr lang="cs-CZ" dirty="0" smtClean="0"/>
              <a:t> – </a:t>
            </a:r>
            <a:r>
              <a:rPr lang="cs-CZ" dirty="0" err="1" smtClean="0"/>
              <a:t>high</a:t>
            </a:r>
            <a:r>
              <a:rPr lang="cs-CZ" dirty="0" err="1" smtClean="0">
                <a:solidFill>
                  <a:schemeClr val="tx2"/>
                </a:solidFill>
              </a:rPr>
              <a:t>er</a:t>
            </a:r>
            <a:endParaRPr lang="cs-CZ" dirty="0" smtClean="0">
              <a:solidFill>
                <a:schemeClr val="tx2"/>
              </a:solidFill>
            </a:endParaRPr>
          </a:p>
          <a:p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Přidáním koncovky </a:t>
            </a:r>
            <a:r>
              <a:rPr lang="cs-CZ" dirty="0" smtClean="0">
                <a:solidFill>
                  <a:schemeClr val="tx2"/>
                </a:solidFill>
              </a:rPr>
              <a:t>–</a:t>
            </a:r>
            <a:r>
              <a:rPr lang="cs-CZ" dirty="0" err="1" smtClean="0">
                <a:solidFill>
                  <a:schemeClr val="tx2"/>
                </a:solidFill>
              </a:rPr>
              <a:t>er</a:t>
            </a:r>
            <a:r>
              <a:rPr lang="cs-CZ" dirty="0" smtClean="0">
                <a:solidFill>
                  <a:schemeClr val="tx2"/>
                </a:solidFill>
              </a:rPr>
              <a:t>. </a:t>
            </a:r>
            <a:r>
              <a:rPr lang="cs-CZ" dirty="0" smtClean="0"/>
              <a:t>Vzniklý tvar nazýváme </a:t>
            </a:r>
            <a:r>
              <a:rPr lang="cs-CZ" dirty="0" err="1" smtClean="0">
                <a:solidFill>
                  <a:schemeClr val="tx2"/>
                </a:solidFill>
              </a:rPr>
              <a:t>comparative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smtClean="0"/>
              <a:t>– druhý stupeň přídavných jmen.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2520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Pravopisná pravidla pro </a:t>
            </a:r>
            <a:r>
              <a:rPr lang="cs-CZ" dirty="0" err="1" smtClean="0"/>
              <a:t>comparative</a:t>
            </a:r>
            <a:r>
              <a:rPr lang="cs-CZ" dirty="0" smtClean="0"/>
              <a:t> – vyhledej v textu v učebnici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9103546"/>
              </p:ext>
            </p:extLst>
          </p:nvPr>
        </p:nvGraphicFramePr>
        <p:xfrm>
          <a:off x="457200" y="1609725"/>
          <a:ext cx="4258816" cy="34899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962672"/>
                <a:gridCol w="12961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Základní pravidlo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warm</a:t>
                      </a:r>
                      <a:endParaRPr lang="cs-CZ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Slova zakončená na -e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nic</a:t>
                      </a:r>
                      <a:r>
                        <a:rPr lang="cs-CZ" dirty="0" smtClean="0">
                          <a:solidFill>
                            <a:schemeClr val="accent3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accent3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Slova zakončená</a:t>
                      </a:r>
                      <a:r>
                        <a:rPr lang="cs-CZ" baseline="0" dirty="0" smtClean="0"/>
                        <a:t> na -y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</a:t>
                      </a:r>
                      <a:r>
                        <a:rPr lang="cs-CZ" dirty="0" smtClean="0">
                          <a:solidFill>
                            <a:schemeClr val="accent3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accent3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Jednoslabičná slova, odzadu s jednou souhláskou a jednou samohláskou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</a:t>
                      </a:r>
                      <a:r>
                        <a:rPr lang="cs-CZ" dirty="0" err="1" smtClean="0">
                          <a:solidFill>
                            <a:schemeClr val="accent3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accent3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Dvou a víceslabičná slova (s výjimkou dvouslabičných slov zakončených –y)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crowded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3567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Pravopisná pravidla pro </a:t>
            </a:r>
            <a:r>
              <a:rPr lang="cs-CZ" dirty="0" err="1" smtClean="0"/>
              <a:t>comparative</a:t>
            </a:r>
            <a:r>
              <a:rPr lang="cs-CZ" dirty="0" smtClean="0"/>
              <a:t> - kontrola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2499750"/>
              </p:ext>
            </p:extLst>
          </p:nvPr>
        </p:nvGraphicFramePr>
        <p:xfrm>
          <a:off x="457200" y="1609725"/>
          <a:ext cx="6059016" cy="34899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962672"/>
                <a:gridCol w="1296144"/>
                <a:gridCol w="1800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Základní pravidlo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warm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err="1" smtClean="0"/>
                        <a:t>warm</a:t>
                      </a:r>
                      <a:r>
                        <a:rPr lang="cs-CZ" b="0" dirty="0" err="1" smtClean="0">
                          <a:solidFill>
                            <a:schemeClr val="tx2"/>
                          </a:solidFill>
                        </a:rPr>
                        <a:t>er</a:t>
                      </a:r>
                      <a:endParaRPr lang="cs-CZ" b="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Slova zakončená na -e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nic</a:t>
                      </a:r>
                      <a:r>
                        <a:rPr lang="cs-CZ" dirty="0" smtClean="0">
                          <a:solidFill>
                            <a:schemeClr val="accent3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accent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nic</a:t>
                      </a:r>
                      <a:r>
                        <a:rPr lang="cs-CZ" dirty="0" err="1" smtClean="0">
                          <a:solidFill>
                            <a:schemeClr val="tx2"/>
                          </a:solidFill>
                        </a:rPr>
                        <a:t>er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Slova zakončená</a:t>
                      </a:r>
                      <a:r>
                        <a:rPr lang="cs-CZ" baseline="0" dirty="0" smtClean="0"/>
                        <a:t> na -y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</a:t>
                      </a:r>
                      <a:r>
                        <a:rPr lang="cs-CZ" dirty="0" smtClean="0">
                          <a:solidFill>
                            <a:schemeClr val="accent3"/>
                          </a:solidFill>
                        </a:rPr>
                        <a:t>y</a:t>
                      </a:r>
                      <a:endParaRPr lang="cs-CZ" dirty="0">
                        <a:solidFill>
                          <a:schemeClr val="accent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dr</a:t>
                      </a:r>
                      <a:r>
                        <a:rPr lang="cs-CZ" dirty="0" err="1" smtClean="0">
                          <a:solidFill>
                            <a:schemeClr val="accent3"/>
                          </a:solidFill>
                        </a:rPr>
                        <a:t>i</a:t>
                      </a:r>
                      <a:r>
                        <a:rPr lang="cs-CZ" dirty="0" err="1" smtClean="0">
                          <a:solidFill>
                            <a:schemeClr val="tx2"/>
                          </a:solidFill>
                        </a:rPr>
                        <a:t>er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Jednoslabičná slova, odzadu s jednou souhláskou a jednou samohláskou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</a:t>
                      </a:r>
                      <a:r>
                        <a:rPr lang="cs-CZ" dirty="0" err="1" smtClean="0">
                          <a:solidFill>
                            <a:schemeClr val="accent3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accent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</a:t>
                      </a:r>
                      <a:r>
                        <a:rPr lang="cs-CZ" dirty="0" err="1" smtClean="0">
                          <a:solidFill>
                            <a:schemeClr val="accent3"/>
                          </a:solidFill>
                        </a:rPr>
                        <a:t>tt</a:t>
                      </a:r>
                      <a:r>
                        <a:rPr lang="cs-CZ" dirty="0" err="1" smtClean="0">
                          <a:solidFill>
                            <a:schemeClr val="tx2"/>
                          </a:solidFill>
                        </a:rPr>
                        <a:t>er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Dvou a víceslabičná slova (s výjimkou dvouslabičných slov zakončených –y)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crowded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more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crowded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854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tvar </a:t>
            </a:r>
            <a:r>
              <a:rPr lang="cs-CZ" dirty="0" err="1" smtClean="0"/>
              <a:t>comparativu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600" dirty="0" err="1" smtClean="0"/>
              <a:t>Cold</a:t>
            </a:r>
            <a:endParaRPr lang="cs-CZ" sz="2600" dirty="0" smtClean="0"/>
          </a:p>
          <a:p>
            <a:r>
              <a:rPr lang="cs-CZ" sz="2600" dirty="0" smtClean="0"/>
              <a:t>Big</a:t>
            </a:r>
          </a:p>
          <a:p>
            <a:r>
              <a:rPr lang="cs-CZ" sz="2600" dirty="0" err="1" smtClean="0"/>
              <a:t>Large</a:t>
            </a:r>
            <a:endParaRPr lang="cs-CZ" sz="2600" dirty="0" smtClean="0"/>
          </a:p>
          <a:p>
            <a:r>
              <a:rPr lang="cs-CZ" sz="2600" dirty="0" err="1" smtClean="0"/>
              <a:t>Deep</a:t>
            </a:r>
            <a:endParaRPr lang="cs-CZ" sz="2600" dirty="0" smtClean="0"/>
          </a:p>
          <a:p>
            <a:r>
              <a:rPr lang="cs-CZ" sz="2600" dirty="0" err="1" smtClean="0"/>
              <a:t>Flat</a:t>
            </a:r>
            <a:endParaRPr lang="cs-CZ" sz="2600" dirty="0" smtClean="0"/>
          </a:p>
          <a:p>
            <a:r>
              <a:rPr lang="cs-CZ" sz="2600" dirty="0" err="1" smtClean="0"/>
              <a:t>Heavy</a:t>
            </a:r>
            <a:endParaRPr lang="cs-CZ" sz="2600" dirty="0" smtClean="0"/>
          </a:p>
          <a:p>
            <a:r>
              <a:rPr lang="cs-CZ" sz="2600" dirty="0" err="1" smtClean="0"/>
              <a:t>Hilly</a:t>
            </a:r>
            <a:endParaRPr lang="cs-CZ" sz="2600" dirty="0" smtClean="0"/>
          </a:p>
          <a:p>
            <a:r>
              <a:rPr lang="cs-CZ" sz="2600" dirty="0" err="1" smtClean="0"/>
              <a:t>Wide</a:t>
            </a:r>
            <a:endParaRPr lang="cs-CZ" sz="2600" dirty="0" smtClean="0"/>
          </a:p>
          <a:p>
            <a:r>
              <a:rPr lang="cs-CZ" sz="2600" dirty="0" err="1" smtClean="0"/>
              <a:t>Difficult</a:t>
            </a:r>
            <a:endParaRPr lang="cs-CZ" sz="2600" dirty="0"/>
          </a:p>
          <a:p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600" dirty="0" err="1"/>
              <a:t>Windy</a:t>
            </a:r>
            <a:endParaRPr lang="cs-CZ" sz="2600" dirty="0"/>
          </a:p>
          <a:p>
            <a:r>
              <a:rPr lang="cs-CZ" sz="2600" dirty="0" err="1"/>
              <a:t>Red</a:t>
            </a:r>
            <a:endParaRPr lang="cs-CZ" sz="2600" dirty="0"/>
          </a:p>
          <a:p>
            <a:r>
              <a:rPr lang="cs-CZ" sz="2600" dirty="0" err="1" smtClean="0"/>
              <a:t>Short</a:t>
            </a:r>
            <a:endParaRPr lang="cs-CZ" sz="2600" dirty="0"/>
          </a:p>
          <a:p>
            <a:r>
              <a:rPr lang="cs-CZ" sz="2600" dirty="0" err="1"/>
              <a:t>Old</a:t>
            </a:r>
            <a:endParaRPr lang="cs-CZ" sz="2600" dirty="0"/>
          </a:p>
          <a:p>
            <a:r>
              <a:rPr lang="cs-CZ" sz="2600" dirty="0"/>
              <a:t>Hot</a:t>
            </a:r>
          </a:p>
          <a:p>
            <a:r>
              <a:rPr lang="cs-CZ" sz="2600" dirty="0" err="1"/>
              <a:t>High</a:t>
            </a:r>
            <a:endParaRPr lang="cs-CZ" sz="2600" dirty="0"/>
          </a:p>
          <a:p>
            <a:r>
              <a:rPr lang="cs-CZ" sz="2600" dirty="0" err="1"/>
              <a:t>White</a:t>
            </a:r>
            <a:endParaRPr lang="cs-CZ" sz="2600" dirty="0"/>
          </a:p>
          <a:p>
            <a:r>
              <a:rPr lang="cs-CZ" sz="2600" dirty="0" err="1" smtClean="0"/>
              <a:t>Cloudy</a:t>
            </a:r>
            <a:endParaRPr lang="cs-CZ" sz="2600" dirty="0"/>
          </a:p>
          <a:p>
            <a:r>
              <a:rPr lang="cs-CZ" sz="2600" dirty="0" err="1"/>
              <a:t>Famous</a:t>
            </a:r>
            <a:endParaRPr lang="cs-CZ" sz="2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162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Zkontroluj tvar </a:t>
            </a:r>
            <a:r>
              <a:rPr lang="cs-CZ" dirty="0" err="1"/>
              <a:t>comparativu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Cold</a:t>
            </a:r>
            <a:r>
              <a:rPr lang="cs-CZ" dirty="0" smtClean="0"/>
              <a:t> - </a:t>
            </a:r>
            <a:r>
              <a:rPr lang="cs-CZ" dirty="0" err="1" smtClean="0"/>
              <a:t>colder</a:t>
            </a:r>
            <a:endParaRPr lang="cs-CZ" dirty="0"/>
          </a:p>
          <a:p>
            <a:r>
              <a:rPr lang="cs-CZ" dirty="0" smtClean="0"/>
              <a:t>Big - </a:t>
            </a:r>
            <a:r>
              <a:rPr lang="cs-CZ" dirty="0" err="1" smtClean="0"/>
              <a:t>bigger</a:t>
            </a:r>
            <a:endParaRPr lang="cs-CZ" dirty="0"/>
          </a:p>
          <a:p>
            <a:r>
              <a:rPr lang="cs-CZ" dirty="0" err="1" smtClean="0"/>
              <a:t>Large</a:t>
            </a:r>
            <a:r>
              <a:rPr lang="cs-CZ" dirty="0" smtClean="0"/>
              <a:t> - </a:t>
            </a:r>
            <a:r>
              <a:rPr lang="cs-CZ" dirty="0" err="1" smtClean="0"/>
              <a:t>larger</a:t>
            </a:r>
            <a:endParaRPr lang="cs-CZ" dirty="0"/>
          </a:p>
          <a:p>
            <a:r>
              <a:rPr lang="cs-CZ" dirty="0" err="1" smtClean="0"/>
              <a:t>Deep</a:t>
            </a:r>
            <a:r>
              <a:rPr lang="cs-CZ" dirty="0" smtClean="0"/>
              <a:t> - </a:t>
            </a:r>
            <a:r>
              <a:rPr lang="cs-CZ" dirty="0" err="1" smtClean="0"/>
              <a:t>deeper</a:t>
            </a:r>
            <a:endParaRPr lang="cs-CZ" dirty="0"/>
          </a:p>
          <a:p>
            <a:r>
              <a:rPr lang="cs-CZ" dirty="0" err="1" smtClean="0"/>
              <a:t>Flat</a:t>
            </a:r>
            <a:r>
              <a:rPr lang="cs-CZ" dirty="0" smtClean="0"/>
              <a:t> - </a:t>
            </a:r>
            <a:r>
              <a:rPr lang="cs-CZ" dirty="0" err="1" smtClean="0"/>
              <a:t>flatter</a:t>
            </a:r>
            <a:endParaRPr lang="cs-CZ" dirty="0"/>
          </a:p>
          <a:p>
            <a:r>
              <a:rPr lang="cs-CZ" dirty="0" err="1" smtClean="0"/>
              <a:t>Heavy</a:t>
            </a:r>
            <a:r>
              <a:rPr lang="cs-CZ" dirty="0" smtClean="0"/>
              <a:t> - </a:t>
            </a:r>
            <a:r>
              <a:rPr lang="cs-CZ" dirty="0" err="1" smtClean="0"/>
              <a:t>heavier</a:t>
            </a:r>
            <a:endParaRPr lang="cs-CZ" dirty="0"/>
          </a:p>
          <a:p>
            <a:r>
              <a:rPr lang="cs-CZ" dirty="0" err="1" smtClean="0"/>
              <a:t>Hilly</a:t>
            </a:r>
            <a:r>
              <a:rPr lang="cs-CZ" dirty="0" smtClean="0"/>
              <a:t> - </a:t>
            </a:r>
            <a:r>
              <a:rPr lang="cs-CZ" dirty="0" err="1" smtClean="0"/>
              <a:t>hillier</a:t>
            </a:r>
            <a:endParaRPr lang="cs-CZ" dirty="0"/>
          </a:p>
          <a:p>
            <a:r>
              <a:rPr lang="cs-CZ" dirty="0" err="1" smtClean="0"/>
              <a:t>Wide</a:t>
            </a:r>
            <a:r>
              <a:rPr lang="cs-CZ" dirty="0" smtClean="0"/>
              <a:t> – </a:t>
            </a:r>
            <a:r>
              <a:rPr lang="cs-CZ" dirty="0" err="1" smtClean="0"/>
              <a:t>wider</a:t>
            </a:r>
            <a:endParaRPr lang="cs-CZ" dirty="0" smtClean="0"/>
          </a:p>
          <a:p>
            <a:r>
              <a:rPr lang="cs-CZ" dirty="0" err="1" smtClean="0"/>
              <a:t>Difficult</a:t>
            </a:r>
            <a:r>
              <a:rPr lang="cs-CZ" dirty="0" smtClean="0"/>
              <a:t> </a:t>
            </a:r>
            <a:r>
              <a:rPr lang="cs-CZ" dirty="0"/>
              <a:t>– more </a:t>
            </a:r>
            <a:r>
              <a:rPr lang="cs-CZ" dirty="0" err="1"/>
              <a:t>difficult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Windy</a:t>
            </a:r>
            <a:r>
              <a:rPr lang="cs-CZ" dirty="0" smtClean="0"/>
              <a:t> - </a:t>
            </a:r>
            <a:r>
              <a:rPr lang="cs-CZ" dirty="0" err="1" smtClean="0"/>
              <a:t>windier</a:t>
            </a:r>
            <a:endParaRPr lang="cs-CZ" dirty="0"/>
          </a:p>
          <a:p>
            <a:r>
              <a:rPr lang="cs-CZ" dirty="0" err="1" smtClean="0"/>
              <a:t>Red</a:t>
            </a:r>
            <a:r>
              <a:rPr lang="cs-CZ" dirty="0" smtClean="0"/>
              <a:t> - </a:t>
            </a:r>
            <a:r>
              <a:rPr lang="cs-CZ" dirty="0" err="1" smtClean="0"/>
              <a:t>redder</a:t>
            </a:r>
            <a:endParaRPr lang="cs-CZ" dirty="0"/>
          </a:p>
          <a:p>
            <a:r>
              <a:rPr lang="cs-CZ" dirty="0" err="1" smtClean="0"/>
              <a:t>Short</a:t>
            </a:r>
            <a:r>
              <a:rPr lang="cs-CZ" dirty="0" smtClean="0"/>
              <a:t> - </a:t>
            </a:r>
            <a:r>
              <a:rPr lang="cs-CZ" dirty="0" err="1" smtClean="0"/>
              <a:t>shorter</a:t>
            </a:r>
            <a:endParaRPr lang="cs-CZ" dirty="0"/>
          </a:p>
          <a:p>
            <a:r>
              <a:rPr lang="cs-CZ" dirty="0" err="1" smtClean="0"/>
              <a:t>Old</a:t>
            </a:r>
            <a:r>
              <a:rPr lang="cs-CZ" dirty="0" smtClean="0"/>
              <a:t> - </a:t>
            </a:r>
            <a:r>
              <a:rPr lang="cs-CZ" dirty="0" err="1" smtClean="0"/>
              <a:t>older</a:t>
            </a:r>
            <a:endParaRPr lang="cs-CZ" dirty="0"/>
          </a:p>
          <a:p>
            <a:r>
              <a:rPr lang="cs-CZ" dirty="0" smtClean="0"/>
              <a:t>Hot - </a:t>
            </a:r>
            <a:r>
              <a:rPr lang="cs-CZ" dirty="0" err="1" smtClean="0"/>
              <a:t>hotter</a:t>
            </a:r>
            <a:endParaRPr lang="cs-CZ" dirty="0"/>
          </a:p>
          <a:p>
            <a:r>
              <a:rPr lang="cs-CZ" dirty="0" err="1" smtClean="0"/>
              <a:t>High</a:t>
            </a:r>
            <a:r>
              <a:rPr lang="cs-CZ" dirty="0" smtClean="0"/>
              <a:t> - </a:t>
            </a:r>
            <a:r>
              <a:rPr lang="cs-CZ" dirty="0" err="1" smtClean="0"/>
              <a:t>higher</a:t>
            </a:r>
            <a:endParaRPr lang="cs-CZ" dirty="0"/>
          </a:p>
          <a:p>
            <a:r>
              <a:rPr lang="cs-CZ" dirty="0" err="1" smtClean="0"/>
              <a:t>White</a:t>
            </a:r>
            <a:r>
              <a:rPr lang="cs-CZ" dirty="0" smtClean="0"/>
              <a:t> - </a:t>
            </a:r>
            <a:r>
              <a:rPr lang="cs-CZ" dirty="0" err="1" smtClean="0"/>
              <a:t>whiter</a:t>
            </a:r>
            <a:endParaRPr lang="cs-CZ" dirty="0"/>
          </a:p>
          <a:p>
            <a:r>
              <a:rPr lang="cs-CZ" dirty="0" err="1" smtClean="0"/>
              <a:t>Cloudy</a:t>
            </a:r>
            <a:r>
              <a:rPr lang="cs-CZ" dirty="0" smtClean="0"/>
              <a:t> – </a:t>
            </a:r>
            <a:r>
              <a:rPr lang="cs-CZ" dirty="0" err="1" smtClean="0"/>
              <a:t>cloudier</a:t>
            </a:r>
            <a:endParaRPr lang="cs-CZ" dirty="0" smtClean="0"/>
          </a:p>
          <a:p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/>
              <a:t>– more </a:t>
            </a:r>
            <a:r>
              <a:rPr lang="cs-CZ" dirty="0" err="1"/>
              <a:t>famous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72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000" dirty="0" smtClean="0"/>
              <a:t>Použij vhodné přídavné jméno v </a:t>
            </a:r>
            <a:r>
              <a:rPr lang="cs-CZ" sz="3000" dirty="0" err="1" smtClean="0"/>
              <a:t>comparativu</a:t>
            </a:r>
            <a:r>
              <a:rPr lang="cs-CZ" sz="3000" dirty="0" smtClean="0"/>
              <a:t> ke srovnání obrázků</a:t>
            </a:r>
            <a:endParaRPr lang="cs-CZ" sz="3000" dirty="0"/>
          </a:p>
        </p:txBody>
      </p:sp>
      <p:pic>
        <p:nvPicPr>
          <p:cNvPr id="2051" name="Picture 3" descr="C:\Users\leskotova\AppData\Local\Microsoft\Windows\Temporary Internet Files\Content.IE5\J5VRBDKJ\MC9003980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5" y="1700808"/>
            <a:ext cx="865937" cy="86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skotova\AppData\Local\Microsoft\Windows\Temporary Internet Files\Content.IE5\KL4ZIYJ9\MC900413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585360"/>
            <a:ext cx="890906" cy="1339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skotova\AppData\Local\Microsoft\Windows\Temporary Internet Files\Content.IE5\M2ZSKQ1P\MP9004424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9014" y="1814764"/>
            <a:ext cx="1383812" cy="91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skotova\AppData\Local\Microsoft\Windows\Temporary Internet Files\Content.IE5\J5VRBDKJ\MP9004027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826" y="1814764"/>
            <a:ext cx="1321680" cy="880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skotova\AppData\Local\Microsoft\Windows\Temporary Internet Files\Content.IE5\J5VRBDKJ\MC9000370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12976"/>
            <a:ext cx="138529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leskotova\AppData\Local\Microsoft\Windows\Temporary Internet Files\Content.IE5\J5VRBDKJ\MC9000370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5" y="3212976"/>
            <a:ext cx="184539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skotova\AppData\Local\Microsoft\Windows\Temporary Internet Files\Content.IE5\49AKUZHU\MP9004487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3104878"/>
            <a:ext cx="1050999" cy="140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skotova\AppData\Local\Microsoft\Windows\Temporary Internet Files\Content.IE5\J5VRBDKJ\MP90044847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017" y="3576538"/>
            <a:ext cx="1400649" cy="93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skotova\AppData\Local\Microsoft\Windows\Temporary Internet Files\Content.IE5\M2ZSKQ1P\MP90044858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25831"/>
            <a:ext cx="914975" cy="1372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leskotova\AppData\Local\Microsoft\Windows\Temporary Internet Files\Content.IE5\M2ZSKQ1P\MP90044858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685" y="3212976"/>
            <a:ext cx="619138" cy="928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leskotova\AppData\Local\Microsoft\Windows\Temporary Internet Files\Content.IE5\KL4ZIYJ9\MC90035563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540" y="5296082"/>
            <a:ext cx="1057663" cy="9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eskotova\AppData\Local\Microsoft\Windows\Temporary Internet Files\Content.IE5\J5VRBDKJ\MP90043872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228" y="5182454"/>
            <a:ext cx="1604655" cy="120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leskotova\AppData\Local\Microsoft\Windows\Temporary Internet Files\Content.IE5\M2ZSKQ1P\MP90044850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942" y="5028959"/>
            <a:ext cx="1225845" cy="182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eskotova\AppData\Local\Microsoft\Windows\Temporary Internet Files\Content.IE5\KL4ZIYJ9\MC90024174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10" y="5235798"/>
            <a:ext cx="1028698" cy="1013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098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„Vytahuj“ se na kamaráda podle příkladu: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David: </a:t>
            </a: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happy. –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/>
              <a:t>Jane: </a:t>
            </a:r>
            <a:r>
              <a:rPr lang="cs-CZ" dirty="0"/>
              <a:t>I </a:t>
            </a:r>
            <a:r>
              <a:rPr lang="cs-CZ" dirty="0" err="1"/>
              <a:t>am</a:t>
            </a:r>
            <a:r>
              <a:rPr lang="cs-CZ" dirty="0"/>
              <a:t> </a:t>
            </a:r>
            <a:r>
              <a:rPr lang="cs-CZ" dirty="0" err="1"/>
              <a:t>happier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 </a:t>
            </a:r>
            <a:r>
              <a:rPr lang="cs-CZ" dirty="0" smtClean="0"/>
              <a:t>David: </a:t>
            </a:r>
            <a:r>
              <a:rPr lang="cs-CZ" dirty="0" smtClean="0"/>
              <a:t>My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rich</a:t>
            </a:r>
            <a:r>
              <a:rPr lang="cs-CZ" dirty="0" smtClean="0"/>
              <a:t>.              </a:t>
            </a:r>
            <a:r>
              <a:rPr lang="cs-CZ" dirty="0" err="1" smtClean="0"/>
              <a:t>Mickey</a:t>
            </a:r>
            <a:r>
              <a:rPr lang="cs-CZ" dirty="0" smtClean="0"/>
              <a:t>: </a:t>
            </a:r>
            <a:endParaRPr lang="cs-CZ" dirty="0" smtClean="0"/>
          </a:p>
          <a:p>
            <a:r>
              <a:rPr lang="cs-CZ" dirty="0"/>
              <a:t>David : </a:t>
            </a:r>
            <a:r>
              <a:rPr lang="cs-CZ" dirty="0" smtClean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pretty</a:t>
            </a:r>
            <a:r>
              <a:rPr lang="cs-CZ" dirty="0" smtClean="0"/>
              <a:t>.          </a:t>
            </a:r>
            <a:r>
              <a:rPr lang="cs-CZ" dirty="0" smtClean="0"/>
              <a:t>Simon:</a:t>
            </a:r>
            <a:endParaRPr lang="cs-CZ" dirty="0"/>
          </a:p>
          <a:p>
            <a:r>
              <a:rPr lang="cs-CZ" dirty="0"/>
              <a:t>David : </a:t>
            </a:r>
            <a:r>
              <a:rPr lang="cs-CZ" dirty="0" smtClean="0"/>
              <a:t>My </a:t>
            </a:r>
            <a:r>
              <a:rPr lang="cs-CZ" dirty="0" err="1" smtClean="0"/>
              <a:t>shoes</a:t>
            </a:r>
            <a:r>
              <a:rPr lang="cs-CZ" dirty="0" smtClean="0"/>
              <a:t> are big.           </a:t>
            </a:r>
            <a:r>
              <a:rPr lang="cs-CZ" dirty="0" smtClean="0"/>
              <a:t>Sarah:</a:t>
            </a:r>
            <a:endParaRPr lang="cs-CZ" dirty="0"/>
          </a:p>
          <a:p>
            <a:r>
              <a:rPr lang="cs-CZ" dirty="0"/>
              <a:t>David : </a:t>
            </a: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tall</a:t>
            </a:r>
            <a:r>
              <a:rPr lang="cs-CZ" dirty="0" smtClean="0"/>
              <a:t>.                       </a:t>
            </a:r>
            <a:r>
              <a:rPr lang="cs-CZ" dirty="0" smtClean="0"/>
              <a:t>Jane:</a:t>
            </a:r>
            <a:endParaRPr lang="cs-CZ" dirty="0" smtClean="0"/>
          </a:p>
          <a:p>
            <a:r>
              <a:rPr lang="cs-CZ" dirty="0"/>
              <a:t>David : </a:t>
            </a: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funny</a:t>
            </a:r>
            <a:r>
              <a:rPr lang="cs-CZ" dirty="0" smtClean="0"/>
              <a:t>.                    </a:t>
            </a:r>
            <a:r>
              <a:rPr lang="cs-CZ" dirty="0" err="1" smtClean="0"/>
              <a:t>Mickey</a:t>
            </a:r>
            <a:r>
              <a:rPr lang="cs-CZ" dirty="0" smtClean="0"/>
              <a:t>:</a:t>
            </a:r>
            <a:endParaRPr lang="cs-CZ" dirty="0" smtClean="0"/>
          </a:p>
          <a:p>
            <a:r>
              <a:rPr lang="cs-CZ" dirty="0"/>
              <a:t>David : </a:t>
            </a:r>
            <a:r>
              <a:rPr lang="cs-CZ" dirty="0" smtClean="0"/>
              <a:t>My dog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.             </a:t>
            </a:r>
            <a:r>
              <a:rPr lang="cs-CZ" dirty="0" smtClean="0"/>
              <a:t>Simon:</a:t>
            </a:r>
            <a:endParaRPr lang="cs-CZ" dirty="0" smtClean="0"/>
          </a:p>
          <a:p>
            <a:r>
              <a:rPr lang="cs-CZ" dirty="0"/>
              <a:t>David : </a:t>
            </a:r>
            <a:r>
              <a:rPr lang="cs-CZ" dirty="0" err="1" smtClean="0"/>
              <a:t>Our</a:t>
            </a:r>
            <a:r>
              <a:rPr lang="cs-CZ" dirty="0" smtClean="0"/>
              <a:t> garden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.       </a:t>
            </a:r>
            <a:r>
              <a:rPr lang="cs-CZ" dirty="0" smtClean="0"/>
              <a:t>Sarah: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leskotova\AppData\Local\Microsoft\Windows\Temporary Internet Files\Content.IE5\M2ZSKQ1P\MP9004393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08720"/>
            <a:ext cx="245481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90705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7239000" cy="1008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do rozhovoru zájmeno ve správném tvaru: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  </a:t>
            </a:r>
          </a:p>
          <a:p>
            <a:r>
              <a:rPr lang="cs-CZ" dirty="0" smtClean="0"/>
              <a:t>Andy, 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leave</a:t>
            </a:r>
            <a:r>
              <a:rPr lang="cs-CZ" dirty="0" smtClean="0"/>
              <a:t> London? </a:t>
            </a:r>
            <a:r>
              <a:rPr lang="cs-CZ" dirty="0" err="1" smtClean="0"/>
              <a:t>You</a:t>
            </a:r>
            <a:r>
              <a:rPr lang="cs-CZ" dirty="0" smtClean="0"/>
              <a:t> had a …….. </a:t>
            </a:r>
            <a:r>
              <a:rPr lang="cs-CZ" dirty="0" err="1" smtClean="0"/>
              <a:t>job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but </a:t>
            </a:r>
            <a:r>
              <a:rPr lang="cs-CZ" dirty="0" err="1" smtClean="0"/>
              <a:t>now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…………..</a:t>
            </a:r>
            <a:r>
              <a:rPr lang="cs-CZ" dirty="0" err="1" smtClean="0"/>
              <a:t>job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And </a:t>
            </a:r>
            <a:r>
              <a:rPr lang="cs-CZ" dirty="0" err="1" smtClean="0"/>
              <a:t>you</a:t>
            </a:r>
            <a:r>
              <a:rPr lang="cs-CZ" dirty="0" smtClean="0"/>
              <a:t> had a ………… house.</a:t>
            </a:r>
          </a:p>
          <a:p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…………. place </a:t>
            </a:r>
            <a:r>
              <a:rPr lang="cs-CZ" dirty="0" err="1" smtClean="0"/>
              <a:t>here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a </a:t>
            </a:r>
            <a:r>
              <a:rPr lang="cs-CZ" dirty="0" err="1" smtClean="0"/>
              <a:t>villa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bedrooms</a:t>
            </a:r>
            <a:r>
              <a:rPr lang="cs-CZ" dirty="0" smtClean="0"/>
              <a:t> has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Four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…………..</a:t>
            </a:r>
            <a:r>
              <a:rPr lang="cs-CZ" dirty="0" err="1" smtClean="0"/>
              <a:t>than</a:t>
            </a:r>
            <a:r>
              <a:rPr lang="cs-CZ" dirty="0" smtClean="0"/>
              <a:t> my house in London.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………………….?</a:t>
            </a:r>
          </a:p>
          <a:p>
            <a:r>
              <a:rPr lang="cs-CZ" dirty="0" smtClean="0"/>
              <a:t>No, </a:t>
            </a:r>
            <a:r>
              <a:rPr lang="cs-CZ" dirty="0" err="1" smtClean="0"/>
              <a:t>it´s</a:t>
            </a:r>
            <a:r>
              <a:rPr lang="cs-CZ" dirty="0" smtClean="0"/>
              <a:t> ……………….</a:t>
            </a:r>
          </a:p>
          <a:p>
            <a:r>
              <a:rPr lang="cs-CZ" dirty="0" smtClean="0"/>
              <a:t>But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!</a:t>
            </a:r>
          </a:p>
          <a:p>
            <a:r>
              <a:rPr lang="cs-CZ" dirty="0" smtClean="0"/>
              <a:t>No,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are ………………………..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2148609"/>
              </p:ext>
            </p:extLst>
          </p:nvPr>
        </p:nvGraphicFramePr>
        <p:xfrm>
          <a:off x="611560" y="1397000"/>
          <a:ext cx="662473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big     </a:t>
                      </a:r>
                      <a:r>
                        <a:rPr lang="cs-CZ" dirty="0" err="1" smtClean="0"/>
                        <a:t>cheap</a:t>
                      </a:r>
                      <a:r>
                        <a:rPr lang="cs-CZ" dirty="0" smtClean="0"/>
                        <a:t>      </a:t>
                      </a:r>
                      <a:r>
                        <a:rPr lang="cs-CZ" dirty="0" err="1" smtClean="0"/>
                        <a:t>expensive</a:t>
                      </a:r>
                      <a:r>
                        <a:rPr lang="cs-CZ" dirty="0" smtClean="0"/>
                        <a:t>      </a:t>
                      </a:r>
                      <a:r>
                        <a:rPr lang="cs-CZ" dirty="0" err="1" smtClean="0"/>
                        <a:t>friendly</a:t>
                      </a:r>
                      <a:r>
                        <a:rPr lang="cs-CZ" smtClean="0"/>
                        <a:t>     </a:t>
                      </a:r>
                      <a:r>
                        <a:rPr lang="cs-CZ" dirty="0" smtClean="0"/>
                        <a:t>2x </a:t>
                      </a:r>
                      <a:r>
                        <a:rPr lang="cs-CZ" dirty="0" err="1" smtClean="0"/>
                        <a:t>good</a:t>
                      </a:r>
                      <a:r>
                        <a:rPr lang="cs-CZ" dirty="0" smtClean="0"/>
                        <a:t>      2x 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1327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 smtClean="0"/>
              <a:t>Obrázky </a:t>
            </a:r>
            <a:r>
              <a:rPr lang="cs-CZ" altLang="cs-CZ" dirty="0"/>
              <a:t>použité v prezentaci jsou dostupné pod licencí Microsoft Office 2010 na </a:t>
            </a:r>
            <a:r>
              <a:rPr lang="cs-CZ" altLang="cs-CZ" dirty="0" smtClean="0">
                <a:hlinkClick r:id="rId2"/>
              </a:rPr>
              <a:t>www.office.com</a:t>
            </a:r>
            <a:endParaRPr lang="cs-CZ" altLang="cs-CZ" dirty="0" smtClean="0"/>
          </a:p>
          <a:p>
            <a:r>
              <a:rPr lang="cs-CZ" altLang="cs-CZ" dirty="0" smtClean="0"/>
              <a:t>Vlastní</a:t>
            </a:r>
          </a:p>
          <a:p>
            <a:r>
              <a:rPr lang="cs-CZ" dirty="0" smtClean="0"/>
              <a:t>HUTCHINSON</a:t>
            </a:r>
            <a:r>
              <a:rPr lang="cs-CZ" dirty="0"/>
              <a:t>, Tom. PROJECT 2 třetí vydání. </a:t>
            </a:r>
            <a:r>
              <a:rPr lang="cs-CZ" dirty="0" err="1"/>
              <a:t>Spain</a:t>
            </a:r>
            <a:r>
              <a:rPr lang="cs-CZ" dirty="0"/>
              <a:t>: OXFORD</a:t>
            </a:r>
            <a:r>
              <a:rPr lang="cs-CZ"/>
              <a:t>, </a:t>
            </a:r>
            <a:r>
              <a:rPr lang="cs-CZ" smtClean="0"/>
              <a:t>2008, ISBN </a:t>
            </a:r>
            <a:r>
              <a:rPr lang="cs-CZ" dirty="0"/>
              <a:t>978-0-19-476415-5.</a:t>
            </a:r>
          </a:p>
          <a:p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9153965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199</TotalTime>
  <Words>500</Words>
  <Application>Microsoft Office PowerPoint</Application>
  <PresentationFormat>Předvádění na obrazovce (4:3)</PresentationFormat>
  <Paragraphs>155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Bohatý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Comparatives</vt:lpstr>
      <vt:lpstr>Srovnej - compare</vt:lpstr>
      <vt:lpstr>Jak jsme utvořili tvary vhodné pro srovnávání?</vt:lpstr>
      <vt:lpstr>Pravopisná pravidla pro comparative – vyhledej v textu v učebnici</vt:lpstr>
      <vt:lpstr>Pravopisná pravidla pro comparative - kontrola</vt:lpstr>
      <vt:lpstr>Utvoř tvar comparativu</vt:lpstr>
      <vt:lpstr>Zkontroluj tvar comparativu</vt:lpstr>
      <vt:lpstr>Použij vhodné přídavné jméno v comparativu ke srovnání obrázků</vt:lpstr>
      <vt:lpstr>„Vytahuj“ se na kamaráda podle příkladu: </vt:lpstr>
      <vt:lpstr>Doplň do rozhovoru zájmeno ve správném tvaru: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Comparatives</dc:title>
  <dc:creator>Andrea</dc:creator>
  <cp:lastModifiedBy>Andrea Leskotová</cp:lastModifiedBy>
  <cp:revision>23</cp:revision>
  <dcterms:created xsi:type="dcterms:W3CDTF">2013-04-21T20:42:10Z</dcterms:created>
  <dcterms:modified xsi:type="dcterms:W3CDTF">2013-12-02T21:19:41Z</dcterms:modified>
</cp:coreProperties>
</file>