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8" r:id="rId3"/>
    <p:sldId id="270" r:id="rId4"/>
    <p:sldId id="256" r:id="rId5"/>
    <p:sldId id="279" r:id="rId6"/>
    <p:sldId id="272" r:id="rId7"/>
    <p:sldId id="286" r:id="rId8"/>
    <p:sldId id="281" r:id="rId9"/>
    <p:sldId id="282" r:id="rId10"/>
    <p:sldId id="283" r:id="rId11"/>
    <p:sldId id="284" r:id="rId12"/>
    <p:sldId id="285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1E59F-2929-46FB-82DA-4738949BDBC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E7C83-8877-48BB-A00E-B6F242F0BC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594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0E7C83-8877-48BB-A00E-B6F242F0BC78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672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13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00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990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09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822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044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983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53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307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127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51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5E0A-4262-417A-86A9-EFB018A54784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96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240457"/>
              </p:ext>
            </p:extLst>
          </p:nvPr>
        </p:nvGraphicFramePr>
        <p:xfrm>
          <a:off x="1403648" y="3573016"/>
          <a:ext cx="6522734" cy="15477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4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VY_32_INOVACE_1841_HRANOLY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Hranoly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– základní pojmy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92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45638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Prezentace je určena žákům 7.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r>
              <a:rPr lang="cs-CZ" sz="3200" b="1" dirty="0" smtClean="0">
                <a:solidFill>
                  <a:schemeClr val="tx2"/>
                </a:solidFill>
              </a:rPr>
              <a:t>Je zaměřena na </a:t>
            </a:r>
            <a:r>
              <a:rPr lang="cs-CZ" b="1" dirty="0" smtClean="0">
                <a:solidFill>
                  <a:schemeClr val="tx2"/>
                </a:solidFill>
              </a:rPr>
              <a:t>procvičení</a:t>
            </a:r>
            <a:r>
              <a:rPr lang="cs-CZ" sz="3200" b="1" dirty="0" smtClean="0">
                <a:solidFill>
                  <a:schemeClr val="tx2"/>
                </a:solidFill>
              </a:rPr>
              <a:t> vlastností hranolů a zopakování základních geometrických pojmů formou křížovky.</a:t>
            </a:r>
          </a:p>
          <a:p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04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</a:t>
            </a:r>
            <a:r>
              <a:rPr lang="cs-CZ" sz="3600" dirty="0" smtClean="0"/>
              <a:t>: </a:t>
            </a:r>
            <a:r>
              <a:rPr lang="cs-CZ" sz="3600" dirty="0"/>
              <a:t>4</a:t>
            </a:r>
            <a:r>
              <a:rPr lang="cs-CZ" sz="3600" dirty="0" smtClean="0"/>
              <a:t>. 4. 2013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b="1" dirty="0" smtClean="0"/>
              <a:t>Klíčová slova</a:t>
            </a:r>
            <a:r>
              <a:rPr lang="cs-CZ" sz="3600" dirty="0" smtClean="0"/>
              <a:t>: hranol, podstava hranolu, boční stěna, vrchol, boční stěna, podstavná hrana, kolmý hranol, pravidelný hranol, krychle, kvádr</a:t>
            </a:r>
          </a:p>
          <a:p>
            <a:pPr marL="0" indent="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01198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HRANOLY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- procvičení </a:t>
            </a:r>
            <a:r>
              <a:rPr lang="cs-CZ" dirty="0" smtClean="0"/>
              <a:t>základních pojmů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69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1634111"/>
              </p:ext>
            </p:extLst>
          </p:nvPr>
        </p:nvGraphicFramePr>
        <p:xfrm>
          <a:off x="457200" y="1772816"/>
          <a:ext cx="8229600" cy="2662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</a:tblGrid>
              <a:tr h="43776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132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b="1" dirty="0" smtClean="0"/>
              <a:t>Legenda k tajence: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00808"/>
            <a:ext cx="8229600" cy="4968552"/>
          </a:xfrm>
        </p:spPr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1800" dirty="0">
                <a:solidFill>
                  <a:schemeClr val="tx2"/>
                </a:solidFill>
              </a:rPr>
              <a:t>Úsečka AC v obdélníku ABCD.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1800" dirty="0" smtClean="0">
                <a:solidFill>
                  <a:schemeClr val="tx2"/>
                </a:solidFill>
              </a:rPr>
              <a:t>Těleso s podstavami tvaru čtverce nebo obdélníku.</a:t>
            </a:r>
            <a:endParaRPr lang="cs-CZ" sz="1800" dirty="0">
              <a:solidFill>
                <a:schemeClr val="tx2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sz="1800" dirty="0" smtClean="0">
                <a:solidFill>
                  <a:schemeClr val="tx2"/>
                </a:solidFill>
              </a:rPr>
              <a:t>Základní geometrický </a:t>
            </a:r>
            <a:r>
              <a:rPr lang="cs-CZ" sz="1800" dirty="0" smtClean="0">
                <a:solidFill>
                  <a:schemeClr val="tx2"/>
                </a:solidFill>
              </a:rPr>
              <a:t>útvar</a:t>
            </a:r>
            <a:r>
              <a:rPr lang="cs-CZ" sz="1800" dirty="0">
                <a:solidFill>
                  <a:schemeClr val="tx2"/>
                </a:solidFill>
              </a:rPr>
              <a:t> </a:t>
            </a:r>
            <a:r>
              <a:rPr lang="cs-CZ" sz="1800" dirty="0" smtClean="0">
                <a:solidFill>
                  <a:schemeClr val="tx2"/>
                </a:solidFill>
              </a:rPr>
              <a:t> p = ↔ AB.</a:t>
            </a:r>
            <a:endParaRPr lang="cs-CZ" sz="1800" dirty="0">
              <a:solidFill>
                <a:schemeClr val="tx2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sz="1800" dirty="0" smtClean="0">
                <a:solidFill>
                  <a:schemeClr val="tx2"/>
                </a:solidFill>
              </a:rPr>
              <a:t>Čtyřúhelník</a:t>
            </a:r>
            <a:r>
              <a:rPr lang="cs-CZ" sz="1800" dirty="0">
                <a:solidFill>
                  <a:schemeClr val="tx2"/>
                </a:solidFill>
              </a:rPr>
              <a:t>, jehož vedlejší strany jsou na sebe kolmé, ale nemají stejnou délku.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1800" dirty="0" smtClean="0">
                <a:solidFill>
                  <a:schemeClr val="tx2"/>
                </a:solidFill>
              </a:rPr>
              <a:t>Přímka</a:t>
            </a:r>
            <a:r>
              <a:rPr lang="cs-CZ" sz="1800" dirty="0">
                <a:solidFill>
                  <a:schemeClr val="tx2"/>
                </a:solidFill>
              </a:rPr>
              <a:t>, která s danou přímkou svírá pravý úhel.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1800" dirty="0">
                <a:solidFill>
                  <a:schemeClr val="tx2"/>
                </a:solidFill>
              </a:rPr>
              <a:t>Část roviny </a:t>
            </a:r>
            <a:r>
              <a:rPr lang="cs-CZ" sz="1800" dirty="0" smtClean="0">
                <a:solidFill>
                  <a:schemeClr val="tx2"/>
                </a:solidFill>
              </a:rPr>
              <a:t>ohraničená dvěma polopřímkami se společným počátkem.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1800" dirty="0" smtClean="0">
                <a:solidFill>
                  <a:schemeClr val="tx2"/>
                </a:solidFill>
              </a:rPr>
              <a:t>Těleso, jehož síť je tvořena 6 shodnými čtverci.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chemeClr val="tx2"/>
                </a:solidFill>
              </a:rPr>
              <a:t>Tajenka: …………………… jsou mnohostěny, jejichž dvě stěny leží v rovnoběžných rovinách. Tyto dvě stěny jsou označovány jako podstavy = podstavné stěny. Ostatní stěny  = boční stěny tvoří plášť  mnohostěnu.</a:t>
            </a:r>
            <a:endParaRPr lang="cs-CZ" sz="1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69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Tajenka řešení: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3954582"/>
              </p:ext>
            </p:extLst>
          </p:nvPr>
        </p:nvGraphicFramePr>
        <p:xfrm>
          <a:off x="457200" y="1772816"/>
          <a:ext cx="8229600" cy="2662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</a:tblGrid>
              <a:tr h="43776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ú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70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54035"/>
            <a:ext cx="8229600" cy="1143000"/>
          </a:xfrm>
        </p:spPr>
        <p:txBody>
          <a:bodyPr/>
          <a:lstStyle/>
          <a:p>
            <a:r>
              <a:rPr lang="cs-CZ" b="1" dirty="0" smtClean="0"/>
              <a:t>HRANOLY KOLEM NÁS</a:t>
            </a:r>
            <a:endParaRPr lang="cs-CZ" b="1" dirty="0"/>
          </a:p>
        </p:txBody>
      </p:sp>
      <p:pic>
        <p:nvPicPr>
          <p:cNvPr id="1027" name="Picture 3" descr="C:\Users\profesor\AppData\Local\Microsoft\Windows\Temporary Internet Files\Content.IE5\ARVCENKL\MP90017790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24744"/>
            <a:ext cx="266429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fesor\AppData\Local\Microsoft\Windows\Temporary Internet Files\Content.IE5\01E36VII\MP9004388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28232"/>
            <a:ext cx="2523368" cy="250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fesor\AppData\Local\Microsoft\Windows\Temporary Internet Files\Content.IE5\A2O82191\MP90040278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80928"/>
            <a:ext cx="2952328" cy="379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fesor\AppData\Local\Microsoft\Windows\Temporary Internet Files\Content.IE5\01E36VII\MP900202103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24944"/>
            <a:ext cx="2836912" cy="241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fesor\AppData\Local\Microsoft\Windows\Temporary Internet Files\Content.IE5\D6DDB9C5\MP90044842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117" y="3530084"/>
            <a:ext cx="2917868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rofesor\AppData\Local\Microsoft\Windows\Temporary Internet Files\Content.IE5\01E36VII\MP90033726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29" y="5224558"/>
            <a:ext cx="2448272" cy="135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rofesor\AppData\Local\Microsoft\Windows\Temporary Internet Files\Content.IE5\01E36VII\MP90034196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71578"/>
            <a:ext cx="2007211" cy="170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rofesor\AppData\Local\Microsoft\Windows\Temporary Internet Files\Content.IE5\A2O82191\MP90040654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92696"/>
            <a:ext cx="180020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profesor\AppData\Local\Microsoft\Windows\Temporary Internet Files\Content.IE5\01E36VII\MP90017796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840" y="2696752"/>
            <a:ext cx="1510145" cy="108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06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Na dřevěných modelech hranolů pojmenujte a ukazujte: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83768" y="1628801"/>
            <a:ext cx="4114800" cy="3076346"/>
          </a:xfrm>
        </p:spPr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odstavy hranolu</a:t>
            </a:r>
          </a:p>
          <a:p>
            <a:r>
              <a:rPr lang="cs-CZ" dirty="0"/>
              <a:t>b</a:t>
            </a:r>
            <a:r>
              <a:rPr lang="cs-CZ" dirty="0" smtClean="0"/>
              <a:t>oční stěny hranolu</a:t>
            </a:r>
          </a:p>
          <a:p>
            <a:r>
              <a:rPr lang="cs-CZ" dirty="0"/>
              <a:t>v</a:t>
            </a:r>
            <a:r>
              <a:rPr lang="cs-CZ" dirty="0" smtClean="0"/>
              <a:t>rcholy hranolu</a:t>
            </a:r>
          </a:p>
          <a:p>
            <a:r>
              <a:rPr lang="cs-CZ" dirty="0"/>
              <a:t>b</a:t>
            </a:r>
            <a:r>
              <a:rPr lang="cs-CZ" dirty="0" smtClean="0"/>
              <a:t>oční hrany</a:t>
            </a:r>
          </a:p>
          <a:p>
            <a:r>
              <a:rPr lang="cs-CZ" dirty="0"/>
              <a:t>p</a:t>
            </a:r>
            <a:r>
              <a:rPr lang="cs-CZ" dirty="0" smtClean="0"/>
              <a:t>odstavné hrany</a:t>
            </a:r>
          </a:p>
          <a:p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2771800" y="4964784"/>
            <a:ext cx="121615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539552" y="3140968"/>
            <a:ext cx="1504184" cy="312835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4932040" y="5229200"/>
            <a:ext cx="3816424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6948264" y="3140968"/>
            <a:ext cx="1152128" cy="238408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03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Kolmé hranoly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/>
          <a:lstStyle/>
          <a:p>
            <a:r>
              <a:rPr lang="cs-CZ" dirty="0" smtClean="0"/>
              <a:t>2 podstavy jsou shodné a rovnoběžné</a:t>
            </a:r>
          </a:p>
          <a:p>
            <a:r>
              <a:rPr lang="cs-CZ" dirty="0" smtClean="0"/>
              <a:t>hranoly, u kterých všechny boční stěny jsou kolmé k oběma podstavám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1115616" y="4077072"/>
            <a:ext cx="1368152" cy="142552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3491880" y="3356992"/>
            <a:ext cx="1944216" cy="2753681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6084168" y="4045059"/>
            <a:ext cx="2520280" cy="1457537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06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Pravidelný hranol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7440" y="1340768"/>
            <a:ext cx="8229600" cy="2044823"/>
          </a:xfrm>
        </p:spPr>
        <p:txBody>
          <a:bodyPr>
            <a:normAutofit/>
          </a:bodyPr>
          <a:lstStyle/>
          <a:p>
            <a:r>
              <a:rPr lang="cs-CZ" dirty="0"/>
              <a:t>m</a:t>
            </a:r>
            <a:r>
              <a:rPr lang="cs-CZ" dirty="0" smtClean="0"/>
              <a:t>á 2 podstavy = shodné pravidelné mnohoúhelníky (rovnostranný trojúhelník, čtverec, kosočtverec, pravidelný pětiúhelník, pravidelný šestiúhelník, …)</a:t>
            </a:r>
          </a:p>
        </p:txBody>
      </p:sp>
      <p:sp>
        <p:nvSpPr>
          <p:cNvPr id="5" name="Rovnoramenný trojúhelník 4"/>
          <p:cNvSpPr/>
          <p:nvPr/>
        </p:nvSpPr>
        <p:spPr>
          <a:xfrm>
            <a:off x="395536" y="3853161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897654" y="388381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osočtverec 7"/>
          <p:cNvSpPr/>
          <p:nvPr/>
        </p:nvSpPr>
        <p:spPr>
          <a:xfrm>
            <a:off x="3296517" y="3791811"/>
            <a:ext cx="1080120" cy="1004810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idelný pětiúhelník 8"/>
          <p:cNvSpPr/>
          <p:nvPr/>
        </p:nvSpPr>
        <p:spPr>
          <a:xfrm>
            <a:off x="4716016" y="3862010"/>
            <a:ext cx="960120" cy="9144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estiúhelník 9"/>
          <p:cNvSpPr/>
          <p:nvPr/>
        </p:nvSpPr>
        <p:spPr>
          <a:xfrm>
            <a:off x="6009856" y="3882221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smiúhelník 10"/>
          <p:cNvSpPr/>
          <p:nvPr/>
        </p:nvSpPr>
        <p:spPr>
          <a:xfrm>
            <a:off x="7641232" y="3862010"/>
            <a:ext cx="914400" cy="9144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22611" y="5106873"/>
            <a:ext cx="8109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b</a:t>
            </a:r>
            <a:r>
              <a:rPr lang="cs-CZ" sz="3200" dirty="0" smtClean="0"/>
              <a:t>oční stěny = shodné obdélníky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(počet bočních stěn = počet podstavných hran)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8865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Krychle a kvádr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340768"/>
            <a:ext cx="7416824" cy="2620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krychle                             kvádr</a:t>
            </a:r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1731972" y="1952925"/>
            <a:ext cx="2080248" cy="179221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Krychle 5"/>
          <p:cNvSpPr/>
          <p:nvPr/>
        </p:nvSpPr>
        <p:spPr>
          <a:xfrm>
            <a:off x="5004602" y="2040066"/>
            <a:ext cx="3180762" cy="1720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2887" y="4149080"/>
            <a:ext cx="90364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Povrch:    S = 6. a. a                     S = 2. (a. b + b. c + a. c)</a:t>
            </a:r>
          </a:p>
          <a:p>
            <a:r>
              <a:rPr lang="cs-CZ" sz="3200" dirty="0" smtClean="0"/>
              <a:t>Objem:    V = a. a. a                    V = a. b. c</a:t>
            </a:r>
          </a:p>
          <a:p>
            <a:endParaRPr lang="cs-CZ" sz="3200" dirty="0"/>
          </a:p>
          <a:p>
            <a:r>
              <a:rPr lang="cs-CZ" sz="3200" dirty="0" smtClean="0"/>
              <a:t>Obecně (hranol):    </a:t>
            </a:r>
            <a:r>
              <a:rPr lang="cs-CZ" sz="3200" dirty="0" smtClean="0">
                <a:solidFill>
                  <a:srgbClr val="C00000"/>
                </a:solidFill>
              </a:rPr>
              <a:t>V = </a:t>
            </a:r>
            <a:r>
              <a:rPr lang="cs-CZ" sz="3200" dirty="0" err="1" smtClean="0">
                <a:solidFill>
                  <a:srgbClr val="C00000"/>
                </a:solidFill>
              </a:rPr>
              <a:t>S</a:t>
            </a:r>
            <a:r>
              <a:rPr lang="cs-CZ" sz="3200" baseline="-25000" dirty="0" err="1" smtClean="0">
                <a:solidFill>
                  <a:srgbClr val="C00000"/>
                </a:solidFill>
              </a:rPr>
              <a:t>p</a:t>
            </a:r>
            <a:r>
              <a:rPr lang="cs-CZ" sz="3200" dirty="0" smtClean="0">
                <a:solidFill>
                  <a:srgbClr val="C00000"/>
                </a:solidFill>
              </a:rPr>
              <a:t> . v         S = 2. </a:t>
            </a:r>
            <a:r>
              <a:rPr lang="cs-CZ" sz="3200" dirty="0" err="1" smtClean="0">
                <a:solidFill>
                  <a:srgbClr val="C00000"/>
                </a:solidFill>
              </a:rPr>
              <a:t>S</a:t>
            </a:r>
            <a:r>
              <a:rPr lang="cs-CZ" sz="3200" baseline="-25000" dirty="0" err="1" smtClean="0">
                <a:solidFill>
                  <a:srgbClr val="C00000"/>
                </a:solidFill>
              </a:rPr>
              <a:t>p</a:t>
            </a:r>
            <a:r>
              <a:rPr lang="cs-CZ" sz="3200" dirty="0" smtClean="0">
                <a:solidFill>
                  <a:srgbClr val="C00000"/>
                </a:solidFill>
              </a:rPr>
              <a:t> + </a:t>
            </a:r>
            <a:r>
              <a:rPr lang="cs-CZ" sz="3200" dirty="0" err="1" smtClean="0">
                <a:solidFill>
                  <a:srgbClr val="C00000"/>
                </a:solidFill>
              </a:rPr>
              <a:t>S</a:t>
            </a:r>
            <a:r>
              <a:rPr lang="cs-CZ" sz="3200" baseline="-25000" dirty="0" err="1" smtClean="0">
                <a:solidFill>
                  <a:srgbClr val="C00000"/>
                </a:solidFill>
              </a:rPr>
              <a:t>pl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33150" y="3687945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16946" y="3483732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37819" y="2614687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93048" y="1956373"/>
            <a:ext cx="870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S</a:t>
            </a:r>
            <a:r>
              <a:rPr lang="cs-CZ" baseline="-25000" dirty="0" err="1" smtClean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= a. 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24753" y="3687945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a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948214" y="341425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b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185364" y="2562619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c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022083" y="2029659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S</a:t>
            </a:r>
            <a:r>
              <a:rPr lang="cs-CZ" baseline="-25000" dirty="0" err="1" smtClean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 = a. b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33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Program Microsoft Office </a:t>
            </a:r>
            <a:r>
              <a:rPr lang="cs-CZ" dirty="0" smtClean="0"/>
              <a:t>2010,Klipart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562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339</Words>
  <Application>Microsoft Office PowerPoint</Application>
  <PresentationFormat>Předvádění na obrazovce (4:3)</PresentationFormat>
  <Paragraphs>124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Prezentace aplikace PowerPoint</vt:lpstr>
      <vt:lpstr>HRANOLY</vt:lpstr>
      <vt:lpstr>Tajenka</vt:lpstr>
      <vt:lpstr>Legenda k tajence:</vt:lpstr>
      <vt:lpstr>Tajenka řešení:</vt:lpstr>
      <vt:lpstr>HRANOLY KOLEM NÁS</vt:lpstr>
      <vt:lpstr>Na dřevěných modelech hranolů pojmenujte a ukazujte:</vt:lpstr>
      <vt:lpstr>Kolmé hranoly</vt:lpstr>
      <vt:lpstr>Pravidelný hranol</vt:lpstr>
      <vt:lpstr>Krychle a kvádr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FUNKCE</dc:title>
  <dc:creator>profesor</dc:creator>
  <cp:lastModifiedBy>profesor</cp:lastModifiedBy>
  <cp:revision>55</cp:revision>
  <dcterms:created xsi:type="dcterms:W3CDTF">2013-03-05T19:40:32Z</dcterms:created>
  <dcterms:modified xsi:type="dcterms:W3CDTF">2013-04-04T16:02:57Z</dcterms:modified>
</cp:coreProperties>
</file>