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7" r:id="rId2"/>
    <p:sldId id="268" r:id="rId3"/>
    <p:sldId id="270" r:id="rId4"/>
    <p:sldId id="271" r:id="rId5"/>
    <p:sldId id="272" r:id="rId6"/>
    <p:sldId id="273" r:id="rId7"/>
    <p:sldId id="274" r:id="rId8"/>
    <p:sldId id="275" r:id="rId9"/>
    <p:sldId id="276" r:id="rId10"/>
    <p:sldId id="277" r:id="rId11"/>
    <p:sldId id="278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D1E59F-2929-46FB-82DA-4738949BDBC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0E7C83-8877-48BB-A00E-B6F242F0BC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5943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133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005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990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099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822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044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983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536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307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6127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512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961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5404383"/>
              </p:ext>
            </p:extLst>
          </p:nvPr>
        </p:nvGraphicFramePr>
        <p:xfrm>
          <a:off x="1403648" y="3573016"/>
          <a:ext cx="6522734" cy="154770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64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VY_32_INOVACE_1842_POMĚR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Pojem poměr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0924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539552" y="2276872"/>
            <a:ext cx="8229600" cy="280831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Prezentace je určena žákům 7. tříd, </a:t>
            </a:r>
            <a:r>
              <a:rPr lang="cs-CZ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200" b="1" dirty="0" smtClean="0">
                <a:solidFill>
                  <a:schemeClr val="tx2"/>
                </a:solidFill>
              </a:rPr>
              <a:t>.</a:t>
            </a:r>
          </a:p>
          <a:p>
            <a:r>
              <a:rPr lang="cs-CZ" sz="3200" b="1" dirty="0" smtClean="0">
                <a:solidFill>
                  <a:schemeClr val="tx2"/>
                </a:solidFill>
              </a:rPr>
              <a:t>Je zaměřena na vyvození pojmu poměr.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Žáci řeší jednoduché úlohy na poměr.</a:t>
            </a:r>
            <a:endParaRPr lang="cs-CZ" sz="3200" b="1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80426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</a:t>
            </a:r>
            <a:r>
              <a:rPr lang="cs-CZ" sz="3600" dirty="0" smtClean="0"/>
              <a:t>: </a:t>
            </a:r>
            <a:r>
              <a:rPr lang="cs-CZ" sz="3600" dirty="0"/>
              <a:t>7</a:t>
            </a:r>
            <a:r>
              <a:rPr lang="cs-CZ" sz="3600" dirty="0" smtClean="0"/>
              <a:t>. 4. 2013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b="1" dirty="0" smtClean="0"/>
              <a:t>Klíčová slova</a:t>
            </a:r>
            <a:r>
              <a:rPr lang="cs-CZ" sz="3600" dirty="0" smtClean="0"/>
              <a:t>: poměr, první člen poměru, druhý člen poměru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11986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Poměr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oužíváme při porovnávání</a:t>
            </a:r>
          </a:p>
          <a:p>
            <a:r>
              <a:rPr lang="cs-CZ" dirty="0"/>
              <a:t>p</a:t>
            </a:r>
            <a:r>
              <a:rPr lang="cs-CZ" dirty="0" smtClean="0"/>
              <a:t>orovnáváme-li dvě veličiny (hmotnosti, délky, obsahy)</a:t>
            </a:r>
            <a:r>
              <a:rPr lang="cs-CZ" dirty="0" smtClean="0">
                <a:sym typeface="Wingdings" pitchFamily="2" charset="2"/>
              </a:rPr>
              <a:t> srovnáváme jejich číselné hodnoty vyjádřené ve stejné jednotce</a:t>
            </a:r>
          </a:p>
          <a:p>
            <a:r>
              <a:rPr lang="cs-CZ" i="1" dirty="0" smtClean="0">
                <a:sym typeface="Wingdings" pitchFamily="2" charset="2"/>
              </a:rPr>
              <a:t>Např.: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chemeClr val="tx2"/>
                </a:solidFill>
                <a:sym typeface="Wingdings" pitchFamily="2" charset="2"/>
              </a:rPr>
              <a:t>V pytli je 25 kg cibule. Na valníku jsou 3 tuny cibule. Kolikrát víc cibule je na valníku než v pytli?</a:t>
            </a:r>
            <a:endParaRPr lang="cs-CZ" i="1" dirty="0">
              <a:solidFill>
                <a:schemeClr val="tx2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6905097" y="570557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9972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76672"/>
            <a:ext cx="8640960" cy="612068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>
                <a:solidFill>
                  <a:schemeClr val="tx2"/>
                </a:solidFill>
              </a:rPr>
              <a:t>  3 000 : 25 = 120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tx2"/>
                </a:solidFill>
              </a:rPr>
              <a:t>Na valníku 120 krát víc cibule než v pytli.</a:t>
            </a:r>
          </a:p>
          <a:p>
            <a:pPr marL="0" indent="0" algn="ctr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marL="0" indent="0" algn="ctr">
              <a:buNone/>
            </a:pPr>
            <a:endParaRPr lang="cs-CZ" dirty="0">
              <a:solidFill>
                <a:schemeClr val="tx2"/>
              </a:solidFill>
            </a:endParaRPr>
          </a:p>
          <a:p>
            <a:pPr marL="0" indent="0" algn="ctr">
              <a:buNone/>
            </a:pPr>
            <a:r>
              <a:rPr lang="cs-CZ" sz="3600" b="1" dirty="0">
                <a:solidFill>
                  <a:srgbClr val="C00000"/>
                </a:solidFill>
              </a:rPr>
              <a:t>p</a:t>
            </a:r>
            <a:r>
              <a:rPr lang="cs-CZ" sz="3600" b="1" dirty="0" smtClean="0">
                <a:solidFill>
                  <a:srgbClr val="C00000"/>
                </a:solidFill>
              </a:rPr>
              <a:t>odíl ………..  </a:t>
            </a:r>
            <a:r>
              <a:rPr lang="cs-CZ" sz="3600" b="1" u="sng" dirty="0" smtClean="0">
                <a:solidFill>
                  <a:srgbClr val="C00000"/>
                </a:solidFill>
              </a:rPr>
              <a:t>poměr dvou čísel</a:t>
            </a:r>
          </a:p>
          <a:p>
            <a:pPr marL="0" indent="0" algn="ctr">
              <a:buNone/>
            </a:pPr>
            <a:endParaRPr lang="cs-CZ" sz="3600" b="1" u="sng" dirty="0" smtClean="0">
              <a:solidFill>
                <a:srgbClr val="C00000"/>
              </a:solidFill>
            </a:endParaRPr>
          </a:p>
          <a:p>
            <a:pPr algn="ctr">
              <a:buFont typeface="Wingdings" pitchFamily="2" charset="2"/>
              <a:buChar char="Ø"/>
            </a:pPr>
            <a:r>
              <a:rPr lang="cs-CZ" i="1" dirty="0">
                <a:solidFill>
                  <a:srgbClr val="C00000"/>
                </a:solidFill>
              </a:rPr>
              <a:t>m</a:t>
            </a:r>
            <a:r>
              <a:rPr lang="cs-CZ" i="1" dirty="0" smtClean="0">
                <a:solidFill>
                  <a:srgbClr val="C00000"/>
                </a:solidFill>
              </a:rPr>
              <a:t>ísto „</a:t>
            </a:r>
            <a:r>
              <a:rPr lang="cs-CZ" b="1" i="1" dirty="0" smtClean="0">
                <a:solidFill>
                  <a:srgbClr val="C00000"/>
                </a:solidFill>
              </a:rPr>
              <a:t>děleno</a:t>
            </a:r>
            <a:r>
              <a:rPr lang="cs-CZ" i="1" dirty="0" smtClean="0">
                <a:solidFill>
                  <a:srgbClr val="C00000"/>
                </a:solidFill>
              </a:rPr>
              <a:t>“ čteme „</a:t>
            </a:r>
            <a:r>
              <a:rPr lang="cs-CZ" b="1" i="1" dirty="0" smtClean="0">
                <a:solidFill>
                  <a:srgbClr val="C00000"/>
                </a:solidFill>
              </a:rPr>
              <a:t>ku</a:t>
            </a:r>
            <a:r>
              <a:rPr lang="cs-CZ" i="1" dirty="0" smtClean="0">
                <a:solidFill>
                  <a:srgbClr val="C00000"/>
                </a:solidFill>
              </a:rPr>
              <a:t>“</a:t>
            </a:r>
          </a:p>
          <a:p>
            <a:pPr algn="ctr">
              <a:buFont typeface="Wingdings" pitchFamily="2" charset="2"/>
              <a:buChar char="Ø"/>
            </a:pPr>
            <a:r>
              <a:rPr lang="cs-CZ" i="1" dirty="0">
                <a:solidFill>
                  <a:srgbClr val="C00000"/>
                </a:solidFill>
              </a:rPr>
              <a:t>č</a:t>
            </a:r>
            <a:r>
              <a:rPr lang="cs-CZ" i="1" dirty="0" smtClean="0">
                <a:solidFill>
                  <a:srgbClr val="C00000"/>
                </a:solidFill>
              </a:rPr>
              <a:t>íselná hodnota poměru (podíl) je zlomek, desetinné číslo nebo celé číslo</a:t>
            </a:r>
          </a:p>
          <a:p>
            <a:pPr algn="ctr"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</a:rPr>
              <a:t>3 000 : 25 </a:t>
            </a:r>
            <a:r>
              <a:rPr lang="cs-CZ" dirty="0" smtClean="0">
                <a:solidFill>
                  <a:srgbClr val="C00000"/>
                </a:solidFill>
                <a:sym typeface="Wingdings" pitchFamily="2" charset="2"/>
              </a:rPr>
              <a:t> 600 : 5   120 : 1</a:t>
            </a:r>
            <a:endParaRPr lang="cs-CZ" dirty="0" smtClean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algn="ctr">
              <a:buFont typeface="Wingdings" pitchFamily="2" charset="2"/>
              <a:buChar char="Ø"/>
            </a:pPr>
            <a:endParaRPr lang="cs-CZ" i="1" dirty="0">
              <a:solidFill>
                <a:srgbClr val="C00000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3419872" y="1052736"/>
            <a:ext cx="1512168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2339752" y="1052736"/>
            <a:ext cx="2016224" cy="180020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7111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54461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chemeClr val="tx2"/>
                </a:solidFill>
              </a:rPr>
              <a:t>Poměr dvou kladných čísel </a:t>
            </a:r>
            <a:r>
              <a:rPr lang="cs-CZ" sz="3600" b="1" dirty="0" smtClean="0">
                <a:solidFill>
                  <a:srgbClr val="C00000"/>
                </a:solidFill>
              </a:rPr>
              <a:t>a</a:t>
            </a:r>
            <a:r>
              <a:rPr lang="cs-CZ" sz="3600" b="1" dirty="0" smtClean="0">
                <a:solidFill>
                  <a:schemeClr val="tx2"/>
                </a:solidFill>
              </a:rPr>
              <a:t>, </a:t>
            </a:r>
            <a:r>
              <a:rPr lang="cs-CZ" sz="3600" b="1" dirty="0" smtClean="0">
                <a:solidFill>
                  <a:srgbClr val="C00000"/>
                </a:solidFill>
              </a:rPr>
              <a:t>b</a:t>
            </a:r>
            <a:r>
              <a:rPr lang="cs-CZ" sz="3600" b="1" dirty="0" smtClean="0">
                <a:solidFill>
                  <a:schemeClr val="tx2"/>
                </a:solidFill>
              </a:rPr>
              <a:t> zapisujeme </a:t>
            </a:r>
            <a:r>
              <a:rPr lang="cs-CZ" sz="3600" b="1" u="sng" dirty="0" smtClean="0">
                <a:solidFill>
                  <a:srgbClr val="C00000"/>
                </a:solidFill>
              </a:rPr>
              <a:t>a : b</a:t>
            </a:r>
            <a:r>
              <a:rPr lang="cs-CZ" sz="3600" b="1" u="sng" dirty="0" smtClean="0">
                <a:solidFill>
                  <a:schemeClr val="tx2"/>
                </a:solidFill>
              </a:rPr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a čteme „á ku bé“.</a:t>
            </a:r>
          </a:p>
          <a:p>
            <a:pPr marL="0" indent="0" algn="ctr">
              <a:buNone/>
            </a:pPr>
            <a:r>
              <a:rPr lang="cs-CZ" sz="8800" b="1" dirty="0" smtClean="0">
                <a:solidFill>
                  <a:srgbClr val="C00000"/>
                </a:solidFill>
              </a:rPr>
              <a:t>a   :   b</a:t>
            </a:r>
          </a:p>
          <a:p>
            <a:pPr marL="0" indent="0">
              <a:buNone/>
            </a:pPr>
            <a:endParaRPr lang="cs-CZ" sz="3600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3600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tx2"/>
                </a:solidFill>
              </a:rPr>
              <a:t>p</a:t>
            </a:r>
            <a:r>
              <a:rPr lang="cs-CZ" b="1" dirty="0" smtClean="0">
                <a:solidFill>
                  <a:schemeClr val="tx2"/>
                </a:solidFill>
              </a:rPr>
              <a:t>rvní člen poměru                   druhý člen poměru</a:t>
            </a:r>
          </a:p>
          <a:p>
            <a:pPr marL="0" indent="0">
              <a:buNone/>
            </a:pPr>
            <a:endParaRPr lang="cs-CZ" sz="2000" b="1" dirty="0">
              <a:solidFill>
                <a:schemeClr val="tx2"/>
              </a:solidFill>
            </a:endParaRPr>
          </a:p>
          <a:p>
            <a:pPr marL="0" indent="0" algn="ctr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POZOR: </a:t>
            </a:r>
            <a:r>
              <a:rPr lang="cs-CZ" sz="2400" b="1" i="1" u="sng" dirty="0" smtClean="0">
                <a:solidFill>
                  <a:srgbClr val="C00000"/>
                </a:solidFill>
              </a:rPr>
              <a:t>Pořadí členů poměru je důležité!!!!!</a:t>
            </a:r>
            <a:endParaRPr lang="cs-CZ" sz="2400" b="1" dirty="0">
              <a:solidFill>
                <a:srgbClr val="C00000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2123728" y="3429000"/>
            <a:ext cx="1152128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 flipV="1">
            <a:off x="5796136" y="3429000"/>
            <a:ext cx="1152128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8311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úloha</a:t>
            </a:r>
            <a:endParaRPr lang="cs-CZ" dirty="0"/>
          </a:p>
        </p:txBody>
      </p:sp>
      <p:pic>
        <p:nvPicPr>
          <p:cNvPr id="2050" name="Picture 2" descr="C:\Users\profesor\AppData\Local\Microsoft\Windows\Temporary Internet Files\Content.IE5\D6DDB9C5\MP900402027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700808"/>
            <a:ext cx="2496312" cy="3602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55238" y="1641200"/>
            <a:ext cx="497950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 jakém poměru je počet </a:t>
            </a:r>
          </a:p>
          <a:p>
            <a:r>
              <a:rPr lang="cs-CZ" sz="3600" dirty="0" smtClean="0"/>
              <a:t>souhlásek a samohlásek </a:t>
            </a:r>
          </a:p>
          <a:p>
            <a:r>
              <a:rPr lang="cs-CZ" sz="3600" dirty="0" smtClean="0"/>
              <a:t>ve slově KOPRETINA?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3933056"/>
            <a:ext cx="587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 : 5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55776" y="5085184"/>
            <a:ext cx="587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 : 4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95936" y="4302388"/>
            <a:ext cx="704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 : 8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5733256"/>
            <a:ext cx="756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 : 10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95936" y="5917922"/>
            <a:ext cx="6399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 : 2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16297" y="5938365"/>
            <a:ext cx="587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 : 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2249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54076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 jakém poměru jsou na obrázku šedé a modré trojúhelníky?</a:t>
            </a:r>
            <a:endParaRPr lang="cs-CZ" dirty="0"/>
          </a:p>
        </p:txBody>
      </p:sp>
      <p:sp>
        <p:nvSpPr>
          <p:cNvPr id="15" name="Rovnoramenný trojúhelník 14"/>
          <p:cNvSpPr/>
          <p:nvPr/>
        </p:nvSpPr>
        <p:spPr>
          <a:xfrm>
            <a:off x="5995214" y="3454152"/>
            <a:ext cx="1060704" cy="914400"/>
          </a:xfrm>
          <a:prstGeom prst="triangl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>
            <a:off x="7072864" y="3454152"/>
            <a:ext cx="1060704" cy="914400"/>
          </a:xfrm>
          <a:prstGeom prst="triangl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ovnoramenný trojúhelník 16"/>
          <p:cNvSpPr/>
          <p:nvPr/>
        </p:nvSpPr>
        <p:spPr>
          <a:xfrm>
            <a:off x="4932131" y="3444133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2782927" y="3454152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>
            <a:off x="3843631" y="3444133"/>
            <a:ext cx="1060704" cy="914400"/>
          </a:xfrm>
          <a:prstGeom prst="triangle">
            <a:avLst>
              <a:gd name="adj" fmla="val 54284"/>
            </a:avLst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>
            <a:off x="1722223" y="3463458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>
            <a:off x="617232" y="3463458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1547664" y="5157192"/>
            <a:ext cx="6286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3 : 4</a:t>
            </a:r>
            <a:endParaRPr lang="cs-CZ" sz="2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563888" y="4869160"/>
            <a:ext cx="6303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5 : 2</a:t>
            </a:r>
            <a:endParaRPr lang="cs-CZ" sz="2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652120" y="5557302"/>
            <a:ext cx="6303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2 : 5</a:t>
            </a:r>
            <a:endParaRPr lang="cs-CZ" sz="2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876507" y="4869160"/>
            <a:ext cx="6303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4 : 3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403872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712968" cy="20882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Na mezinárodním táboře byl počet německých, českých a slovenských studentů v poměru 6:3:4. Kterých studentů bylo nejvíce a kterých nejméně?</a:t>
            </a:r>
            <a:endParaRPr lang="cs-CZ" b="1" dirty="0">
              <a:solidFill>
                <a:schemeClr val="tx2"/>
              </a:solidFill>
            </a:endParaRPr>
          </a:p>
        </p:txBody>
      </p:sp>
      <p:pic>
        <p:nvPicPr>
          <p:cNvPr id="3076" name="Picture 4" descr="C:\Users\profesor\AppData\Local\Microsoft\Windows\Temporary Internet Files\Content.IE5\ARVCENKL\MP900400463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284984"/>
            <a:ext cx="4968551" cy="31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1760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2692896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Maminka chce k nedělní kávě připravit dezert. Musí smíchat polohrubou mouku a cukr krystal v poměru 3 : 2. Chce dezert upéci ze 450 g polohrubé mouky.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Kolik gramů cukru musí navážit?</a:t>
            </a:r>
            <a:endParaRPr lang="cs-CZ" b="1" dirty="0">
              <a:solidFill>
                <a:schemeClr val="tx2"/>
              </a:solidFill>
            </a:endParaRPr>
          </a:p>
        </p:txBody>
      </p:sp>
      <p:pic>
        <p:nvPicPr>
          <p:cNvPr id="4099" name="Picture 3" descr="C:\Users\profesor\AppData\Local\Microsoft\Windows\Temporary Internet Files\Content.IE5\A2O82191\MP90017835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077460"/>
            <a:ext cx="432048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031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348880"/>
            <a:ext cx="8640960" cy="3629000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oměr mouky a cukru je ………..  3 : 2</a:t>
            </a:r>
          </a:p>
          <a:p>
            <a:r>
              <a:rPr lang="cs-CZ" dirty="0"/>
              <a:t>s</a:t>
            </a:r>
            <a:r>
              <a:rPr lang="cs-CZ" dirty="0" smtClean="0"/>
              <a:t>mícháme 3 díly mouky se stejně velkými 2 díly cukru</a:t>
            </a:r>
          </a:p>
          <a:p>
            <a:r>
              <a:rPr lang="cs-CZ" dirty="0" smtClean="0"/>
              <a:t>450 g mouky rozdělíme na 3 díly  </a:t>
            </a:r>
            <a:r>
              <a:rPr lang="cs-CZ" dirty="0" smtClean="0">
                <a:sym typeface="Wingdings" pitchFamily="2" charset="2"/>
              </a:rPr>
              <a:t> 1 díl = 150 g</a:t>
            </a:r>
          </a:p>
          <a:p>
            <a:r>
              <a:rPr lang="cs-CZ" dirty="0">
                <a:sym typeface="Wingdings" pitchFamily="2" charset="2"/>
              </a:rPr>
              <a:t>c</a:t>
            </a:r>
            <a:r>
              <a:rPr lang="cs-CZ" dirty="0" smtClean="0">
                <a:sym typeface="Wingdings" pitchFamily="2" charset="2"/>
              </a:rPr>
              <a:t>ukr ……….  2 díly ……….  2 . 150 = </a:t>
            </a:r>
            <a:r>
              <a:rPr lang="cs-CZ" b="1" u="sng" dirty="0" smtClean="0">
                <a:sym typeface="Wingdings" pitchFamily="2" charset="2"/>
              </a:rPr>
              <a:t>300 g</a:t>
            </a:r>
          </a:p>
          <a:p>
            <a:r>
              <a:rPr lang="cs-CZ" b="1" dirty="0" smtClean="0"/>
              <a:t>Maminka musí navážit 300 g cukru.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48064" y="1537248"/>
            <a:ext cx="8234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mouka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88337" y="1537248"/>
            <a:ext cx="5886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cukr</a:t>
            </a:r>
            <a:endParaRPr lang="cs-CZ" dirty="0">
              <a:solidFill>
                <a:schemeClr val="tx2"/>
              </a:solidFill>
            </a:endParaRPr>
          </a:p>
        </p:txBody>
      </p:sp>
      <p:cxnSp>
        <p:nvCxnSpPr>
          <p:cNvPr id="7" name="Přímá spojnice se šipkou 6"/>
          <p:cNvCxnSpPr>
            <a:stCxn id="4" idx="2"/>
          </p:cNvCxnSpPr>
          <p:nvPr/>
        </p:nvCxnSpPr>
        <p:spPr>
          <a:xfrm>
            <a:off x="5559812" y="1906580"/>
            <a:ext cx="411747" cy="5143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>
            <a:stCxn id="5" idx="2"/>
          </p:cNvCxnSpPr>
          <p:nvPr/>
        </p:nvCxnSpPr>
        <p:spPr>
          <a:xfrm flipH="1">
            <a:off x="6588224" y="1906580"/>
            <a:ext cx="494425" cy="5143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3282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Program Microsoft Office </a:t>
            </a:r>
            <a:r>
              <a:rPr lang="cs-CZ" dirty="0" smtClean="0"/>
              <a:t>2010,Klipart</a:t>
            </a: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5625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541</TotalTime>
  <Words>388</Words>
  <Application>Microsoft Office PowerPoint</Application>
  <PresentationFormat>Předvádění na obrazovce (4:3)</PresentationFormat>
  <Paragraphs>71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Prezentace aplikace PowerPoint</vt:lpstr>
      <vt:lpstr>Poměr</vt:lpstr>
      <vt:lpstr>Prezentace aplikace PowerPoint</vt:lpstr>
      <vt:lpstr>Prezentace aplikace PowerPoint</vt:lpstr>
      <vt:lpstr>1. úloha</vt:lpstr>
      <vt:lpstr>2. úloha</vt:lpstr>
      <vt:lpstr>3. úloha</vt:lpstr>
      <vt:lpstr>4. úloha</vt:lpstr>
      <vt:lpstr>Řešení: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FUNKCE</dc:title>
  <dc:creator>profesor</dc:creator>
  <cp:lastModifiedBy>profesor</cp:lastModifiedBy>
  <cp:revision>65</cp:revision>
  <dcterms:created xsi:type="dcterms:W3CDTF">2013-03-05T19:40:32Z</dcterms:created>
  <dcterms:modified xsi:type="dcterms:W3CDTF">2013-12-13T08:09:29Z</dcterms:modified>
</cp:coreProperties>
</file>