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4" r:id="rId5"/>
    <p:sldId id="265" r:id="rId6"/>
    <p:sldId id="266" r:id="rId7"/>
    <p:sldId id="267" r:id="rId8"/>
    <p:sldId id="269" r:id="rId9"/>
    <p:sldId id="259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BA2F6-BBCA-41B4-812B-6F4ABC84883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284A7-DFFE-4A4D-8F58-1C153B006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B4918-895D-491C-AEE6-F103C0AAFA6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5037F-F862-4F62-A40F-E22F62D60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C2BE1-D6C9-40DE-B0BD-9BD442EBA6D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027CF-959A-4862-8141-6D5261BC1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6880F-E991-4A58-BCAF-D2FF6E42A32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6B09-0A7D-4224-A7A0-39A4F9AC3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D08A9-BA82-47D6-9D4F-2216F5F47CC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8D5D8-A788-4D5F-B772-1F66008A5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18448-D6CB-484A-9535-FDB636479B5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2C23-1E96-42FA-8103-006CED7F7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C02E5-A796-44F5-9B6D-C6CEA59E5D2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A8941-890D-4445-9CFD-10095E69D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688E6-41F2-4C44-968C-A94AC1FB25A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6BE33-AF77-4EF0-8A74-4A7EFC36A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69353-5153-490A-B5D2-F16004EE995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072AD-3FBD-4621-BA44-E9FA273A3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A756E-CA46-4DA5-8934-29D88536884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EBAD6-15A5-41B3-8830-089CD3EDE9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6751D-0BE8-47AF-B981-7322B4B67DF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86F85-16CF-48E9-912E-6DBE3F7C2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88B4F0-6F31-4F2D-A4E8-4F039613C33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95973A-59E9-4797-AB4B-2216C8FDA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4/Vineyard_peaches_de.jpg/220px-Vineyard_peaches_de.jpg" TargetMode="External"/><Relationship Id="rId13" Type="http://schemas.openxmlformats.org/officeDocument/2006/relationships/hyperlink" Target="http://upload.wikimedia.org/wikipedia/commons/thumb/7/7d/Malina.jpg/258px-Malina.jpg" TargetMode="External"/><Relationship Id="rId3" Type="http://schemas.openxmlformats.org/officeDocument/2006/relationships/hyperlink" Target="http://upload.wikimedia.org/wikipedia/commons/thumb/6/6e/Pyrus_bourgaeana_DehesaBoyalFlowerscloseup.jpg/280px-Pyrus_bourgaeana_DehesaBoyalFlowerscloseup.jpg" TargetMode="External"/><Relationship Id="rId7" Type="http://schemas.openxmlformats.org/officeDocument/2006/relationships/hyperlink" Target="http://upload.wikimedia.org/wikipedia/commons/thumb/5/51/Peachblossoms3800ppx.JPG/300px-Peachblossoms3800ppx.JPG" TargetMode="External"/><Relationship Id="rId12" Type="http://schemas.openxmlformats.org/officeDocument/2006/relationships/hyperlink" Target="http://upload.wikimedia.org/wikipedia/commons/thumb/d/d1/Blackberries_on_bush.jpg/258px-Blackberries_on_bush.jpg" TargetMode="External"/><Relationship Id="rId2" Type="http://schemas.openxmlformats.org/officeDocument/2006/relationships/hyperlink" Target="http://upload.wikimedia.org/wikipedia/commons/thumb/3/3b/DSCF4435.JPG/258px-DSCF443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f/Traverse_cherries.jpg/220px-Traverse_cherries.jpg" TargetMode="External"/><Relationship Id="rId11" Type="http://schemas.openxmlformats.org/officeDocument/2006/relationships/hyperlink" Target="http://upload.wikimedia.org/wikipedia/commons/thumb/f/fe/Juglans_regia_Echte_Walnu%C3%9Ffrucht_1.JPG/258px-Juglans_regia_Echte_Walnu%C3%9Ffrucht_1.JPG" TargetMode="External"/><Relationship Id="rId5" Type="http://schemas.openxmlformats.org/officeDocument/2006/relationships/hyperlink" Target="http://upload.wikimedia.org/wikipedia/commons/thumb/c/c1/Fuji_apple.jpg/220px-Fuji_apple.jpg" TargetMode="External"/><Relationship Id="rId10" Type="http://schemas.openxmlformats.org/officeDocument/2006/relationships/hyperlink" Target="http://upload.wikimedia.org/wikipedia/commons/thumb/f/f9/Apricots.jpg/258px-Apricots.jpg" TargetMode="External"/><Relationship Id="rId4" Type="http://schemas.openxmlformats.org/officeDocument/2006/relationships/hyperlink" Target="http://upload.wikimedia.org/wikipedia/commons/thumb/0/04/Slivo%C5%88_%C5%A1vestka,_plum.jpg/258px-Slivo%C5%88_%C5%A1vestka,_plum.jpg" TargetMode="External"/><Relationship Id="rId9" Type="http://schemas.openxmlformats.org/officeDocument/2006/relationships/hyperlink" Target="http://upload.wikimedia.org/wikipedia/commons/thumb/f/f1/Apricot_blossom_detail1.jpg/220px-Apricot_blossom_detail1.jpg" TargetMode="External"/><Relationship Id="rId14" Type="http://schemas.openxmlformats.org/officeDocument/2006/relationships/hyperlink" Target="http://upload.wikimedia.org/wikipedia/commons/thumb/c/cf/Pears.jpg/220px-Pears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5/Fragaria_Fruit_Close-up.jpg/200px-Fragaria_Fruit_Close-up.jpg" TargetMode="External"/><Relationship Id="rId7" Type="http://schemas.openxmlformats.org/officeDocument/2006/relationships/hyperlink" Target="http://upload.wikimedia.org/wikipedia/commons/6/68/Bilberries.jpg" TargetMode="External"/><Relationship Id="rId2" Type="http://schemas.openxmlformats.org/officeDocument/2006/relationships/hyperlink" Target="http://upload.wikimedia.org/wikipedia/commons/thumb/f/f4/Fragaria_vesca.jpg/250px-Fragaria_vesc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6/Prunus_cerasus_vi%C5%A1e%C5%88_obecn%C3%A1_1.jpg/300px-Prunus_cerasus_vi%C5%A1e%C5%88_obecn%C3%A1_1.jpg" TargetMode="External"/><Relationship Id="rId5" Type="http://schemas.openxmlformats.org/officeDocument/2006/relationships/hyperlink" Target="http://upload.wikimedia.org/wikipedia/commons/thumb/1/1f/Stachelbeeren.jpg/250px-Stachelbeeren.jpg" TargetMode="External"/><Relationship Id="rId4" Type="http://schemas.openxmlformats.org/officeDocument/2006/relationships/hyperlink" Target="http://upload.wikimedia.org/wikipedia/commons/thumb/d/d5/Ribes_alpinum_-_berries_(aka).jpg/258px-Ribes_alpinum_-_berries_(aka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785813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20462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VY_32_INOVACE_105_Ovocné stromy a keře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Ovocné stromy a keře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55345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Žáci se seznámí s různými </a:t>
            </a: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druhy ovocných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stromů a keřů</a:t>
            </a:r>
            <a:r>
              <a:rPr lang="cs-CZ" smtClean="0">
                <a:latin typeface="Arial" charset="0"/>
                <a:cs typeface="Arial" charset="0"/>
              </a:rPr>
              <a:t>. Kdy je nejvhodnější </a:t>
            </a: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doba k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vysazování</a:t>
            </a:r>
            <a:r>
              <a:rPr lang="cs-CZ" b="1" smtClean="0">
                <a:latin typeface="Arial" charset="0"/>
                <a:cs typeface="Arial" charset="0"/>
              </a:rPr>
              <a:t> </a:t>
            </a:r>
            <a:r>
              <a:rPr lang="cs-CZ" smtClean="0">
                <a:latin typeface="Arial" charset="0"/>
                <a:cs typeface="Arial" charset="0"/>
              </a:rPr>
              <a:t>stromů a jaký je správný </a:t>
            </a: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postup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při vysazování</a:t>
            </a:r>
            <a:r>
              <a:rPr lang="cs-CZ" smtClean="0">
                <a:latin typeface="Arial" charset="0"/>
                <a:cs typeface="Arial" charset="0"/>
              </a:rPr>
              <a:t>. Získají informace o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štěpování a péči o ovocné stromy</a:t>
            </a:r>
            <a:r>
              <a:rPr lang="cs-CZ" b="1" smtClean="0">
                <a:latin typeface="Arial" charset="0"/>
                <a:cs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OVOCNÉ STROMY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928813"/>
            <a:ext cx="2457450" cy="1847850"/>
          </a:xfrm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0" y="1428750"/>
            <a:ext cx="2667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88" y="1428750"/>
            <a:ext cx="285750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4143375"/>
            <a:ext cx="20955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63" y="3500438"/>
            <a:ext cx="2095500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38" y="4000500"/>
            <a:ext cx="2309812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85813" y="1428750"/>
            <a:ext cx="1174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Jabloň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714750" y="1000125"/>
            <a:ext cx="1246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Hrušeň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143750" y="1000125"/>
            <a:ext cx="1000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Višeň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785813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0" y="857250"/>
            <a:ext cx="2857500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8" y="3071813"/>
            <a:ext cx="20955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688" y="928688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375" y="4000500"/>
            <a:ext cx="2457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50" y="3143250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4375" y="285750"/>
            <a:ext cx="1349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Švestka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5813" y="2571750"/>
            <a:ext cx="1230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Ořešák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643313" y="285750"/>
            <a:ext cx="1604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Broskvoň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929438" y="357188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Meruňka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Vysazování ovocných stromů</a:t>
            </a:r>
            <a:endParaRPr lang="cs-CZ" sz="4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5721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Vysazujeme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jaře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létě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Vykopeme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jámu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Zatlučeme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kůl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dno dáme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kompost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Ke kůlu postavíme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stromek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Jámu zasypeme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půdou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Stromek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přivážeme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volně ke kůlu.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Zalijeme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Kolem stromku dáme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kompost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Péče o stromy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Štěpování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spojování částí ze dvou různých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ovocných dřevin. Tyto části srostou a vytvoří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dřevinu 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lepšími plody.</a:t>
            </a:r>
          </a:p>
          <a:p>
            <a:pPr marL="514350" indent="-514350" eaLnBrk="1" hangingPunct="1">
              <a:buFont typeface="+mj-lt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roubováním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přenášíme roub</a:t>
            </a:r>
          </a:p>
          <a:p>
            <a:pPr marL="514350" indent="-514350" eaLnBrk="1" hangingPunct="1">
              <a:buFont typeface="+mj-lt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očkováním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přenášíme očko</a:t>
            </a:r>
          </a:p>
          <a:p>
            <a:pPr marL="514350" indent="-514350" eaLnBrk="1" hangingPunct="1"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používáme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chemický postřik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mladé stromky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chráníme plůtkem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staré větve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odřezáváme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půdu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kypříme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přihnojujeme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Wingdings" pitchFamily="2" charset="2"/>
              <a:buChar char="Ø"/>
              <a:defRPr/>
            </a:pPr>
            <a:r>
              <a:rPr lang="cs-CZ" b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zaléváme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91440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5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Jiné ovocné rostliny</a:t>
            </a:r>
            <a:endParaRPr lang="cs-CZ" sz="54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1357313"/>
            <a:ext cx="2457450" cy="2428875"/>
          </a:xfrm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1428750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1285875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25" y="3071813"/>
            <a:ext cx="190500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3" y="4214813"/>
            <a:ext cx="245745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57563" y="3429000"/>
            <a:ext cx="23812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375" y="5010150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071563" y="1000125"/>
            <a:ext cx="1312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Ostružiník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285875" y="3857625"/>
            <a:ext cx="800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Rybíz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29063" y="1071563"/>
            <a:ext cx="9667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Maliník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00500" y="3071813"/>
            <a:ext cx="1057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Angrešt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072313" y="1000125"/>
            <a:ext cx="1196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Jahodník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072313" y="4643438"/>
            <a:ext cx="1108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Borůvka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Jaké znáš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ovocné stromy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Kdy se </a:t>
            </a:r>
            <a:r>
              <a:rPr lang="cs-CZ" sz="4000" smtClean="0">
                <a:latin typeface="Arial" charset="0"/>
                <a:cs typeface="Arial" charset="0"/>
              </a:rPr>
              <a:t>ovocné stromy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vysazují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Proč štěpujeme </a:t>
            </a:r>
            <a:r>
              <a:rPr lang="cs-CZ" sz="4000" smtClean="0">
                <a:latin typeface="Arial" charset="0"/>
                <a:cs typeface="Arial" charset="0"/>
              </a:rPr>
              <a:t>ovocné stromy?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Jak vysazujeme </a:t>
            </a:r>
            <a:r>
              <a:rPr lang="cs-CZ" sz="4000" smtClean="0">
                <a:latin typeface="Arial" charset="0"/>
                <a:cs typeface="Arial" charset="0"/>
              </a:rPr>
              <a:t>ovocné stromy?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Jak pečujeme </a:t>
            </a:r>
            <a:r>
              <a:rPr lang="cs-CZ" sz="4000" smtClean="0">
                <a:latin typeface="Arial" charset="0"/>
                <a:cs typeface="Arial" charset="0"/>
              </a:rPr>
              <a:t>o stromy?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Jaké znáš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jiné ovocné rostliny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z="4000" smtClean="0"/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0" y="1285875"/>
            <a:ext cx="8686800" cy="5357813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2"/>
              </a:rPr>
              <a:t>http://upload.wikimedia.org/wikipedia/commons/thumb/3/3b/DSCF4435.JPG/258px-DSCF4435.JPG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3"/>
              </a:rPr>
              <a:t>http://upload.wikimedia.org/wikipedia/commons/thumb/6/6e/Pyrus_bourgaeana_DehesaBoyalFlowerscloseup.jpg/280px-Pyrus_bourgaeana_DehesaBoyalFlowerscloseup.jpg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4"/>
              </a:rPr>
              <a:t>http://upload.wikimedia.org/wikipedia/commons/thumb/0/04/Slivo%C5%88_%C5%A1vestka%2C_plum.jpg/258px-Slivo%C5%88_%C5%A1vestka%2C_plum.jpg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5"/>
              </a:rPr>
              <a:t>http://upload.wikimedia.org/wikipedia/commons/thumb/c/c1/Fuji_apple.jpg/220px-Fuji_apple.jpg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6"/>
              </a:rPr>
              <a:t>http://upload.wikimedia.org/wikipedia/commons/thumb/1/1f/Traverse_cherries.jpg/220px-Traverse_cherries.jpg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7"/>
              </a:rPr>
              <a:t>http://upload.wikimedia.org/wikipedia/commons/thumb/5/51/Peachblossoms3800ppx.JPG/300px-Peachblossoms3800ppx.JPG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8"/>
              </a:rPr>
              <a:t>http://upload.wikimedia.org/wikipedia/commons/thumb/a/a4/Vineyard_peaches_de.jpg/220px-Vineyard_peaches_de.jpg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9"/>
              </a:rPr>
              <a:t>http://upload.wikimedia.org/wikipedia/commons/thumb/f/f1/Apricot_blossom_detail1.jpg/220px-Apricot_blossom_detail1.jpg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10"/>
              </a:rPr>
              <a:t>http://upload.wikimedia.org/wikipedia/commons/thumb/f/f9/Apricots.jpg/258px-Apricots.jpg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11"/>
              </a:rPr>
              <a:t>http://upload.wikimedia.org/wikipedia/commons/thumb/f/fe/Juglans_regia_Echte_Walnu%C3%9Ffrucht_1.JPG/258px-Juglans_regia_Echte_Walnu%C3%9Ffrucht_1.JPG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12"/>
              </a:rPr>
              <a:t>http://upload.wikimedia.org/wikipedia/commons/thumb/d/d1/Blackberries_on_bush.jpg/258px-Blackberries_on_bush.jpg</a:t>
            </a:r>
            <a:r>
              <a:rPr lang="cs-CZ" sz="1400" smtClean="0"/>
              <a:t> </a:t>
            </a:r>
            <a:r>
              <a:rPr lang="cs-CZ" sz="1400" smtClean="0">
                <a:hlinkClick r:id="rId13"/>
              </a:rPr>
              <a:t>http://upload.wikimedia.org/wikipedia/commons/thumb/7/7d/Malina.jpg/258px-Malina.jpg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400" smtClean="0">
                <a:hlinkClick r:id="rId14"/>
              </a:rPr>
              <a:t>http://upload.wikimedia.org/wikipedia/commons/thumb/c/cf/Pears.jpg/220px-Pears.jpg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v"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18087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http://upload.wikimedia.org/wikipedia/commons/thumb/f/f4/Fragaria_vesca.jpg/250px-Fragaria_vesca.jpg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http://upload.wikimedia.org/wikipedia/commons/thumb/5/55/Fragaria_Fruit_Close-up.jpg/200px-Fragaria_Fruit_Close-up.jpg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http://upload.wikimedia.org/wikipedia/commons/thumb/d/d5/Ribes_alpinum_-_berries_%28aka%29.jpg/258px-Ribes_alpinum_-_berries_%28aka%29.jpg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http://upload.wikimedia.org/wikipedia/commons/thumb/1/1f/Stachelbeeren.jpg/250px-Stachelbeeren.jpg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http://upload.wikimedia.org/wikipedia/commons/thumb/2/26/Prunus_cerasus_vi%C5%A1e%C5%88_obecn%C3%A1_1.jpg/300px-Prunus_cerasus_vi%C5%A1e%C5%88_obecn%C3%A1_1.jpg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http://upload.wikimedia.org/wikipedia/commons/6/68/Bilberries.jpg</a:t>
            </a:r>
            <a:endParaRPr lang="cs-CZ" sz="1400" smtClean="0"/>
          </a:p>
          <a:p>
            <a:pPr eaLnBrk="1" hangingPunct="1"/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150</TotalTime>
  <Words>211</Words>
  <Application>Microsoft Office PowerPoint</Application>
  <PresentationFormat>On-screen Show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10</vt:i4>
      </vt:variant>
    </vt:vector>
  </HeadingPairs>
  <TitlesOfParts>
    <vt:vector size="26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24</cp:revision>
  <dcterms:created xsi:type="dcterms:W3CDTF">2012-01-01T11:28:27Z</dcterms:created>
  <dcterms:modified xsi:type="dcterms:W3CDTF">2012-03-19T10:13:47Z</dcterms:modified>
</cp:coreProperties>
</file>