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7" r:id="rId2"/>
    <p:sldId id="268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1E59F-2929-46FB-82DA-4738949BDBC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E7C83-8877-48BB-A00E-B6F242F0B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3189340"/>
              </p:ext>
            </p:extLst>
          </p:nvPr>
        </p:nvGraphicFramePr>
        <p:xfrm>
          <a:off x="1403648" y="3573016"/>
          <a:ext cx="6522734" cy="15477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VY_32_INOVACE_1843_DĚLENÍ_CELKU_A_POSTUPNÝ_POMĚR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Řešení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slovních úloh na postupný poměr a dělení celku na části v </a:t>
                      </a:r>
                      <a:r>
                        <a:rPr lang="cs-CZ" sz="1100" baseline="0" smtClean="0">
                          <a:solidFill>
                            <a:srgbClr val="000000"/>
                          </a:solidFill>
                          <a:effectLst/>
                        </a:rPr>
                        <a:t>daném </a:t>
                      </a:r>
                      <a:r>
                        <a:rPr lang="cs-CZ" sz="1100" baseline="0" smtClean="0">
                          <a:solidFill>
                            <a:srgbClr val="000000"/>
                          </a:solidFill>
                          <a:effectLst/>
                        </a:rPr>
                        <a:t>poměru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539552" y="2276872"/>
            <a:ext cx="8229600" cy="42484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7.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Prezentace j</a:t>
            </a:r>
            <a:r>
              <a:rPr lang="cs-CZ" sz="3200" b="1" dirty="0" smtClean="0">
                <a:solidFill>
                  <a:schemeClr val="tx2"/>
                </a:solidFill>
              </a:rPr>
              <a:t>e zaměřena na procvičení řešení slovních úloh na postupný poměr a dělení celku na části v daném poměru.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Žáci si  také zopakují krácení a rozšiřování poměru.</a:t>
            </a:r>
            <a:endParaRPr lang="cs-CZ" sz="3200" b="1" dirty="0" smtClean="0">
              <a:solidFill>
                <a:schemeClr val="tx2"/>
              </a:solidFill>
            </a:endParaRPr>
          </a:p>
          <a:p>
            <a:endParaRPr lang="cs-CZ" sz="3200" b="1" dirty="0" smtClean="0">
              <a:solidFill>
                <a:schemeClr val="tx2"/>
              </a:solidFill>
            </a:endParaRPr>
          </a:p>
          <a:p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8. 5.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poměr, postupný poměr, dělení celku v daném poměru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1143000"/>
          </a:xfrm>
        </p:spPr>
        <p:txBody>
          <a:bodyPr/>
          <a:lstStyle/>
          <a:p>
            <a:r>
              <a:rPr lang="cs-CZ" b="1" dirty="0" smtClean="0"/>
              <a:t>POSTUPNÝ POMĚR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omocí postupného poměru srovnáváme více čísel</a:t>
            </a:r>
          </a:p>
          <a:p>
            <a:r>
              <a:rPr lang="cs-CZ" dirty="0" smtClean="0"/>
              <a:t>postupný poměr </a:t>
            </a:r>
            <a:r>
              <a:rPr lang="cs-CZ" b="1" dirty="0" smtClean="0"/>
              <a:t>a : b : c : d</a:t>
            </a:r>
            <a:r>
              <a:rPr lang="cs-CZ" dirty="0" smtClean="0"/>
              <a:t> je v základním tvaru, jsou-li čísla a, b, c, d </a:t>
            </a:r>
            <a:r>
              <a:rPr lang="cs-CZ" u="sng" dirty="0" smtClean="0"/>
              <a:t>nesoudělná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ostupný poměr můžeme rozšiřovat i krátit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593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1. úloha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Chlapci pomáhali při sklizni třešní. Každý pracoval 5 hodin. Petr nasbíral 15 košíků, David nasbíral 16,5 košíku, Pavel nasbíral 18 košíků.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a/ Porovnej postupným poměrem počty košíků, které chlapci během 5 hodin nasbírali.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b/ V jakém poměru budou odměny Petra a Pavla? Poměr ověř, když víš, že za 1 koš se platí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15 Kč.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Users\profesor\AppData\Local\Microsoft\Windows\Temporary Internet Files\Content.IE5\ARVCENKL\MP9004306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83077">
            <a:off x="6005299" y="597135"/>
            <a:ext cx="2880320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rofesor\AppData\Local\Microsoft\Windows\Temporary Internet Files\Content.IE5\ARVCENKL\MP9004306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63753">
            <a:off x="538606" y="566302"/>
            <a:ext cx="2880320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6234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Řešení: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a/ Petr : David : Pavel …..  15 : 16,5 : 18 =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150 : 165 : 180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30 : 33 : 36 =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10 : 11 : 12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b/ 15 . 15 = 225 Kč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15 . 18 = 270 Kč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Petr : Pavel ….. 225 : 270 = 45 : 54 = </a:t>
            </a:r>
            <a:r>
              <a:rPr lang="cs-CZ" b="1" dirty="0" smtClean="0"/>
              <a:t>5 : 6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</a:t>
            </a:r>
            <a:r>
              <a:rPr lang="cs-CZ" dirty="0" smtClean="0"/>
              <a:t>15 : 18 = </a:t>
            </a:r>
            <a:r>
              <a:rPr lang="cs-CZ" b="1" dirty="0" smtClean="0"/>
              <a:t>5 : 6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8029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2. úloha</a:t>
            </a:r>
            <a:endParaRPr lang="cs-CZ" u="sng" dirty="0"/>
          </a:p>
        </p:txBody>
      </p:sp>
      <p:pic>
        <p:nvPicPr>
          <p:cNvPr id="2050" name="Picture 2" descr="C:\Users\profesor\AppData\Local\Microsoft\Windows\Temporary Internet Files\Content.IE5\J70ZEOE5\MP90043372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284984"/>
            <a:ext cx="5616624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1412776"/>
            <a:ext cx="74506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Věra, Alena a Jana si  mají rozdělit odměnu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180 Kč v poměru 2 : 3 : 4. Kolik Kč dostane 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Věra, Alena, Jana?</a:t>
            </a:r>
            <a:endParaRPr lang="cs-CZ" sz="3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7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Řešení: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Věra : Alena : Jana  …..  2 : 3 : 4</a:t>
            </a:r>
          </a:p>
          <a:p>
            <a:r>
              <a:rPr lang="cs-CZ" dirty="0"/>
              <a:t>o</a:t>
            </a:r>
            <a:r>
              <a:rPr lang="cs-CZ" dirty="0" smtClean="0"/>
              <a:t>dměna bude rozdělena na 9 dílů (2+3+4=9)</a:t>
            </a:r>
          </a:p>
          <a:p>
            <a:r>
              <a:rPr lang="cs-CZ" dirty="0" smtClean="0"/>
              <a:t>1 díl ….. 180 : 9 = 20 Kč</a:t>
            </a:r>
          </a:p>
          <a:p>
            <a:r>
              <a:rPr lang="cs-CZ" dirty="0" smtClean="0"/>
              <a:t>Věra ….. 2 díly …..2 . 20 = 40 Kč</a:t>
            </a:r>
          </a:p>
          <a:p>
            <a:r>
              <a:rPr lang="cs-CZ" dirty="0" smtClean="0"/>
              <a:t>Alena ….. 3 díly ….. 3 . 20 = 60 Kč</a:t>
            </a:r>
          </a:p>
          <a:p>
            <a:r>
              <a:rPr lang="cs-CZ" dirty="0" smtClean="0"/>
              <a:t>Jana  ….. 4 díly ….. 4 . 20 = 80 Kč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Odpověď:</a:t>
            </a:r>
          </a:p>
          <a:p>
            <a:pPr marL="0" indent="0">
              <a:buNone/>
            </a:pPr>
            <a:r>
              <a:rPr lang="cs-CZ" i="1" dirty="0" smtClean="0"/>
              <a:t>Věra dostala 40 </a:t>
            </a:r>
            <a:r>
              <a:rPr lang="cs-CZ" i="1" dirty="0"/>
              <a:t>K</a:t>
            </a:r>
            <a:r>
              <a:rPr lang="cs-CZ" i="1" dirty="0" smtClean="0"/>
              <a:t>č, Alena 60 Kč a Jana 80 Kč.</a:t>
            </a:r>
            <a:endParaRPr lang="cs-CZ" dirty="0"/>
          </a:p>
        </p:txBody>
      </p:sp>
      <p:sp>
        <p:nvSpPr>
          <p:cNvPr id="4" name="Pravá složená závorka 3"/>
          <p:cNvSpPr/>
          <p:nvPr/>
        </p:nvSpPr>
        <p:spPr>
          <a:xfrm>
            <a:off x="6516216" y="3284984"/>
            <a:ext cx="432048" cy="151216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3933926"/>
            <a:ext cx="15529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Zkouška: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celkem 18O Kč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091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3. úloha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8072" y="1592565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Maminka připravila ovocný salát. Smíchala jablka, banány, ananas a mandarinky v poměru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5 : 3 : 1 : 2. Jakou hmotnost měl salát, jestliže použila 150 gramů mandarinek?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C:\Users\profesor\AppData\Local\Microsoft\Windows\Temporary Internet Files\Content.IE5\JRWZ0DEL\MP9004392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7616" y="3491733"/>
            <a:ext cx="3056384" cy="127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ofesor\AppData\Local\Microsoft\Windows\Temporary Internet Files\Content.IE5\0HZ4T3K6\MP9004052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137" y="3977680"/>
            <a:ext cx="312839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ofesor\AppData\Local\Microsoft\Windows\Temporary Internet Files\Content.IE5\A2O82191\MP9003828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200532"/>
            <a:ext cx="3106332" cy="1917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fesor\AppData\Local\Microsoft\Windows\Temporary Internet Files\Content.IE5\JRWZ0DEL\MP90038787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751265"/>
            <a:ext cx="3657600" cy="2024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899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Řešení: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640960" cy="4525963"/>
          </a:xfrm>
        </p:spPr>
        <p:txBody>
          <a:bodyPr/>
          <a:lstStyle/>
          <a:p>
            <a:r>
              <a:rPr lang="cs-CZ" dirty="0" smtClean="0"/>
              <a:t>J : B : A : M  …..  5 : 3 : 1 : 2</a:t>
            </a:r>
          </a:p>
          <a:p>
            <a:r>
              <a:rPr lang="cs-CZ" dirty="0" smtClean="0"/>
              <a:t>mandarinky …..  </a:t>
            </a:r>
            <a:r>
              <a:rPr lang="cs-CZ" u="sng" dirty="0" smtClean="0"/>
              <a:t>150 g</a:t>
            </a:r>
            <a:r>
              <a:rPr lang="cs-CZ" dirty="0" smtClean="0"/>
              <a:t> ….. 2 díly </a:t>
            </a:r>
            <a:r>
              <a:rPr lang="cs-CZ" dirty="0" smtClean="0">
                <a:sym typeface="Wingdings" pitchFamily="2" charset="2"/>
              </a:rPr>
              <a:t> 1 díl = </a:t>
            </a:r>
            <a:r>
              <a:rPr lang="cs-CZ" b="1" dirty="0" smtClean="0">
                <a:sym typeface="Wingdings" pitchFamily="2" charset="2"/>
              </a:rPr>
              <a:t>75 g</a:t>
            </a:r>
            <a:endParaRPr lang="cs-CZ" dirty="0" smtClean="0">
              <a:sym typeface="Wingdings" pitchFamily="2" charset="2"/>
            </a:endParaRPr>
          </a:p>
          <a:p>
            <a:r>
              <a:rPr lang="cs-CZ" dirty="0" smtClean="0">
                <a:sym typeface="Wingdings" pitchFamily="2" charset="2"/>
              </a:rPr>
              <a:t>ananas  ….. 1 díl ….. </a:t>
            </a:r>
            <a:r>
              <a:rPr lang="cs-CZ" u="sng" dirty="0" smtClean="0">
                <a:sym typeface="Wingdings" pitchFamily="2" charset="2"/>
              </a:rPr>
              <a:t>75 g</a:t>
            </a:r>
          </a:p>
          <a:p>
            <a:r>
              <a:rPr lang="cs-CZ" dirty="0">
                <a:sym typeface="Wingdings" pitchFamily="2" charset="2"/>
              </a:rPr>
              <a:t>b</a:t>
            </a:r>
            <a:r>
              <a:rPr lang="cs-CZ" dirty="0" smtClean="0">
                <a:sym typeface="Wingdings" pitchFamily="2" charset="2"/>
              </a:rPr>
              <a:t>anány  ….. 3 díly ….. 3 . 75 =  </a:t>
            </a:r>
            <a:r>
              <a:rPr lang="cs-CZ" u="sng" dirty="0" smtClean="0">
                <a:sym typeface="Wingdings" pitchFamily="2" charset="2"/>
              </a:rPr>
              <a:t>225 g</a:t>
            </a:r>
          </a:p>
          <a:p>
            <a:r>
              <a:rPr lang="cs-CZ" dirty="0" smtClean="0">
                <a:sym typeface="Wingdings" pitchFamily="2" charset="2"/>
              </a:rPr>
              <a:t>jablka  …..  5 dílů ….. 5 . 75 = </a:t>
            </a:r>
            <a:r>
              <a:rPr lang="cs-CZ" u="sng" dirty="0" smtClean="0">
                <a:sym typeface="Wingdings" pitchFamily="2" charset="2"/>
              </a:rPr>
              <a:t>375 g</a:t>
            </a:r>
            <a:endParaRPr lang="cs-CZ" dirty="0" smtClean="0">
              <a:sym typeface="Wingdings" pitchFamily="2" charset="2"/>
            </a:endParaRPr>
          </a:p>
          <a:p>
            <a:r>
              <a:rPr lang="cs-CZ" dirty="0">
                <a:sym typeface="Wingdings" pitchFamily="2" charset="2"/>
              </a:rPr>
              <a:t>h</a:t>
            </a:r>
            <a:r>
              <a:rPr lang="cs-CZ" dirty="0" smtClean="0">
                <a:sym typeface="Wingdings" pitchFamily="2" charset="2"/>
              </a:rPr>
              <a:t>motnost salátu …..375 + 225 + 75 + 150 = </a:t>
            </a:r>
            <a:r>
              <a:rPr lang="cs-CZ" b="1" u="sng" dirty="0" smtClean="0">
                <a:sym typeface="Wingdings" pitchFamily="2" charset="2"/>
              </a:rPr>
              <a:t>825 g</a:t>
            </a:r>
            <a:endParaRPr lang="cs-CZ" dirty="0" smtClean="0">
              <a:sym typeface="Wingdings" pitchFamily="2" charset="2"/>
            </a:endParaRPr>
          </a:p>
          <a:p>
            <a:pPr marL="0" indent="0">
              <a:buNone/>
            </a:pPr>
            <a:r>
              <a:rPr lang="cs-CZ" b="1" dirty="0" smtClean="0">
                <a:sym typeface="Wingdings" pitchFamily="2" charset="2"/>
              </a:rPr>
              <a:t>Ovocný salát měl hmotnost 825 gramů.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6504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Úkoly k samostatné práci: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72760"/>
            <a:ext cx="8229600" cy="4525963"/>
          </a:xfrm>
        </p:spPr>
        <p:txBody>
          <a:bodyPr/>
          <a:lstStyle/>
          <a:p>
            <a:pPr marL="1314450" lvl="2" indent="-514350">
              <a:buFont typeface="+mj-lt"/>
              <a:buAutoNum type="arabicPeriod"/>
            </a:pPr>
            <a:r>
              <a:rPr lang="cs-CZ" dirty="0" smtClean="0"/>
              <a:t>Klára se domluvila s kamarádkou Danou, že si rozdělí 180 cm látky na vyšívání v poměru 4 :5 (</a:t>
            </a:r>
            <a:r>
              <a:rPr lang="cs-CZ" dirty="0" err="1" smtClean="0"/>
              <a:t>Klára:Dana</a:t>
            </a:r>
            <a:r>
              <a:rPr lang="cs-CZ" dirty="0" smtClean="0"/>
              <a:t>). Jak si látku rozdělily? Kolik Kč zaplatí každá z dívek, když 1 metr látky stojí 50 Kč?</a:t>
            </a:r>
          </a:p>
          <a:p>
            <a:pPr marL="1314450" lvl="2" indent="-514350">
              <a:buFont typeface="+mj-lt"/>
              <a:buAutoNum type="arabicPeriod"/>
            </a:pPr>
            <a:r>
              <a:rPr lang="cs-CZ" dirty="0" smtClean="0"/>
              <a:t>Narýsuj do sešitu úsečku AB délky 12 cm, rozděl ji na  3 části v poměru 1 : 2 : 3.</a:t>
            </a:r>
          </a:p>
          <a:p>
            <a:pPr marL="1314450" lvl="2" indent="-514350">
              <a:buFont typeface="+mj-lt"/>
              <a:buAutoNum type="arabicPeriod"/>
            </a:pPr>
            <a:r>
              <a:rPr lang="cs-CZ" dirty="0" smtClean="0"/>
              <a:t>Michal si řekl, že čas 1 h 15 min rozdělí na hru na počítači a florbal 2 : 3. Jak dlouho hrál na počítači a kolik času věnoval florbalu.</a:t>
            </a:r>
            <a:endParaRPr lang="cs-CZ" dirty="0"/>
          </a:p>
        </p:txBody>
      </p:sp>
      <p:pic>
        <p:nvPicPr>
          <p:cNvPr id="4099" name="Picture 3" descr="C:\Users\profesor\AppData\Local\Microsoft\Windows\Temporary Internet Files\Content.IE5\JRWZ0DEL\MP9004088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869160"/>
            <a:ext cx="3419872" cy="1555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9344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Řešení: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180 : 9 = 20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Klára ….. 20 . 4 = 80 cm …. 0,80 . 50 = 40 Kč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Dana ….. 20 . 5 = 100 cm …. 1,00 . 50 = 50 Kč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AB ….. 12 cm ….. 1+2+3 = 6 dílků </a:t>
            </a:r>
            <a:r>
              <a:rPr lang="cs-CZ" dirty="0" smtClean="0">
                <a:sym typeface="Wingdings" pitchFamily="2" charset="2"/>
              </a:rPr>
              <a:t> 12:6=2 cm</a:t>
            </a:r>
          </a:p>
          <a:p>
            <a:pPr marL="0" indent="0">
              <a:buNone/>
            </a:pPr>
            <a:endParaRPr lang="cs-CZ" dirty="0" smtClean="0">
              <a:sym typeface="Wingdings" pitchFamily="2" charset="2"/>
            </a:endParaRPr>
          </a:p>
          <a:p>
            <a:pPr marL="514350" indent="-514350">
              <a:buAutoNum type="arabicPeriod" startAt="2"/>
            </a:pPr>
            <a:endParaRPr lang="cs-CZ" dirty="0" smtClean="0">
              <a:sym typeface="Wingdings" pitchFamily="2" charset="2"/>
            </a:endParaRPr>
          </a:p>
          <a:p>
            <a:pPr marL="514350" indent="-514350">
              <a:buAutoNum type="arabicPeriod" startAt="2"/>
            </a:pPr>
            <a:endParaRPr lang="cs-CZ" dirty="0" smtClean="0">
              <a:sym typeface="Wingdings" pitchFamily="2" charset="2"/>
            </a:endParaRPr>
          </a:p>
          <a:p>
            <a:pPr marL="0" indent="0">
              <a:buNone/>
            </a:pPr>
            <a:r>
              <a:rPr lang="cs-CZ" dirty="0" smtClean="0">
                <a:sym typeface="Wingdings" pitchFamily="2" charset="2"/>
              </a:rPr>
              <a:t>  </a:t>
            </a:r>
          </a:p>
          <a:p>
            <a:pPr marL="0" indent="0">
              <a:buNone/>
            </a:pPr>
            <a:endParaRPr lang="cs-CZ" dirty="0">
              <a:sym typeface="Wingdings" pitchFamily="2" charset="2"/>
            </a:endParaRPr>
          </a:p>
          <a:p>
            <a:pPr marL="0" indent="0">
              <a:buNone/>
            </a:pPr>
            <a:r>
              <a:rPr lang="cs-CZ" dirty="0" smtClean="0">
                <a:sym typeface="Wingdings" pitchFamily="2" charset="2"/>
              </a:rPr>
              <a:t>3. 1 h 15 min = 75 min   …..  2 : 3 …..  2 + 3 = 5 dílů   …..   75 : 5 = 15 min</a:t>
            </a:r>
          </a:p>
          <a:p>
            <a:pPr marL="0" indent="0">
              <a:buNone/>
            </a:pPr>
            <a:r>
              <a:rPr lang="cs-CZ" dirty="0">
                <a:sym typeface="Wingdings" pitchFamily="2" charset="2"/>
              </a:rPr>
              <a:t> </a:t>
            </a:r>
            <a:r>
              <a:rPr lang="cs-CZ" dirty="0" smtClean="0">
                <a:sym typeface="Wingdings" pitchFamily="2" charset="2"/>
              </a:rPr>
              <a:t>    hra na PC  ….. 15 . 2 = 30 minut</a:t>
            </a:r>
          </a:p>
          <a:p>
            <a:pPr marL="0" indent="0">
              <a:buNone/>
            </a:pPr>
            <a:r>
              <a:rPr lang="cs-CZ" dirty="0">
                <a:sym typeface="Wingdings" pitchFamily="2" charset="2"/>
              </a:rPr>
              <a:t> </a:t>
            </a:r>
            <a:r>
              <a:rPr lang="cs-CZ" dirty="0" smtClean="0">
                <a:sym typeface="Wingdings" pitchFamily="2" charset="2"/>
              </a:rPr>
              <a:t>    florbal       …… 15 . 3 = 45 minut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187624" y="4149080"/>
            <a:ext cx="691276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87624" y="4149080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8100392" y="414908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00392" y="407707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028766" y="4293096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945542" y="422108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4932040" y="407707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627784" y="407707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619671" y="3429000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cm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392519" y="3429000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cm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940152" y="3429000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4803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2010,Klipart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659</TotalTime>
  <Words>709</Words>
  <Application>Microsoft Office PowerPoint</Application>
  <PresentationFormat>Předvádění na obrazovce (4:3)</PresentationFormat>
  <Paragraphs>87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Prezentace aplikace PowerPoint</vt:lpstr>
      <vt:lpstr>POSTUPNÝ POMĚR</vt:lpstr>
      <vt:lpstr>1. úloha</vt:lpstr>
      <vt:lpstr>Řešení:</vt:lpstr>
      <vt:lpstr>2. úloha</vt:lpstr>
      <vt:lpstr>Řešení:</vt:lpstr>
      <vt:lpstr>3. úloha</vt:lpstr>
      <vt:lpstr>Řešení:</vt:lpstr>
      <vt:lpstr>Úkoly k samostatné práci: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75</cp:revision>
  <dcterms:created xsi:type="dcterms:W3CDTF">2013-03-05T19:40:32Z</dcterms:created>
  <dcterms:modified xsi:type="dcterms:W3CDTF">2013-12-13T08:18:37Z</dcterms:modified>
</cp:coreProperties>
</file>